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1"/>
  </p:notesMasterIdLst>
  <p:sldIdLst>
    <p:sldId id="256" r:id="rId2"/>
    <p:sldId id="257" r:id="rId3"/>
    <p:sldId id="264" r:id="rId4"/>
    <p:sldId id="265" r:id="rId5"/>
    <p:sldId id="271" r:id="rId6"/>
    <p:sldId id="272" r:id="rId7"/>
    <p:sldId id="273" r:id="rId8"/>
    <p:sldId id="259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5" d="100"/>
          <a:sy n="115" d="100"/>
        </p:scale>
        <p:origin x="31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22.2.2014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75020203"/>
              </p:ext>
            </p:extLst>
          </p:nvPr>
        </p:nvGraphicFramePr>
        <p:xfrm>
          <a:off x="750311" y="2060848"/>
          <a:ext cx="7560000" cy="3837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45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Stručné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seznámení s významem měřítka a proporcí v architektuře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Měřítko, proporce, absolutní měřítko, relativní měřítko, harmonické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proporce, zlatý řez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Architektura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arch. Ota Zápotocký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err="1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prezentace, následná diskuze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3. ročník, žáci 16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Měřítko a proporce</a:t>
            </a:r>
            <a:endParaRPr lang="cs-CZ" sz="24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VY_32_INOVACE_45_901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556792"/>
            <a:ext cx="7416824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Měřítko:</a:t>
            </a:r>
          </a:p>
          <a:p>
            <a:r>
              <a:rPr lang="cs-CZ" sz="2400" dirty="0" smtClean="0"/>
              <a:t>Měřítkem rozumíme v architektuře vztah rozměrů architektonického díla k člověku nebo působení hmot navzájem. </a:t>
            </a:r>
          </a:p>
          <a:p>
            <a:r>
              <a:rPr lang="cs-CZ" sz="2400" dirty="0" smtClean="0"/>
              <a:t>V prvém případě mluvíme o měřítku </a:t>
            </a:r>
            <a:r>
              <a:rPr lang="cs-CZ" sz="2400" b="1" dirty="0" smtClean="0">
                <a:solidFill>
                  <a:srgbClr val="FF0000"/>
                </a:solidFill>
              </a:rPr>
              <a:t>absolutním</a:t>
            </a:r>
            <a:r>
              <a:rPr lang="cs-CZ" sz="2400" dirty="0" smtClean="0"/>
              <a:t>, které dává dílům konkrétní lidskou podobu, ve druhém případě o měřítku </a:t>
            </a:r>
            <a:r>
              <a:rPr lang="cs-CZ" sz="2400" b="1" dirty="0" smtClean="0">
                <a:solidFill>
                  <a:srgbClr val="FF0000"/>
                </a:solidFill>
              </a:rPr>
              <a:t>relativním</a:t>
            </a:r>
            <a:r>
              <a:rPr lang="cs-CZ" sz="2400" dirty="0" smtClean="0"/>
              <a:t>, vzhledem k okolí, k prostředí.</a:t>
            </a:r>
          </a:p>
          <a:p>
            <a:r>
              <a:rPr lang="cs-CZ" sz="2400" dirty="0" smtClean="0"/>
              <a:t>Měřítka dosahujeme velikostí jednotlivostí stavby i celku. Nečleněné objekty nemají lidské měřítko, na své okolí působí </a:t>
            </a:r>
            <a:r>
              <a:rPr lang="cs-CZ" sz="2400" b="1" dirty="0" smtClean="0">
                <a:solidFill>
                  <a:srgbClr val="FF0000"/>
                </a:solidFill>
              </a:rPr>
              <a:t>abstraktně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Relativním měřítkem, kdy jde o vztah dvou nebo více útvarů, můžeme různým členěním ovlivnit dojem jejich velikosti.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570678" y="404664"/>
            <a:ext cx="5939639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Měřítko a proporce v architektuře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259632" y="1196752"/>
            <a:ext cx="72008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Členíme-li např. dva útvary různé velikosti tak, že menší z nich získá členěním větší prvky, než má útvar větší, pak narůstá měřítko menšího útvaru.</a:t>
            </a:r>
          </a:p>
          <a:p>
            <a:r>
              <a:rPr lang="cs-CZ" sz="2400" dirty="0" smtClean="0"/>
              <a:t>Pro převahu měřítka celkového útvaru je tedy rozhodující i převaha a velikost jednotlivých dílčích útvarů, které vzniknou jeho členěním.</a:t>
            </a:r>
          </a:p>
          <a:p>
            <a:r>
              <a:rPr lang="cs-CZ" sz="2400" dirty="0" smtClean="0"/>
              <a:t>Měřítko je významným činitelem i v </a:t>
            </a:r>
            <a:r>
              <a:rPr lang="cs-CZ" sz="2400" b="1" dirty="0" smtClean="0">
                <a:solidFill>
                  <a:srgbClr val="FF0000"/>
                </a:solidFill>
              </a:rPr>
              <a:t>urbanismu</a:t>
            </a:r>
            <a:r>
              <a:rPr lang="cs-CZ" sz="2400" dirty="0" smtClean="0"/>
              <a:t> a </a:t>
            </a:r>
            <a:r>
              <a:rPr lang="cs-CZ" sz="2400" b="1" dirty="0" smtClean="0">
                <a:solidFill>
                  <a:srgbClr val="FF0000"/>
                </a:solidFill>
              </a:rPr>
              <a:t>tvorbě krajiny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Hovoříme o </a:t>
            </a:r>
            <a:r>
              <a:rPr lang="cs-CZ" sz="2400" b="1" dirty="0" smtClean="0">
                <a:solidFill>
                  <a:srgbClr val="FF0000"/>
                </a:solidFill>
              </a:rPr>
              <a:t>měřítku zástavby, krajiny</a:t>
            </a:r>
            <a:r>
              <a:rPr lang="cs-CZ" sz="2400" dirty="0" smtClean="0"/>
              <a:t>.</a:t>
            </a:r>
          </a:p>
          <a:p>
            <a:endParaRPr lang="cs-CZ" sz="2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331640" y="908720"/>
            <a:ext cx="6696744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i="1" dirty="0" smtClean="0"/>
              <a:t>Proporce:</a:t>
            </a:r>
          </a:p>
          <a:p>
            <a:r>
              <a:rPr lang="cs-CZ" sz="2400" dirty="0" smtClean="0"/>
              <a:t>Proporce je vzájemný poměrový vztah jednotlivých částí architektonického díla, např. </a:t>
            </a:r>
            <a:r>
              <a:rPr lang="cs-CZ" sz="2400" b="1" dirty="0" smtClean="0">
                <a:solidFill>
                  <a:srgbClr val="FF0000"/>
                </a:solidFill>
              </a:rPr>
              <a:t>poměr šířky k výšce</a:t>
            </a:r>
            <a:r>
              <a:rPr lang="cs-CZ" sz="2400" dirty="0" smtClean="0"/>
              <a:t>, poměr hmoty k hmotě či prostoru, poměr prostorů navzájem atd. Je to tedy vztah mezi veličinami stejného řádu navzájem mezi sebou.</a:t>
            </a:r>
          </a:p>
          <a:p>
            <a:r>
              <a:rPr lang="cs-CZ" sz="2400" dirty="0" smtClean="0"/>
              <a:t>Obr. 6 Proporce odvozené ze vztahů racionálních čísel</a:t>
            </a:r>
          </a:p>
          <a:p>
            <a:r>
              <a:rPr lang="cs-CZ" sz="2400" dirty="0" smtClean="0"/>
              <a:t>Již </a:t>
            </a:r>
            <a:r>
              <a:rPr lang="cs-CZ" sz="2400" dirty="0" smtClean="0"/>
              <a:t>od pradávna se architekti, matematici, ale později i filozofové a psychologové snažili příznivé proporce vyjádřit číselně, např. malými celými čísly, iracionálními čísly, geometrickými konstrukcemi apod.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22530" name="Picture 2" descr="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2132856"/>
            <a:ext cx="5564212" cy="301142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979712" y="980728"/>
            <a:ext cx="50405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Proporce  odvozené ze vztahů racionálních čísel: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259632" y="764704"/>
            <a:ext cx="7128792" cy="489364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Z geometrických konstrukcí, považovaných za prostředek k dosažení harmonických proporcí je již od starověké antiky znám tzv. </a:t>
            </a:r>
            <a:r>
              <a:rPr lang="cs-CZ" sz="2400" b="1" dirty="0" smtClean="0">
                <a:solidFill>
                  <a:srgbClr val="FF0000"/>
                </a:solidFill>
              </a:rPr>
              <a:t>zlatý řez</a:t>
            </a:r>
            <a:r>
              <a:rPr lang="cs-CZ" sz="2400" dirty="0" smtClean="0"/>
              <a:t>. </a:t>
            </a:r>
          </a:p>
          <a:p>
            <a:r>
              <a:rPr lang="cs-CZ" sz="2400" dirty="0" smtClean="0"/>
              <a:t>Je to takový poměr dvou délek, při němž menší se má k většímu jako větší k celku. </a:t>
            </a:r>
          </a:p>
          <a:p>
            <a:r>
              <a:rPr lang="cs-CZ" sz="2400" dirty="0" smtClean="0"/>
              <a:t>Platí tedy, a  :  b = </a:t>
            </a:r>
            <a:r>
              <a:rPr lang="cs-CZ" sz="2400" dirty="0" err="1" smtClean="0"/>
              <a:t>b</a:t>
            </a:r>
            <a:r>
              <a:rPr lang="cs-CZ" sz="2400" dirty="0" smtClean="0"/>
              <a:t> : (a + b), tj. asi </a:t>
            </a:r>
            <a:r>
              <a:rPr lang="cs-CZ" sz="2400" b="1" dirty="0" smtClean="0">
                <a:solidFill>
                  <a:srgbClr val="FF0000"/>
                </a:solidFill>
              </a:rPr>
              <a:t>1 : </a:t>
            </a:r>
            <a:r>
              <a:rPr lang="cs-CZ" sz="2400" b="1" dirty="0" err="1" smtClean="0">
                <a:solidFill>
                  <a:srgbClr val="FF0000"/>
                </a:solidFill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</a:rPr>
              <a:t>,618</a:t>
            </a:r>
            <a:r>
              <a:rPr lang="cs-CZ" sz="2400" dirty="0" smtClean="0"/>
              <a:t>. Většina historických staveb je koncipována v duchu zlatého řezu.</a:t>
            </a:r>
          </a:p>
          <a:p>
            <a:r>
              <a:rPr lang="cs-CZ" sz="2400" dirty="0" smtClean="0"/>
              <a:t>Jiným příkladem harmonických proporcí je vztah v poměru druhé odmocniny ze dvou, tedy asi </a:t>
            </a:r>
            <a:r>
              <a:rPr lang="cs-CZ" sz="2400" b="1" dirty="0" smtClean="0">
                <a:solidFill>
                  <a:srgbClr val="FF0000"/>
                </a:solidFill>
              </a:rPr>
              <a:t>1 : </a:t>
            </a:r>
            <a:r>
              <a:rPr lang="cs-CZ" sz="2400" b="1" dirty="0" err="1" smtClean="0">
                <a:solidFill>
                  <a:srgbClr val="FF0000"/>
                </a:solidFill>
              </a:rPr>
              <a:t>1</a:t>
            </a:r>
            <a:r>
              <a:rPr lang="cs-CZ" sz="2400" b="1" dirty="0" smtClean="0">
                <a:solidFill>
                  <a:srgbClr val="FF0000"/>
                </a:solidFill>
              </a:rPr>
              <a:t>,414</a:t>
            </a:r>
            <a:r>
              <a:rPr lang="cs-CZ" sz="2400" dirty="0" smtClean="0"/>
              <a:t>. Tento poměr je hojně využíván v současné technice (např. poměr stran normalizovaných formátů papíru, knížek, </a:t>
            </a:r>
            <a:r>
              <a:rPr lang="cs-CZ" sz="2400" dirty="0" err="1" smtClean="0"/>
              <a:t>tlouštěk</a:t>
            </a:r>
            <a:r>
              <a:rPr lang="cs-CZ" sz="2400" dirty="0" smtClean="0"/>
              <a:t> technických per apod.).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23554" name="Picture 2" descr="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2022541"/>
            <a:ext cx="5544616" cy="402414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1619672" y="908720"/>
            <a:ext cx="64807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Geometrická konstrukce zlatého řezu:</a:t>
            </a:r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259632" y="1196752"/>
            <a:ext cx="727280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Otázky pro opakování a k zamyšlení: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 zamyslete se nad měřítkem Vaší třídy, školy, města, krajiny! Znáte příklady stejných kategorií s jinými měřítky?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z historie architektury případy odklonu od lidského měřítka!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současné typy staveb a řekněte, zda mají lidské nebo jiné měřítko a proč!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jmenujte z technické praxe užití různých proporcí!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uveďte ze své domácnosti příklady různých proporcí!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podle čeho byste postupovali, v případě že byste měli stanovit proporce např. bazénu, fotbalového hřiště, stáje pro drůbež nebo žirafy, sochy, tužky, …?</a:t>
            </a:r>
          </a:p>
          <a:p>
            <a:pPr>
              <a:buFont typeface="Arial" pitchFamily="34" charset="0"/>
              <a:buChar char="•"/>
            </a:pPr>
            <a:r>
              <a:rPr lang="cs-CZ" sz="2000" i="1" dirty="0" smtClean="0"/>
              <a:t>mají proporci tloušťky čar na stavebním výkrese, jakou a proč?</a:t>
            </a:r>
          </a:p>
          <a:p>
            <a:endParaRPr lang="cs-CZ" sz="2000" i="1" dirty="0"/>
          </a:p>
        </p:txBody>
      </p:sp>
    </p:spTree>
    <p:extLst>
      <p:ext uri="{BB962C8B-B14F-4D97-AF65-F5344CB8AC3E}">
        <p14:creationId xmlns:p14="http://schemas.microsoft.com/office/powerpoint/2010/main" xmlns="" val="36161868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/>
              <a:t>Použité zdroje</a:t>
            </a:r>
            <a:endParaRPr lang="cs-CZ" sz="32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55576" y="2204864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pérové kresby:</a:t>
            </a:r>
          </a:p>
          <a:p>
            <a:r>
              <a:rPr lang="cs-CZ" sz="2000" dirty="0" err="1" smtClean="0"/>
              <a:t>Pechar</a:t>
            </a:r>
            <a:r>
              <a:rPr lang="cs-CZ" sz="2000" dirty="0" smtClean="0"/>
              <a:t> Josef a kol., Učebnice architektury pro 3. ročník </a:t>
            </a:r>
            <a:r>
              <a:rPr lang="cs-CZ" sz="2000" dirty="0" err="1" smtClean="0"/>
              <a:t>SPŠ</a:t>
            </a:r>
            <a:r>
              <a:rPr lang="cs-CZ" sz="2000" dirty="0" smtClean="0"/>
              <a:t> stavebních, 1. vydání Praha: </a:t>
            </a:r>
            <a:r>
              <a:rPr lang="cs-CZ" sz="2000" dirty="0" err="1" smtClean="0"/>
              <a:t>SNTL</a:t>
            </a:r>
            <a:r>
              <a:rPr lang="cs-CZ" sz="2000" dirty="0" smtClean="0"/>
              <a:t> - Nakladatelství technické literatury 1981</a:t>
            </a:r>
            <a:r>
              <a:rPr lang="cs-CZ" sz="2000" b="1" dirty="0" smtClean="0"/>
              <a:t>, </a:t>
            </a:r>
          </a:p>
          <a:p>
            <a:r>
              <a:rPr lang="cs-CZ" sz="2000" dirty="0" err="1" smtClean="0"/>
              <a:t>ISBN</a:t>
            </a:r>
            <a:r>
              <a:rPr lang="cs-CZ" sz="2000" dirty="0" smtClean="0"/>
              <a:t> 000.</a:t>
            </a:r>
          </a:p>
          <a:p>
            <a:endParaRPr lang="cs-CZ" sz="2000" dirty="0" smtClean="0"/>
          </a:p>
          <a:p>
            <a:r>
              <a:rPr lang="cs-CZ" sz="2000" dirty="0" smtClean="0"/>
              <a:t>Vlastní materiály školy</a:t>
            </a:r>
          </a:p>
        </p:txBody>
      </p:sp>
    </p:spTree>
    <p:extLst>
      <p:ext uri="{BB962C8B-B14F-4D97-AF65-F5344CB8AC3E}">
        <p14:creationId xmlns:p14="http://schemas.microsoft.com/office/powerpoint/2010/main" xmlns="" val="104546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1896</TotalTime>
  <Words>578</Words>
  <Application>Microsoft Office PowerPoint</Application>
  <PresentationFormat>Předvádění na obrazovce (4:3)</PresentationFormat>
  <Paragraphs>81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STŘEDNÍ ŠKOLA STAVEBNÍ A TECHNICKÁ Ústí nad Labem, Čelakovského 5, příspěvková organizace Páteřní škola Ústeckého kraje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Ota</cp:lastModifiedBy>
  <cp:revision>108</cp:revision>
  <dcterms:created xsi:type="dcterms:W3CDTF">2010-11-01T23:40:31Z</dcterms:created>
  <dcterms:modified xsi:type="dcterms:W3CDTF">2014-02-22T19:24:29Z</dcterms:modified>
</cp:coreProperties>
</file>