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6" r:id="rId2"/>
    <p:sldId id="257" r:id="rId3"/>
    <p:sldId id="278" r:id="rId4"/>
    <p:sldId id="264" r:id="rId5"/>
    <p:sldId id="279" r:id="rId6"/>
    <p:sldId id="280" r:id="rId7"/>
    <p:sldId id="259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7502020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Stručné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seznámení s užitím členění a rytmu v architektuře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Členění, rytmus, dojmová velikost, opakování, střídání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Členění a rytmus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VY_32_INOVACE_45_903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1916832"/>
            <a:ext cx="741682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Členěním určujeme měřítko architektonického díla a tím i jeho dojmovou velikost. </a:t>
            </a:r>
          </a:p>
          <a:p>
            <a:r>
              <a:rPr lang="cs-CZ" sz="2400" dirty="0" smtClean="0"/>
              <a:t>Členění může být </a:t>
            </a:r>
            <a:r>
              <a:rPr lang="cs-CZ" sz="2400" b="1" dirty="0" smtClean="0">
                <a:solidFill>
                  <a:srgbClr val="FF0000"/>
                </a:solidFill>
              </a:rPr>
              <a:t>horizontální</a:t>
            </a:r>
            <a:r>
              <a:rPr lang="cs-CZ" sz="2400" dirty="0" smtClean="0"/>
              <a:t>, </a:t>
            </a:r>
            <a:r>
              <a:rPr lang="cs-CZ" sz="2400" b="1" dirty="0" smtClean="0">
                <a:solidFill>
                  <a:srgbClr val="FF0000"/>
                </a:solidFill>
              </a:rPr>
              <a:t>vertikální</a:t>
            </a:r>
            <a:r>
              <a:rPr lang="cs-CZ" sz="2400" dirty="0" smtClean="0"/>
              <a:t> nebo </a:t>
            </a:r>
            <a:r>
              <a:rPr lang="cs-CZ" sz="2400" b="1" dirty="0" smtClean="0">
                <a:solidFill>
                  <a:srgbClr val="FF0000"/>
                </a:solidFill>
              </a:rPr>
              <a:t>kombinované</a:t>
            </a:r>
            <a:r>
              <a:rPr lang="cs-CZ" sz="2400" dirty="0" smtClean="0"/>
              <a:t>. Svislým členěním se dosahuje dojmového pohybu, zeštíhlení až odhmotnění. </a:t>
            </a:r>
          </a:p>
          <a:p>
            <a:r>
              <a:rPr lang="cs-CZ" sz="2400" dirty="0" smtClean="0"/>
              <a:t>Zatímco horizontální členění je znamením klidu, stability, hmotnosti.</a:t>
            </a:r>
          </a:p>
          <a:p>
            <a:r>
              <a:rPr lang="cs-CZ" sz="2400" dirty="0" smtClean="0"/>
              <a:t>Členění je velmi často podmíněno funkčními a konstrukčními prvky (okna, dveře, balkóny, výšky podlaží, velikosti schodišťových stupňů, velikost sedacího nábytku atd., ale také velikost panelu, cihly, …).</a:t>
            </a:r>
          </a:p>
          <a:p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84396" y="404664"/>
            <a:ext cx="551221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Členění a rytmus v architektuře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1340768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Členění: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1916832"/>
            <a:ext cx="691276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Pravidelný, jednoduchý rytmus je výrazem určité vážnosti, monumentálnosti, zatímco složitý rytmus více různých prvků je prostředkem k určitému uvolnění, zlehčení.</a:t>
            </a:r>
          </a:p>
          <a:p>
            <a:r>
              <a:rPr lang="cs-CZ" sz="2400" dirty="0" smtClean="0"/>
              <a:t>Kromě pravidelných stejnoměrných řad opakujících se prvků, kterým říkáme </a:t>
            </a:r>
            <a:r>
              <a:rPr lang="cs-CZ" sz="2400" b="1" dirty="0" smtClean="0">
                <a:solidFill>
                  <a:srgbClr val="FF0000"/>
                </a:solidFill>
              </a:rPr>
              <a:t>metrické</a:t>
            </a:r>
            <a:r>
              <a:rPr lang="cs-CZ" sz="2400" dirty="0" smtClean="0"/>
              <a:t>, mohou mít někdy řady určitou stoupající nebo klesající tendenci, mohou </a:t>
            </a:r>
            <a:r>
              <a:rPr lang="cs-CZ" sz="2400" b="1" dirty="0" smtClean="0">
                <a:solidFill>
                  <a:srgbClr val="FF0000"/>
                </a:solidFill>
              </a:rPr>
              <a:t>gradovat</a:t>
            </a:r>
            <a:r>
              <a:rPr lang="cs-CZ" sz="2400" dirty="0" smtClean="0"/>
              <a:t> určitým směrem. </a:t>
            </a:r>
          </a:p>
          <a:p>
            <a:r>
              <a:rPr lang="cs-CZ" sz="2400" dirty="0" smtClean="0"/>
              <a:t>To jsou řady </a:t>
            </a:r>
            <a:r>
              <a:rPr lang="cs-CZ" sz="2400" b="1" dirty="0" smtClean="0">
                <a:solidFill>
                  <a:srgbClr val="FF0000"/>
                </a:solidFill>
              </a:rPr>
              <a:t>rytmické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84396" y="404664"/>
            <a:ext cx="551221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Členění a rytmus v architektuře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1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988840"/>
            <a:ext cx="6075795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1547664" y="692696"/>
            <a:ext cx="4536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Pravidelné střídání: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1547664" y="692696"/>
            <a:ext cx="4536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Různé rytmické řady:</a:t>
            </a:r>
            <a:endParaRPr lang="cs-CZ" sz="2800" dirty="0"/>
          </a:p>
        </p:txBody>
      </p:sp>
      <p:pic>
        <p:nvPicPr>
          <p:cNvPr id="24578" name="Picture 2" descr="1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370499"/>
            <a:ext cx="6768752" cy="52409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971600" y="692696"/>
            <a:ext cx="65527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Střídavý rytmus jako prostředek proti monotónnosti::</a:t>
            </a:r>
            <a:endParaRPr lang="cs-CZ" sz="2800" dirty="0"/>
          </a:p>
        </p:txBody>
      </p:sp>
      <p:pic>
        <p:nvPicPr>
          <p:cNvPr id="25602" name="Picture 2" descr="1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772816"/>
            <a:ext cx="6264549" cy="41591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1196752"/>
            <a:ext cx="727280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proč se členění vůbec užívá?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může být nečleněná stavba a jaká?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prodiskutujte členění Vaší školy, města, krajiny, lidského těla, …!</a:t>
            </a:r>
            <a:endParaRPr lang="cs-CZ" sz="2000" b="1" dirty="0" smtClean="0"/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je rytmus v hudbě a v architektuře podobný? 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V čem se liší?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jmenujte jiné obory, kde se dá hovořit o rytmu!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uveďte příklady rytmu ve Vašem okolí!</a:t>
            </a:r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xmlns="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1916832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pérové kresby:</a:t>
            </a:r>
          </a:p>
          <a:p>
            <a:r>
              <a:rPr lang="cs-CZ" sz="2000" dirty="0" err="1" smtClean="0"/>
              <a:t>Pechar</a:t>
            </a:r>
            <a:r>
              <a:rPr lang="cs-CZ" sz="2000" dirty="0" smtClean="0"/>
              <a:t> Josef a kol., Učebnice architektury pro 3. ročník </a:t>
            </a:r>
            <a:r>
              <a:rPr lang="cs-CZ" sz="2000" dirty="0" err="1" smtClean="0"/>
              <a:t>SPŠ</a:t>
            </a:r>
            <a:r>
              <a:rPr lang="cs-CZ" sz="2000" dirty="0" smtClean="0"/>
              <a:t> stavebních, 1. vydání Praha: </a:t>
            </a:r>
            <a:r>
              <a:rPr lang="cs-CZ" sz="2000" dirty="0" err="1" smtClean="0"/>
              <a:t>SNTL</a:t>
            </a:r>
            <a:r>
              <a:rPr lang="cs-CZ" sz="2000" dirty="0" smtClean="0"/>
              <a:t> - Nakladatelství technické literatury 1981</a:t>
            </a:r>
            <a:r>
              <a:rPr lang="cs-CZ" sz="2000" b="1" dirty="0" smtClean="0"/>
              <a:t>, </a:t>
            </a:r>
          </a:p>
          <a:p>
            <a:r>
              <a:rPr lang="cs-CZ" sz="2000" dirty="0" err="1" smtClean="0"/>
              <a:t>ISBN</a:t>
            </a:r>
            <a:r>
              <a:rPr lang="cs-CZ" sz="2000" dirty="0" smtClean="0"/>
              <a:t> 000.</a:t>
            </a:r>
          </a:p>
          <a:p>
            <a:endParaRPr lang="cs-CZ" sz="2000" dirty="0" smtClean="0"/>
          </a:p>
          <a:p>
            <a:r>
              <a:rPr lang="cs-CZ" sz="2000" dirty="0" smtClean="0"/>
              <a:t>Vlastní materiály školy</a:t>
            </a:r>
          </a:p>
        </p:txBody>
      </p:sp>
    </p:spTree>
    <p:extLst>
      <p:ext uri="{BB962C8B-B14F-4D97-AF65-F5344CB8AC3E}">
        <p14:creationId xmlns:p14="http://schemas.microsoft.com/office/powerpoint/2010/main" xmlns="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1935</TotalTime>
  <Words>382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STŘEDNÍ ŠKOLA STAVEBNÍ A TECHNICKÁ Ústí nad Labem, Čelakovského 5, příspěvková organizace Páteřní škola Ústeckého kraje</vt:lpstr>
      <vt:lpstr>Snímek 2</vt:lpstr>
      <vt:lpstr>Snímek 3</vt:lpstr>
      <vt:lpstr>Snímek 4</vt:lpstr>
      <vt:lpstr>Snímek 5</vt:lpstr>
      <vt:lpstr>Snímek 6</vt:lpstr>
      <vt:lpstr>Snímek 7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Ota</cp:lastModifiedBy>
  <cp:revision>116</cp:revision>
  <dcterms:created xsi:type="dcterms:W3CDTF">2010-11-01T23:40:31Z</dcterms:created>
  <dcterms:modified xsi:type="dcterms:W3CDTF">2014-02-22T19:26:39Z</dcterms:modified>
</cp:coreProperties>
</file>