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78" r:id="rId4"/>
    <p:sldId id="264" r:id="rId5"/>
    <p:sldId id="279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7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seznámení s užitím gradace a dominanty v architektuře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Gradace, dominanta,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kompoziční jádro, exponovaná poloha, kompoziční osa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Gradace a dominanta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1340768"/>
            <a:ext cx="71287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Gradace v architektuře znamená stupňování výtvarného účinku směrem ke kompozičnímu jádru nebo k </a:t>
            </a:r>
            <a:r>
              <a:rPr lang="cs-CZ" sz="2400" b="1" dirty="0" smtClean="0">
                <a:solidFill>
                  <a:srgbClr val="FF0000"/>
                </a:solidFill>
              </a:rPr>
              <a:t>dominantě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Jde-li o symetrickou skladbu, kde kompoziční osa je s osou celého útvaru totožná, směřuje gradace k dominantě (nebo také od dominanty) ze dvou i více směrů. </a:t>
            </a:r>
          </a:p>
          <a:p>
            <a:r>
              <a:rPr lang="cs-CZ" sz="2400" dirty="0" smtClean="0"/>
              <a:t>Na ose je umístěna dominanta, která sjednocuje a pohledově ovládá </a:t>
            </a:r>
            <a:r>
              <a:rPr lang="cs-CZ" sz="2400" b="1" dirty="0" smtClean="0">
                <a:solidFill>
                  <a:srgbClr val="FF0000"/>
                </a:solidFill>
              </a:rPr>
              <a:t>kompozici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Jednostranná gradace je spíš výjimkou. </a:t>
            </a:r>
          </a:p>
          <a:p>
            <a:r>
              <a:rPr lang="cs-CZ" sz="2400" dirty="0" smtClean="0"/>
              <a:t>Uplatňuje se tam, kde se dominanta opírá např. o přírodní útvar nebo jinou architekturu.</a:t>
            </a:r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95577" y="404664"/>
            <a:ext cx="6289863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Gradace a dominanta v architektuře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92696"/>
            <a:ext cx="691276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Dominanty se dosáhne vyvýšenou, pohledově </a:t>
            </a:r>
            <a:r>
              <a:rPr lang="cs-CZ" sz="2400" b="1" dirty="0" smtClean="0">
                <a:solidFill>
                  <a:srgbClr val="FF0000"/>
                </a:solidFill>
              </a:rPr>
              <a:t>exponovanou polohou</a:t>
            </a:r>
            <a:r>
              <a:rPr lang="cs-CZ" sz="2400" dirty="0" smtClean="0"/>
              <a:t>, odlišným měřítkem, strukturou, barvou, osvětlením a jejich kombinacemi. Gradující prvky mohou mít </a:t>
            </a:r>
            <a:r>
              <a:rPr lang="cs-CZ" sz="2400" b="1" dirty="0" smtClean="0">
                <a:solidFill>
                  <a:srgbClr val="FF0000"/>
                </a:solidFill>
              </a:rPr>
              <a:t>sestupnou</a:t>
            </a:r>
            <a:r>
              <a:rPr lang="cs-CZ" sz="2400" dirty="0" smtClean="0"/>
              <a:t>, nejčastěji však </a:t>
            </a:r>
            <a:r>
              <a:rPr lang="cs-CZ" sz="2400" b="1" dirty="0" smtClean="0">
                <a:solidFill>
                  <a:srgbClr val="FF0000"/>
                </a:solidFill>
              </a:rPr>
              <a:t>vzestupnou tendenci</a:t>
            </a:r>
            <a:r>
              <a:rPr lang="cs-CZ" sz="2400" dirty="0" smtClean="0"/>
              <a:t> směrem k dominantě.</a:t>
            </a:r>
          </a:p>
          <a:p>
            <a:r>
              <a:rPr lang="cs-CZ" sz="2400" dirty="0" smtClean="0"/>
              <a:t>Dominanta nemusí být pouze jedna. </a:t>
            </a:r>
          </a:p>
          <a:p>
            <a:r>
              <a:rPr lang="cs-CZ" sz="2400" dirty="0" smtClean="0"/>
              <a:t>Hovoříme pak o dílčích, podřízených dominantách. Vždy však musí být jedna hlavní, výrazná, kterou dílčí dominanty nesmějí potlačovat, ale měly by naopak umocňovat její dominanci. </a:t>
            </a:r>
          </a:p>
          <a:p>
            <a:r>
              <a:rPr lang="cs-CZ" sz="2400" dirty="0" smtClean="0"/>
              <a:t>Při absenci dominanty působí dílo fádně, monotónně (většina panelových sídlišť, nepřehledná monotónní zástavba měst, dlouhý plot, …).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547664" y="69269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Gradace prvků v ploše:</a:t>
            </a:r>
            <a:endParaRPr lang="cs-CZ" sz="2800" dirty="0"/>
          </a:p>
        </p:txBody>
      </p:sp>
      <p:pic>
        <p:nvPicPr>
          <p:cNvPr id="6147" name="Picture 3" descr="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268760"/>
            <a:ext cx="3168352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547664" y="692696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Gradace směřující k dominantě:</a:t>
            </a:r>
            <a:endParaRPr lang="cs-CZ" sz="2800" dirty="0"/>
          </a:p>
        </p:txBody>
      </p:sp>
      <p:pic>
        <p:nvPicPr>
          <p:cNvPr id="24579" name="Picture 3" descr="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7023593" cy="3956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je vždy nutná podle Vás dominanta?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co to znamená, když se řekne dominantní jedinec?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různé dominanty ve Vašem městě a okolí!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různé příklady gradací v hudbě, sochařství, malbě, architektuře!</a:t>
            </a:r>
            <a:endParaRPr lang="cs-CZ" sz="2000" i="1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1944</TotalTime>
  <Words>394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119</cp:revision>
  <dcterms:created xsi:type="dcterms:W3CDTF">2010-11-01T23:40:31Z</dcterms:created>
  <dcterms:modified xsi:type="dcterms:W3CDTF">2014-02-22T19:27:42Z</dcterms:modified>
</cp:coreProperties>
</file>