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78" r:id="rId4"/>
    <p:sldId id="264" r:id="rId5"/>
    <p:sldId id="279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7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užitím gradace a dominanty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Kontrast, shoda, nuance, disharmonie, různost, stejnost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Kontrast, shoda, nuance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1340768"/>
            <a:ext cx="71287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Každá kategorie architektonické kompozice, o níž jsme již hovořili, může být nositelem </a:t>
            </a:r>
            <a:r>
              <a:rPr lang="cs-CZ" sz="2400" b="1" dirty="0" smtClean="0">
                <a:solidFill>
                  <a:srgbClr val="FF0000"/>
                </a:solidFill>
              </a:rPr>
              <a:t>kontrastu</a:t>
            </a:r>
            <a:r>
              <a:rPr lang="cs-CZ" sz="2400" dirty="0" smtClean="0"/>
              <a:t> nebo </a:t>
            </a:r>
            <a:r>
              <a:rPr lang="cs-CZ" sz="2400" b="1" dirty="0" smtClean="0">
                <a:solidFill>
                  <a:srgbClr val="FF0000"/>
                </a:solidFill>
              </a:rPr>
              <a:t>shody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Kontrast je protichůdné působení vlastností, určité vystupňování rozdílnosti až k maximu. </a:t>
            </a:r>
          </a:p>
          <a:p>
            <a:r>
              <a:rPr lang="cs-CZ" sz="2400" dirty="0" smtClean="0"/>
              <a:t>Tak může vzniknout kontrast </a:t>
            </a:r>
            <a:r>
              <a:rPr lang="cs-CZ" sz="2400" b="1" dirty="0" smtClean="0">
                <a:solidFill>
                  <a:srgbClr val="FF0000"/>
                </a:solidFill>
              </a:rPr>
              <a:t>velikosti, struktury, barvy, polohy, směru, světla a stínu</a:t>
            </a:r>
            <a:r>
              <a:rPr lang="cs-CZ" sz="2400" dirty="0" smtClean="0"/>
              <a:t> atd.</a:t>
            </a:r>
          </a:p>
          <a:p>
            <a:r>
              <a:rPr lang="cs-CZ" sz="2400" dirty="0" smtClean="0"/>
              <a:t>Kontrastem vytvořená rovnováha musí působit </a:t>
            </a:r>
            <a:r>
              <a:rPr lang="cs-CZ" sz="2400" b="1" dirty="0" smtClean="0">
                <a:solidFill>
                  <a:srgbClr val="FF0000"/>
                </a:solidFill>
              </a:rPr>
              <a:t>harmonicky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Podmínkou této harmonie je zachování určitých společných znaků, které umožňují zdůraznit odlišnost kontrastních prvků. </a:t>
            </a:r>
          </a:p>
          <a:p>
            <a:r>
              <a:rPr lang="cs-CZ" sz="2400" dirty="0" smtClean="0"/>
              <a:t>Nejsou-li protikladné vlastnosti zvládnuty, působí kontrast </a:t>
            </a:r>
            <a:r>
              <a:rPr lang="cs-CZ" sz="2400" b="1" dirty="0" smtClean="0">
                <a:solidFill>
                  <a:srgbClr val="FF0000"/>
                </a:solidFill>
              </a:rPr>
              <a:t>disharmonicky</a:t>
            </a:r>
            <a:r>
              <a:rPr lang="cs-CZ" sz="2400" dirty="0" smtClean="0"/>
              <a:t>, chaoticky, nepříznivě.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97935" y="404664"/>
            <a:ext cx="4285147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Kontrast, shoda, nuance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92696"/>
            <a:ext cx="69127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Opakem kontrastu je </a:t>
            </a:r>
            <a:r>
              <a:rPr lang="cs-CZ" sz="2400" b="1" dirty="0" smtClean="0">
                <a:solidFill>
                  <a:srgbClr val="FF0000"/>
                </a:solidFill>
              </a:rPr>
              <a:t>shoda</a:t>
            </a:r>
            <a:r>
              <a:rPr lang="cs-CZ" sz="2400" dirty="0" smtClean="0"/>
              <a:t>, znamenající stejnost prvků nebo vlastností. </a:t>
            </a:r>
          </a:p>
          <a:p>
            <a:r>
              <a:rPr lang="cs-CZ" sz="2400" dirty="0" smtClean="0"/>
              <a:t>Při větším opakování stejných prvků může však vzniknout monotónnost, které se můžeme bránit dílčími obměnami jinak stejných prvků. </a:t>
            </a:r>
          </a:p>
          <a:p>
            <a:r>
              <a:rPr lang="cs-CZ" sz="2400" dirty="0" smtClean="0"/>
              <a:t>Těmto nepatrným nebo dílčím změnám říkáme </a:t>
            </a:r>
            <a:r>
              <a:rPr lang="cs-CZ" sz="2400" b="1" dirty="0" smtClean="0">
                <a:solidFill>
                  <a:srgbClr val="FF0000"/>
                </a:solidFill>
              </a:rPr>
              <a:t>nuance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Pro jejich účinnost platí opět určitá </a:t>
            </a:r>
            <a:r>
              <a:rPr lang="cs-CZ" sz="2400" b="1" dirty="0" smtClean="0">
                <a:solidFill>
                  <a:srgbClr val="FF0000"/>
                </a:solidFill>
              </a:rPr>
              <a:t>úměrnost</a:t>
            </a:r>
            <a:r>
              <a:rPr lang="cs-CZ" sz="2400" dirty="0" smtClean="0"/>
              <a:t>, nemá-li být potlačen dojem shody.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87624" y="69269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Kontrast plochy oken a meziokenních pilířů:</a:t>
            </a:r>
            <a:endParaRPr lang="cs-CZ" sz="2800" dirty="0"/>
          </a:p>
        </p:txBody>
      </p:sp>
      <p:pic>
        <p:nvPicPr>
          <p:cNvPr id="6148" name="Picture 4" descr="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6751" y="1484784"/>
            <a:ext cx="6906255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547664" y="692696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Působení kontrastu v prostoru:</a:t>
            </a:r>
            <a:endParaRPr lang="cs-CZ" sz="2800" dirty="0"/>
          </a:p>
        </p:txBody>
      </p:sp>
      <p:pic>
        <p:nvPicPr>
          <p:cNvPr id="24580" name="Picture 4" descr="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5896" y="1484784"/>
            <a:ext cx="7020480" cy="497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různé příklady kontrastu, shody a nuancí!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kontrastní barvy, zvuky, tvary aj.!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analogii kontrastu nebo shody v jazykovědě, hudbě apod.!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1951</TotalTime>
  <Words>350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120</cp:revision>
  <dcterms:created xsi:type="dcterms:W3CDTF">2010-11-01T23:40:31Z</dcterms:created>
  <dcterms:modified xsi:type="dcterms:W3CDTF">2014-02-22T19:28:49Z</dcterms:modified>
</cp:coreProperties>
</file>