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66" r:id="rId5"/>
    <p:sldId id="267" r:id="rId6"/>
    <p:sldId id="265" r:id="rId7"/>
    <p:sldId id="269" r:id="rId8"/>
    <p:sldId id="268" r:id="rId9"/>
    <p:sldId id="279" r:id="rId10"/>
    <p:sldId id="270" r:id="rId11"/>
    <p:sldId id="271" r:id="rId12"/>
    <p:sldId id="280" r:id="rId13"/>
    <p:sldId id="273" r:id="rId14"/>
    <p:sldId id="274" r:id="rId15"/>
    <p:sldId id="275" r:id="rId16"/>
    <p:sldId id="276" r:id="rId17"/>
    <p:sldId id="277" r:id="rId18"/>
    <p:sldId id="278" r:id="rId19"/>
    <p:sldId id="281" r:id="rId20"/>
    <p:sldId id="282" r:id="rId21"/>
    <p:sldId id="26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teligen%C4%8Dn%C3%AD_kvocient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RavenMatrix.gif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psychologie osobnosti – výkonové složky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VY_32_INOVACE_1.SV.10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</a:t>
            </a:r>
            <a:r>
              <a:rPr lang="cs-CZ" sz="1200" b="1" dirty="0" smtClean="0"/>
              <a:t> </a:t>
            </a:r>
            <a:r>
              <a:rPr lang="cs-CZ" sz="1200" dirty="0" smtClean="0"/>
              <a:t>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</a:t>
            </a:r>
            <a:r>
              <a:rPr lang="cs-CZ" sz="1100"/>
              <a:t> </a:t>
            </a:r>
            <a:r>
              <a:rPr lang="cs-CZ" sz="1100" smtClean="0"/>
              <a:t>výkonovými </a:t>
            </a:r>
            <a:r>
              <a:rPr lang="cs-CZ" sz="1100" dirty="0" smtClean="0"/>
              <a:t>složkami osobnosti.</a:t>
            </a:r>
          </a:p>
          <a:p>
            <a:pPr algn="just"/>
            <a:r>
              <a:rPr lang="cs-CZ" sz="1100" dirty="0" smtClean="0"/>
              <a:t>Materiál je použit ve výkladové části hodiny.  </a:t>
            </a:r>
          </a:p>
          <a:p>
            <a:pPr algn="just"/>
            <a:r>
              <a:rPr lang="cs-CZ" sz="1100" dirty="0" smtClean="0"/>
              <a:t>Součástí materiálu je i test, který ověří  znalosti žáků.  </a:t>
            </a:r>
          </a:p>
          <a:p>
            <a:pPr algn="just"/>
            <a:r>
              <a:rPr lang="cs-CZ" sz="1100" dirty="0" smtClean="0"/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11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Vlohy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19256" cy="3538329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jsou vrozené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jejich základě se rozvíjejí schopnosti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jedna vloha může být základem několika schopností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rozlišujeme 3 stupně: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nadání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talent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genialita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54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19256" cy="3754353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souhrn schopností určitého druhu, které umožňují nadprůměrné výkony v určité činnosti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23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Talent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vysoce rozvinutý soubor schopností, které umožňují dosahování vynikajících výsledků v daném oboru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genialita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mimořádně rozvinutý talent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8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Schopnosti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19256" cy="3682345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vlastnosti osobnosti, které podmiňují vykonávání určité činnosti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nejsou vrozené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rozvíjejí se v činnosti na základě vrozených vloh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08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schopností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>
            <a:normAutofit/>
          </a:bodyPr>
          <a:lstStyle/>
          <a:p>
            <a:r>
              <a:rPr lang="cs-CZ" dirty="0" smtClean="0"/>
              <a:t>verbální</a:t>
            </a:r>
          </a:p>
          <a:p>
            <a:r>
              <a:rPr lang="cs-CZ" dirty="0" smtClean="0"/>
              <a:t>numerické</a:t>
            </a:r>
          </a:p>
          <a:p>
            <a:r>
              <a:rPr lang="cs-CZ" dirty="0" smtClean="0"/>
              <a:t>prostorové</a:t>
            </a:r>
          </a:p>
          <a:p>
            <a:r>
              <a:rPr lang="cs-CZ" dirty="0" smtClean="0"/>
              <a:t>umělecké</a:t>
            </a:r>
          </a:p>
          <a:p>
            <a:r>
              <a:rPr lang="cs-CZ" dirty="0" smtClean="0"/>
              <a:t>pohybové</a:t>
            </a:r>
          </a:p>
          <a:p>
            <a:r>
              <a:rPr lang="cs-CZ" dirty="0" smtClean="0"/>
              <a:t>sociální</a:t>
            </a:r>
          </a:p>
          <a:p>
            <a:r>
              <a:rPr lang="cs-CZ" dirty="0" smtClean="0"/>
              <a:t>paměťové</a:t>
            </a:r>
          </a:p>
          <a:p>
            <a:r>
              <a:rPr lang="cs-CZ" dirty="0" smtClean="0"/>
              <a:t>percepční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03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rozumová schopnost nebo zdatnost, která umožní v daném okamžiku správně a vhodně spojit novou informaci či poznatek s dosavadními vědomosti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schopnost řešit obtížné či nově vzniklé situace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schopnost přizpůsobit se a učit se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schopnost vyhodnocovat vztahy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52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Druhy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vrozená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fluidní (s věkem klesá)</a:t>
            </a:r>
          </a:p>
          <a:p>
            <a:pPr marL="0" indent="0">
              <a:buNone/>
            </a:pPr>
            <a:r>
              <a:rPr lang="cs-CZ" dirty="0" smtClean="0"/>
              <a:t>2.  získaná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krystalická (s věkem se zvyšuje)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r>
              <a:rPr lang="cs-CZ" dirty="0" smtClean="0"/>
              <a:t>abstraktní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měří se testy</a:t>
            </a:r>
          </a:p>
          <a:p>
            <a:pPr>
              <a:buAutoNum type="arabicPeriod" startAt="2"/>
            </a:pPr>
            <a:r>
              <a:rPr lang="cs-CZ" dirty="0" smtClean="0"/>
              <a:t>konkrétní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řešení problémů běžného života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r>
              <a:rPr lang="cs-CZ" dirty="0" smtClean="0"/>
              <a:t>sociální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umění jednat s lidmi</a:t>
            </a:r>
          </a:p>
          <a:p>
            <a:pPr>
              <a:buAutoNum type="arabicPeriod" startAt="2"/>
            </a:pPr>
            <a:r>
              <a:rPr lang="cs-CZ" dirty="0" smtClean="0"/>
              <a:t>emoční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schopnost empatie (vcítění se do druhého)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ovládání emocí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40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měření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Alfred </a:t>
            </a:r>
            <a:r>
              <a:rPr lang="cs-CZ" dirty="0" err="1" smtClean="0"/>
              <a:t>Binet</a:t>
            </a:r>
            <a:r>
              <a:rPr lang="cs-CZ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míra inteligence je měřitelná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vytvořil první testy inteligence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William Stern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autor vzorce inteligence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 roce 1912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IQ = mentální věk/fyzický věk x 100</a:t>
            </a:r>
          </a:p>
        </p:txBody>
      </p:sp>
    </p:spTree>
    <p:extLst>
      <p:ext uri="{BB962C8B-B14F-4D97-AF65-F5344CB8AC3E}">
        <p14:creationId xmlns:p14="http://schemas.microsoft.com/office/powerpoint/2010/main" val="132635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Pásma úrovně inteligence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4289648"/>
              </p:ext>
            </p:extLst>
          </p:nvPr>
        </p:nvGraphicFramePr>
        <p:xfrm>
          <a:off x="457200" y="1412875"/>
          <a:ext cx="8218488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9244"/>
                <a:gridCol w="41092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Inteligenční kvocient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Charakteristika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vysoký nadprůměr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nadprůměr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lehký nadprůměr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průměr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lehký</a:t>
                      </a:r>
                      <a:r>
                        <a:rPr lang="cs-CZ" baseline="0" dirty="0" smtClean="0"/>
                        <a:t> podprůměr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hraniční pásmo intelektu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mentální retardace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lehká mentální retardace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mentální retardace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těžká</a:t>
                      </a:r>
                      <a:r>
                        <a:rPr lang="cs-CZ" baseline="0" dirty="0" smtClean="0"/>
                        <a:t> mentální retardace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878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Gaussova křivka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rozložení inteligence v populaci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Inteligen%C4%8Dn%C3%AD_kvocient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04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Testy inteligence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752528"/>
          </a:xfrm>
        </p:spPr>
        <p:txBody>
          <a:bodyPr>
            <a:normAutofit/>
          </a:bodyPr>
          <a:lstStyle/>
          <a:p>
            <a:r>
              <a:rPr lang="cs-CZ" dirty="0" err="1"/>
              <a:t>Binet</a:t>
            </a:r>
            <a:r>
              <a:rPr lang="cs-CZ" dirty="0"/>
              <a:t>-Simonův test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zkoumal </a:t>
            </a:r>
            <a:r>
              <a:rPr lang="cs-CZ" dirty="0"/>
              <a:t>pozornost, paměť a verbální schopnosti sérií otázek zvyšující se </a:t>
            </a:r>
            <a:r>
              <a:rPr lang="cs-CZ" dirty="0" smtClean="0"/>
              <a:t>obtížnosti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err="1"/>
              <a:t>WAIS</a:t>
            </a:r>
            <a:r>
              <a:rPr lang="cs-CZ" dirty="0"/>
              <a:t>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Wechsler</a:t>
            </a:r>
            <a:r>
              <a:rPr lang="cs-CZ" dirty="0" smtClean="0"/>
              <a:t> </a:t>
            </a:r>
            <a:r>
              <a:rPr lang="cs-CZ" dirty="0" err="1"/>
              <a:t>Adult</a:t>
            </a:r>
            <a:r>
              <a:rPr lang="cs-CZ" dirty="0"/>
              <a:t> </a:t>
            </a:r>
            <a:r>
              <a:rPr lang="cs-CZ" dirty="0" err="1"/>
              <a:t>Intelligence</a:t>
            </a:r>
            <a:r>
              <a:rPr lang="cs-CZ" dirty="0"/>
              <a:t> </a:t>
            </a:r>
            <a:r>
              <a:rPr lang="cs-CZ" dirty="0" err="1" smtClean="0"/>
              <a:t>Scale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série </a:t>
            </a:r>
            <a:r>
              <a:rPr lang="cs-CZ" dirty="0"/>
              <a:t>testů sloužících ke klinickému testování inteligence dospělých a </a:t>
            </a:r>
            <a:r>
              <a:rPr lang="cs-CZ" dirty="0" smtClean="0"/>
              <a:t>adolescentů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určuje </a:t>
            </a:r>
            <a:r>
              <a:rPr lang="cs-CZ" dirty="0"/>
              <a:t>čtyři hlavní koeficienty inteligence: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verbální porozumění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percepční usuzování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pracovní </a:t>
            </a:r>
            <a:r>
              <a:rPr lang="cs-CZ" dirty="0" err="1" smtClean="0"/>
              <a:t>pamět</a:t>
            </a:r>
            <a:r>
              <a:rPr lang="cs-CZ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rychlost zpracovávání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13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Ravenovy</a:t>
            </a:r>
            <a:r>
              <a:rPr lang="cs-CZ" dirty="0" smtClean="0"/>
              <a:t> progresivní matrice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nonverbální test </a:t>
            </a:r>
            <a:r>
              <a:rPr lang="cs-CZ" dirty="0"/>
              <a:t>abstraktního </a:t>
            </a:r>
            <a:r>
              <a:rPr lang="cs-CZ" dirty="0" smtClean="0"/>
              <a:t>uvažování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vyvinutý </a:t>
            </a:r>
            <a:r>
              <a:rPr lang="cs-CZ" dirty="0"/>
              <a:t>Johnem C. </a:t>
            </a:r>
            <a:r>
              <a:rPr lang="cs-CZ" dirty="0" err="1"/>
              <a:t>Ravenem</a:t>
            </a:r>
            <a:r>
              <a:rPr lang="cs-CZ" dirty="0"/>
              <a:t> v roce </a:t>
            </a:r>
            <a:r>
              <a:rPr lang="cs-CZ" dirty="0" smtClean="0"/>
              <a:t>1936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respondenti </a:t>
            </a:r>
            <a:r>
              <a:rPr lang="cs-CZ" dirty="0"/>
              <a:t>vybírají geometrické obrazce, které správně doplní větší </a:t>
            </a:r>
            <a:r>
              <a:rPr lang="cs-CZ" dirty="0" smtClean="0"/>
              <a:t>obraz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testuje </a:t>
            </a:r>
            <a:r>
              <a:rPr lang="cs-CZ" dirty="0"/>
              <a:t>se pochopení komplexnosti vzorů, schopnost ukládat a vybavovat si </a:t>
            </a:r>
            <a:r>
              <a:rPr lang="cs-CZ" dirty="0" smtClean="0"/>
              <a:t>informace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tento </a:t>
            </a:r>
            <a:r>
              <a:rPr lang="cs-CZ" dirty="0"/>
              <a:t>test se používá </a:t>
            </a:r>
            <a:r>
              <a:rPr lang="cs-CZ" dirty="0" smtClean="0"/>
              <a:t>v klinické či poradenské psychologické praxi v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78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6"/>
            <a:ext cx="3159224" cy="329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47048" y="4797152"/>
            <a:ext cx="369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5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Testování IQ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08512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testování </a:t>
            </a:r>
            <a:r>
              <a:rPr lang="cs-CZ" dirty="0"/>
              <a:t>IQ pro širokou veřejnost provádí Mensa </a:t>
            </a:r>
            <a:r>
              <a:rPr lang="cs-CZ" dirty="0" smtClean="0"/>
              <a:t>ČR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její </a:t>
            </a:r>
            <a:r>
              <a:rPr lang="cs-CZ" dirty="0"/>
              <a:t>testy lze absolvovat vždy ve vybraných termínech a městech několikrát do </a:t>
            </a:r>
            <a:r>
              <a:rPr lang="cs-CZ" dirty="0" smtClean="0"/>
              <a:t>roka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testy </a:t>
            </a:r>
            <a:r>
              <a:rPr lang="cs-CZ" dirty="0"/>
              <a:t>IQ používané Mensou ČR vycházejí ze </a:t>
            </a:r>
            <a:r>
              <a:rPr lang="cs-CZ" dirty="0" err="1"/>
              <a:t>Stanford-Binetovy</a:t>
            </a:r>
            <a:r>
              <a:rPr lang="cs-CZ" dirty="0"/>
              <a:t> škály a </a:t>
            </a:r>
            <a:r>
              <a:rPr lang="cs-CZ" dirty="0" err="1"/>
              <a:t>Cattellovy</a:t>
            </a:r>
            <a:r>
              <a:rPr lang="cs-CZ" dirty="0"/>
              <a:t> teorie inteligence a jsou zkráceny pro účely plošného testování (na 40 </a:t>
            </a:r>
            <a:r>
              <a:rPr lang="cs-CZ" dirty="0" smtClean="0"/>
              <a:t>minut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profesionálnímu </a:t>
            </a:r>
            <a:r>
              <a:rPr lang="cs-CZ" dirty="0"/>
              <a:t>testování IQ se věnují kliničtí či poradenští </a:t>
            </a:r>
            <a:r>
              <a:rPr lang="cs-CZ" dirty="0" smtClean="0"/>
              <a:t>psychologové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komplexní </a:t>
            </a:r>
            <a:r>
              <a:rPr lang="cs-CZ" dirty="0"/>
              <a:t>vyšetření inteligence psychologem zabere většinou 60-90 minut, v mnoha případech je tato služba hrazena státem (pedagogicko-psychologické poradny, zdravotnická zařízení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3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Mensa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česká </a:t>
            </a:r>
            <a:r>
              <a:rPr lang="cs-CZ" dirty="0"/>
              <a:t>pobočka organizace Mensa </a:t>
            </a:r>
            <a:r>
              <a:rPr lang="cs-CZ" dirty="0" smtClean="0"/>
              <a:t>International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členem </a:t>
            </a:r>
            <a:r>
              <a:rPr lang="cs-CZ" dirty="0"/>
              <a:t>Mensy se může stát každý, kdo dosáhne v testu inteligence, schváleném mezinárodním dozorčím psychologem Mensy International Ltd. (MIL), výsledku mezi horními dvěma procenty celkové </a:t>
            </a:r>
            <a:r>
              <a:rPr lang="cs-CZ" dirty="0" smtClean="0"/>
              <a:t>populace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Mensa </a:t>
            </a:r>
            <a:r>
              <a:rPr lang="cs-CZ" dirty="0"/>
              <a:t>na území ČR byla založena Dr. Hanou </a:t>
            </a:r>
            <a:r>
              <a:rPr lang="cs-CZ" dirty="0" smtClean="0"/>
              <a:t>Drábkovou v roce 1991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936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Činnost Mensy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19256" cy="5040560"/>
          </a:xfrm>
        </p:spPr>
        <p:txBody>
          <a:bodyPr>
            <a:normAutofit fontScale="92500"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/>
              <a:t>vyhledávání </a:t>
            </a:r>
            <a:r>
              <a:rPr lang="cs-CZ" dirty="0"/>
              <a:t>talentovaných dětí a podporu a poradenství pro rodiče talentovaných dětí (Centrum </a:t>
            </a:r>
            <a:r>
              <a:rPr lang="cs-CZ" dirty="0" smtClean="0"/>
              <a:t>nadání)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provoz </a:t>
            </a:r>
            <a:r>
              <a:rPr lang="cs-CZ" dirty="0"/>
              <a:t>školy pro nadané děti </a:t>
            </a:r>
            <a:r>
              <a:rPr lang="cs-CZ" dirty="0" smtClean="0"/>
              <a:t>(Mensa gymnázium, </a:t>
            </a:r>
            <a:r>
              <a:rPr lang="cs-CZ" dirty="0"/>
              <a:t>dříve nazývané Osmileté gymnázium Buďánka</a:t>
            </a:r>
            <a:r>
              <a:rPr lang="cs-CZ" dirty="0" smtClean="0"/>
              <a:t>)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zakládání herních klubů pro podporu aktivního trávení volného času (Herní kluby při Mense ČR</a:t>
            </a:r>
            <a:r>
              <a:rPr lang="cs-CZ" dirty="0" smtClean="0"/>
              <a:t>)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pořádání výukových letních táborů pro nadané </a:t>
            </a:r>
            <a:r>
              <a:rPr lang="cs-CZ" dirty="0" smtClean="0"/>
              <a:t>děti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pořádání logické </a:t>
            </a:r>
            <a:r>
              <a:rPr lang="cs-CZ" dirty="0" smtClean="0"/>
              <a:t>olympiády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testování IQ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podpora vzájemné komunikace a seberealizace členů</a:t>
            </a:r>
            <a:endParaRPr lang="cs-CZ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406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546441"/>
          </a:xfrm>
        </p:spPr>
        <p:txBody>
          <a:bodyPr/>
          <a:lstStyle/>
          <a:p>
            <a:r>
              <a:rPr lang="cs-CZ" dirty="0" smtClean="0"/>
              <a:t>Co tvoří výkonovou složku osobnosti?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AutoNum type="arabicPeriod" startAt="2"/>
            </a:pPr>
            <a:r>
              <a:rPr lang="cs-CZ" dirty="0" smtClean="0"/>
              <a:t>Které z těchto složek jsou vrozené, které získané?</a:t>
            </a:r>
          </a:p>
          <a:p>
            <a:pPr>
              <a:buAutoNum type="arabicPeriod" startAt="2"/>
            </a:pPr>
            <a:endParaRPr lang="cs-CZ" dirty="0"/>
          </a:p>
          <a:p>
            <a:pPr>
              <a:buAutoNum type="arabicPeriod" startAt="2"/>
            </a:pPr>
            <a:endParaRPr lang="cs-CZ" dirty="0" smtClean="0"/>
          </a:p>
          <a:p>
            <a:pPr>
              <a:buAutoNum type="arabicPeriod" startAt="2"/>
            </a:pPr>
            <a:r>
              <a:rPr lang="cs-CZ" dirty="0" smtClean="0"/>
              <a:t>Seřaďte pojmy podle intenzity (od nejvyšší):</a:t>
            </a:r>
          </a:p>
          <a:p>
            <a:pPr>
              <a:buAutoNum type="arabicPeriod" startAt="2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4"/>
            </a:pPr>
            <a:r>
              <a:rPr lang="cs-CZ" dirty="0" smtClean="0"/>
              <a:t>Vyjmenujte alespoň 6 druhů schopností:</a:t>
            </a:r>
          </a:p>
          <a:p>
            <a:pPr>
              <a:buFont typeface="+mj-lt"/>
              <a:buAutoNum type="arabicPeriod" startAt="4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AutoNum type="arabicPeriod" startAt="2"/>
            </a:pPr>
            <a:endParaRPr lang="cs-CZ" dirty="0"/>
          </a:p>
          <a:p>
            <a:pPr>
              <a:buAutoNum type="arabicPeriod" startAt="2"/>
            </a:pPr>
            <a:endParaRPr lang="cs-CZ" dirty="0" smtClean="0"/>
          </a:p>
          <a:p>
            <a:pPr>
              <a:buAutoNum type="arabicPeriod" startAt="2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162880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vlohy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91880" y="162880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schopnosti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968034" y="263691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vlohy jsou vrozené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91880" y="263691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schopnosti jsou získané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47864" y="371703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nadání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796136" y="371703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talent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968034" y="371703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genialita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84902" y="5514659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sociální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793930" y="551723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pohybové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796136" y="486916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prostorové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57607" y="486916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numerické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746051" y="486916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verbální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796136" y="5514659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paměťové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73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25658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5. Jaké druhy inteligence znáte? (6)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Doplň vzorec pro výpočet IQ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IQ =                             /                              x 100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7. Který údaj udává Gaussova křivka?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 Která organizace sdružuje lidi s nadprůměrným nadáním?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1436079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fluidní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51379" y="2132856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krystalická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337671" y="2132856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konkrétní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940152" y="2132856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emoční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18432" y="1436079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abstraktní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936507" y="1429544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sociální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261330" y="335699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mentální věk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63442" y="3356992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fyzický věk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870160" y="4653136"/>
            <a:ext cx="622212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rozložení inteligenčních pásem v populaci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893811" y="5746930"/>
            <a:ext cx="230425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Mensa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88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496944" cy="4618449"/>
          </a:xfrm>
        </p:spPr>
        <p:txBody>
          <a:bodyPr/>
          <a:lstStyle/>
          <a:p>
            <a:r>
              <a:rPr lang="cs-CZ" dirty="0" smtClean="0"/>
              <a:t>Hladík, Jaroslav: </a:t>
            </a:r>
            <a:r>
              <a:rPr lang="cs-CZ" i="1" dirty="0" smtClean="0"/>
              <a:t>Společenské vědy v kostce pro střední </a:t>
            </a:r>
            <a:r>
              <a:rPr lang="cs-CZ" i="1" dirty="0" err="1" smtClean="0"/>
              <a:t>školy</a:t>
            </a:r>
            <a:r>
              <a:rPr lang="cs-CZ" dirty="0" err="1" smtClean="0"/>
              <a:t>,Fragment</a:t>
            </a:r>
            <a:r>
              <a:rPr lang="cs-CZ" dirty="0" smtClean="0"/>
              <a:t>, Havlíčkův Brod, 1996</a:t>
            </a:r>
          </a:p>
          <a:p>
            <a:r>
              <a:rPr lang="cs-CZ" dirty="0" smtClean="0"/>
              <a:t>Doležalová, Ladislava, Vlková, Marie: </a:t>
            </a:r>
            <a:r>
              <a:rPr lang="cs-CZ" i="1" dirty="0" smtClean="0"/>
              <a:t>Občanský a společenskovědní základ Psychologie, </a:t>
            </a:r>
            <a:r>
              <a:rPr lang="cs-CZ" dirty="0" err="1" smtClean="0"/>
              <a:t>Computer</a:t>
            </a:r>
            <a:r>
              <a:rPr lang="cs-CZ" dirty="0" smtClean="0"/>
              <a:t> Media s.r.o., Kralice na Hané, </a:t>
            </a:r>
            <a:r>
              <a:rPr lang="cs-CZ" dirty="0"/>
              <a:t>2010, ISBN: </a:t>
            </a:r>
            <a:r>
              <a:rPr lang="cs-CZ" dirty="0" smtClean="0"/>
              <a:t>978-80-7402-060-5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Veškeré odkazy jsou platné ke dni vytvoření díla.</a:t>
            </a:r>
          </a:p>
          <a:p>
            <a:pPr marL="0" indent="0">
              <a:buNone/>
            </a:pPr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Obrázek č. 1</a:t>
            </a:r>
          </a:p>
          <a:p>
            <a:pPr marL="0" indent="0">
              <a:buNone/>
            </a:pPr>
            <a:r>
              <a:rPr lang="cs-CZ" dirty="0" err="1"/>
              <a:t>JIRAH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1.2.2014]. Dostupný na </a:t>
            </a:r>
            <a:r>
              <a:rPr lang="cs-CZ" dirty="0" err="1" smtClean="0"/>
              <a:t>WWW:</a:t>
            </a:r>
            <a:r>
              <a:rPr lang="cs-CZ" dirty="0" err="1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File:RavenMatrix.gif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731</Words>
  <Application>Microsoft Office PowerPoint</Application>
  <PresentationFormat>Předvádění na obrazovce (4:3)</PresentationFormat>
  <Paragraphs>224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projekt</vt:lpstr>
      <vt:lpstr>psychologie osobnosti – výkonové složky</vt:lpstr>
      <vt:lpstr>ANOTACE</vt:lpstr>
      <vt:lpstr>Vlohy</vt:lpstr>
      <vt:lpstr>Nadání</vt:lpstr>
      <vt:lpstr>Talent</vt:lpstr>
      <vt:lpstr>Schopnosti</vt:lpstr>
      <vt:lpstr>Druhy schopností</vt:lpstr>
      <vt:lpstr>Inteligence</vt:lpstr>
      <vt:lpstr>Druhy inteligence</vt:lpstr>
      <vt:lpstr>Metody měření inteligence</vt:lpstr>
      <vt:lpstr>Pásma úrovně inteligence</vt:lpstr>
      <vt:lpstr>Gaussova křivka</vt:lpstr>
      <vt:lpstr>Testy inteligence</vt:lpstr>
      <vt:lpstr>Ravenovy progresivní matrice</vt:lpstr>
      <vt:lpstr>Příklad</vt:lpstr>
      <vt:lpstr>Testování IQ v ČR</vt:lpstr>
      <vt:lpstr>Mensa ČR</vt:lpstr>
      <vt:lpstr>Činnost Mensy ČR</vt:lpstr>
      <vt:lpstr>Test</vt:lpstr>
      <vt:lpstr>Test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72</cp:revision>
  <dcterms:created xsi:type="dcterms:W3CDTF">2012-06-20T16:12:09Z</dcterms:created>
  <dcterms:modified xsi:type="dcterms:W3CDTF">2014-02-01T10:04:08Z</dcterms:modified>
</cp:coreProperties>
</file>