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3" r:id="rId2"/>
    <p:sldId id="261" r:id="rId3"/>
    <p:sldId id="257" r:id="rId4"/>
    <p:sldId id="263" r:id="rId5"/>
    <p:sldId id="267" r:id="rId6"/>
    <p:sldId id="271" r:id="rId7"/>
    <p:sldId id="272" r:id="rId8"/>
    <p:sldId id="274" r:id="rId9"/>
    <p:sldId id="273" r:id="rId10"/>
    <p:sldId id="264" r:id="rId11"/>
    <p:sldId id="278" r:id="rId12"/>
    <p:sldId id="275" r:id="rId13"/>
    <p:sldId id="276" r:id="rId14"/>
    <p:sldId id="269" r:id="rId15"/>
    <p:sldId id="265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34164" autoAdjust="0"/>
  </p:normalViewPr>
  <p:slideViewPr>
    <p:cSldViewPr>
      <p:cViewPr varScale="1">
        <p:scale>
          <a:sx n="107" d="100"/>
          <a:sy n="107" d="100"/>
        </p:scale>
        <p:origin x="-90" y="-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01053-4865-4A9B-B223-5D02BA32CC85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5FF26-FF6B-46ED-A8DD-FE1F579387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690797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01053-4865-4A9B-B223-5D02BA32CC85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5FF26-FF6B-46ED-A8DD-FE1F579387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46736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01053-4865-4A9B-B223-5D02BA32CC85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5FF26-FF6B-46ED-A8DD-FE1F579387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55621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01053-4865-4A9B-B223-5D02BA32CC85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5FF26-FF6B-46ED-A8DD-FE1F579387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87696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01053-4865-4A9B-B223-5D02BA32CC85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5FF26-FF6B-46ED-A8DD-FE1F579387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12063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01053-4865-4A9B-B223-5D02BA32CC85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5FF26-FF6B-46ED-A8DD-FE1F579387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74902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01053-4865-4A9B-B223-5D02BA32CC85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5FF26-FF6B-46ED-A8DD-FE1F579387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6925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01053-4865-4A9B-B223-5D02BA32CC85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5FF26-FF6B-46ED-A8DD-FE1F579387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28151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01053-4865-4A9B-B223-5D02BA32CC85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5FF26-FF6B-46ED-A8DD-FE1F579387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941682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01053-4865-4A9B-B223-5D02BA32CC85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5FF26-FF6B-46ED-A8DD-FE1F579387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15351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01053-4865-4A9B-B223-5D02BA32CC85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5FF26-FF6B-46ED-A8DD-FE1F579387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553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D01053-4865-4A9B-B223-5D02BA32CC85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95FF26-FF6B-46ED-A8DD-FE1F579387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7171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witter.com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plus.google.com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instagram.com/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www.linkedin.com/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qzone.qq.com/" TargetMode="Externa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yspace.com/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www.skype.com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icq.com/" TargetMode="External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ask.fm/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hyperlink" Target="http://www.digg.com/" TargetMode="External"/><Relationship Id="rId7" Type="http://schemas.openxmlformats.org/officeDocument/2006/relationships/hyperlink" Target="http://www.reddit.com/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stumbleupon.com/" TargetMode="Externa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hyperlink" Target="http://www.bebo.com/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png"/><Relationship Id="rId4" Type="http://schemas.openxmlformats.org/officeDocument/2006/relationships/hyperlink" Target="http://www.yelp.com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gif"/><Relationship Id="rId2" Type="http://schemas.openxmlformats.org/officeDocument/2006/relationships/hyperlink" Target="http://www.dvoran.com/socialni-site/marketing/prehled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socialni-site.kadaza.cz/" TargetMode="External"/><Relationship Id="rId2" Type="http://schemas.openxmlformats.org/officeDocument/2006/relationships/hyperlink" Target="http://www.internetprovsechny.cz/socialni-sit-dobry-sluha-zly-pan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about.twitter.com/compan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16087" y="260648"/>
            <a:ext cx="571182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76807830"/>
              </p:ext>
            </p:extLst>
          </p:nvPr>
        </p:nvGraphicFramePr>
        <p:xfrm>
          <a:off x="611560" y="1700813"/>
          <a:ext cx="7848872" cy="4752523"/>
        </p:xfrm>
        <a:graphic>
          <a:graphicData uri="http://schemas.openxmlformats.org/drawingml/2006/table">
            <a:tbl>
              <a:tblPr firstRow="1" firstCol="1" bandRow="1"/>
              <a:tblGrid>
                <a:gridCol w="2063168"/>
                <a:gridCol w="5785704"/>
              </a:tblGrid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Základní škola praktická Rožnov pod Radhoštěm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projektu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CZ. 1. 07/1. 4.00/21.3751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VY_32_INOVACE_235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Mgr. Romana </a:t>
                      </a:r>
                      <a:r>
                        <a:rPr lang="cs-CZ" sz="1800" dirty="0" err="1">
                          <a:effectLst/>
                          <a:latin typeface="Calibri"/>
                          <a:ea typeface="Times New Roman"/>
                          <a:cs typeface="Arial"/>
                        </a:rPr>
                        <a:t>Rybiařová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Název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Arial"/>
                        </a:rPr>
                        <a:t>Nejpoužívanější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Arial"/>
                        </a:rPr>
                        <a:t> sociální sítě ve světě</a:t>
                      </a:r>
                      <a:endParaRPr lang="cs-CZ" sz="1800" kern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Times New Roman"/>
                        <a:cs typeface="Arial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Datum (období)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Únor 2014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8. a 9.ročník </a:t>
                      </a: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ZŠ praktická, lehké mentální postižení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Informační a komunikační</a:t>
                      </a:r>
                      <a:r>
                        <a:rPr lang="cs-CZ" sz="1800" baseline="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 technologie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14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latin typeface="+mn-lt"/>
                          <a:ea typeface="Calibri"/>
                          <a:cs typeface="Times New Roman"/>
                        </a:rPr>
                        <a:t>Prezentace jako učební materiál je určena žákům 8. a 9. ročníku ZŠ</a:t>
                      </a:r>
                      <a:r>
                        <a:rPr lang="cs-CZ" sz="1800" baseline="0" dirty="0" smtClean="0">
                          <a:latin typeface="+mn-lt"/>
                          <a:ea typeface="Calibri"/>
                          <a:cs typeface="Times New Roman"/>
                        </a:rPr>
                        <a:t> praktické. V této prezentaci se žáci seznámí s nejznámějšími a nejpoužívanějšími světovými sociálními sítěmi. 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48018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5755903"/>
            <a:ext cx="8568951" cy="76944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/>
              <a:t>k</a:t>
            </a:r>
            <a:r>
              <a:rPr lang="cs-CZ" sz="2200" dirty="0" smtClean="0"/>
              <a:t>omunikace mezi uživateli probíhá buď soukromě mezi dvěma uživateli nebo hromadně mezi uživatelem a skupinou.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275856" y="332656"/>
            <a:ext cx="2736304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Sociální síť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536" y="1681041"/>
            <a:ext cx="3424014" cy="43088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 smtClean="0"/>
              <a:t>anglicky - </a:t>
            </a:r>
            <a:r>
              <a:rPr lang="cs-CZ" sz="2200" b="1" i="1" dirty="0" err="1" smtClean="0"/>
              <a:t>Social</a:t>
            </a:r>
            <a:r>
              <a:rPr lang="cs-CZ" sz="2200" b="1" i="1" dirty="0" smtClean="0"/>
              <a:t> Network</a:t>
            </a:r>
            <a:endParaRPr lang="cs-CZ" sz="2200" b="1" i="1" dirty="0"/>
          </a:p>
        </p:txBody>
      </p:sp>
      <p:sp>
        <p:nvSpPr>
          <p:cNvPr id="6" name="Obdélník 5"/>
          <p:cNvSpPr/>
          <p:nvPr/>
        </p:nvSpPr>
        <p:spPr>
          <a:xfrm>
            <a:off x="395536" y="1069201"/>
            <a:ext cx="4350871" cy="43088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 smtClean="0"/>
              <a:t>sociální síť neboli společenská síť </a:t>
            </a:r>
            <a:endParaRPr lang="cs-CZ" sz="2200" dirty="0"/>
          </a:p>
        </p:txBody>
      </p:sp>
      <p:sp>
        <p:nvSpPr>
          <p:cNvPr id="7" name="Obdélník 6"/>
          <p:cNvSpPr/>
          <p:nvPr/>
        </p:nvSpPr>
        <p:spPr>
          <a:xfrm>
            <a:off x="395536" y="2292881"/>
            <a:ext cx="3310202" cy="43088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 smtClean="0"/>
              <a:t>je to služba na Internetu</a:t>
            </a:r>
            <a:endParaRPr lang="cs-CZ" sz="2200" dirty="0"/>
          </a:p>
        </p:txBody>
      </p:sp>
      <p:sp>
        <p:nvSpPr>
          <p:cNvPr id="8" name="Obdélník 7"/>
          <p:cNvSpPr/>
          <p:nvPr/>
        </p:nvSpPr>
        <p:spPr>
          <a:xfrm>
            <a:off x="395536" y="2904721"/>
            <a:ext cx="8461447" cy="76944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 smtClean="0"/>
              <a:t>umožňuje registrovaným členům si vytvářet osobní profil (veřejný nebo částečně veřejný)</a:t>
            </a:r>
            <a:endParaRPr lang="cs-CZ" sz="2200" dirty="0"/>
          </a:p>
        </p:txBody>
      </p:sp>
      <p:sp>
        <p:nvSpPr>
          <p:cNvPr id="9" name="Obdélník 8"/>
          <p:cNvSpPr/>
          <p:nvPr/>
        </p:nvSpPr>
        <p:spPr>
          <a:xfrm>
            <a:off x="395536" y="4805509"/>
            <a:ext cx="8429673" cy="76944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 smtClean="0"/>
              <a:t>na sociální síti můžeme komunikovat,  sdílet informace, fotografie, videa, provozovat chat a další aktivity. </a:t>
            </a:r>
            <a:endParaRPr lang="cs-CZ" sz="2200" dirty="0"/>
          </a:p>
        </p:txBody>
      </p:sp>
      <p:sp>
        <p:nvSpPr>
          <p:cNvPr id="10" name="Obdélník 9"/>
          <p:cNvSpPr/>
          <p:nvPr/>
        </p:nvSpPr>
        <p:spPr>
          <a:xfrm>
            <a:off x="395536" y="3855115"/>
            <a:ext cx="8429673" cy="76944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 smtClean="0"/>
              <a:t>mohou to být i internetová diskusní fóra, kde si uživatelé vyměňují názory a poznatky na vybraná témata (škola, zájmy..)</a:t>
            </a:r>
            <a:endParaRPr lang="cs-CZ" sz="2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03648" y="394210"/>
            <a:ext cx="1632498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Opakování: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1262044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331" t="35119" r="26821" b="12103"/>
          <a:stretch/>
        </p:blipFill>
        <p:spPr bwMode="auto">
          <a:xfrm>
            <a:off x="959962" y="1484784"/>
            <a:ext cx="7068422" cy="45746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45986" y="424084"/>
            <a:ext cx="6982397" cy="83099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Příklady nejznámějších a nejpoužívanějších sociálních sítí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29127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5642" y="1276309"/>
            <a:ext cx="6464084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vznikla v roce 2006 a slouží především pro </a:t>
            </a:r>
            <a:r>
              <a:rPr lang="cs-CZ" sz="2000" dirty="0" err="1" smtClean="0"/>
              <a:t>mikroblogy</a:t>
            </a:r>
            <a:endParaRPr lang="cs-CZ" sz="20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179512" y="116632"/>
            <a:ext cx="1258806" cy="523220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Twitter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5642" y="836712"/>
            <a:ext cx="6293791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err="1" smtClean="0"/>
              <a:t>Twitter</a:t>
            </a:r>
            <a:r>
              <a:rPr lang="cs-CZ" sz="2000" dirty="0" smtClean="0"/>
              <a:t> je celosvětově rozšířená sociální síť 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215642" y="2595100"/>
            <a:ext cx="8492503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pomocí této sítě můžete krátce a výstižně sdělit své myšlenky, pocity nebo zajímavé informace v reálném čase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215642" y="4437112"/>
            <a:ext cx="8492503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dirty="0" smtClean="0"/>
              <a:t>sdružuje velké množství odborníků, zejména z oblasti IT. Sledováním jejich příspěvků se dovíme zajímavé informace mnohem dříve, než se objeví s klasických médiích.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15642" y="1715906"/>
            <a:ext cx="4572000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s</a:t>
            </a:r>
            <a:r>
              <a:rPr lang="cs-CZ" sz="2000" dirty="0" smtClean="0"/>
              <a:t>ídlo - San Francisco, USA</a:t>
            </a:r>
            <a:endParaRPr lang="cs-CZ" sz="2000" dirty="0"/>
          </a:p>
        </p:txBody>
      </p:sp>
      <p:sp>
        <p:nvSpPr>
          <p:cNvPr id="11" name="Obdélník 10"/>
          <p:cNvSpPr/>
          <p:nvPr/>
        </p:nvSpPr>
        <p:spPr>
          <a:xfrm>
            <a:off x="215642" y="5469030"/>
            <a:ext cx="8598048" cy="132343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cs-CZ" sz="2000" dirty="0" err="1" smtClean="0"/>
              <a:t>Twitter</a:t>
            </a:r>
            <a:r>
              <a:rPr lang="cs-CZ" sz="2000" dirty="0" smtClean="0"/>
              <a:t> využívají i některé známé osoby (</a:t>
            </a:r>
            <a:r>
              <a:rPr lang="cs-CZ" sz="2000" dirty="0" err="1" smtClean="0"/>
              <a:t>předevší</a:t>
            </a:r>
            <a:r>
              <a:rPr lang="cs-CZ" sz="2000" dirty="0" smtClean="0"/>
              <a:t> z důvodu reklamy), </a:t>
            </a:r>
            <a:r>
              <a:rPr lang="cs-CZ" sz="2000" dirty="0" err="1" smtClean="0"/>
              <a:t>např</a:t>
            </a:r>
            <a:r>
              <a:rPr lang="cs-CZ" sz="2000" dirty="0" smtClean="0"/>
              <a:t>: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americký prezident </a:t>
            </a:r>
            <a:r>
              <a:rPr lang="cs-CZ" sz="2000" b="1" dirty="0" err="1" smtClean="0"/>
              <a:t>Barrack</a:t>
            </a:r>
            <a:r>
              <a:rPr lang="cs-CZ" sz="2000" b="1" dirty="0" smtClean="0"/>
              <a:t> Obama</a:t>
            </a:r>
            <a:r>
              <a:rPr lang="cs-CZ" sz="2000" dirty="0" smtClean="0"/>
              <a:t>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bývalá filmová hvězda a současný guvernér Kalifornie </a:t>
            </a:r>
            <a:r>
              <a:rPr lang="cs-CZ" sz="2000" b="1" dirty="0" smtClean="0"/>
              <a:t>Arnold </a:t>
            </a:r>
            <a:r>
              <a:rPr lang="cs-CZ" sz="2000" b="1" dirty="0" err="1" smtClean="0"/>
              <a:t>Schwarzenegger</a:t>
            </a:r>
            <a:r>
              <a:rPr lang="cs-CZ" sz="2000" dirty="0" smtClean="0"/>
              <a:t>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popová zpěvačka </a:t>
            </a:r>
            <a:r>
              <a:rPr lang="cs-CZ" sz="2000" b="1" dirty="0" err="1" smtClean="0"/>
              <a:t>Britney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Spears</a:t>
            </a:r>
            <a:endParaRPr lang="cs-CZ" sz="2000" b="1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25986" y="215232"/>
            <a:ext cx="1660950" cy="1660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593587" y="168174"/>
            <a:ext cx="1794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3"/>
              </a:rPr>
              <a:t>www.twitter.com</a:t>
            </a:r>
            <a:endParaRPr lang="cs-CZ" dirty="0" smtClean="0"/>
          </a:p>
        </p:txBody>
      </p:sp>
      <p:sp>
        <p:nvSpPr>
          <p:cNvPr id="14" name="Obdélník 13"/>
          <p:cNvSpPr/>
          <p:nvPr/>
        </p:nvSpPr>
        <p:spPr>
          <a:xfrm>
            <a:off x="215642" y="2155503"/>
            <a:ext cx="7208897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m</a:t>
            </a:r>
            <a:r>
              <a:rPr lang="cs-CZ" sz="2000" dirty="0" smtClean="0"/>
              <a:t>á více než 240 milionů aktivních uživatelů (celkem asi 560 mil) </a:t>
            </a:r>
            <a:endParaRPr lang="cs-CZ" sz="2000" dirty="0"/>
          </a:p>
        </p:txBody>
      </p:sp>
      <p:sp>
        <p:nvSpPr>
          <p:cNvPr id="15" name="Obdélník 14"/>
          <p:cNvSpPr/>
          <p:nvPr/>
        </p:nvSpPr>
        <p:spPr>
          <a:xfrm>
            <a:off x="215642" y="3342473"/>
            <a:ext cx="8519258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>
                <a:effectLst/>
              </a:rPr>
              <a:t>můžete zde vkládat zprávy označované jako </a:t>
            </a:r>
            <a:r>
              <a:rPr lang="cs-CZ" dirty="0" err="1" smtClean="0">
                <a:effectLst/>
              </a:rPr>
              <a:t>Tweety</a:t>
            </a:r>
            <a:r>
              <a:rPr lang="cs-CZ" dirty="0" smtClean="0">
                <a:effectLst/>
              </a:rPr>
              <a:t> o délce do 140 znaků, fotografie, videa a rozhovory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15642" y="4028291"/>
            <a:ext cx="4076052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je dostupný v 20 ti jazykových verzích.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29627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  <p:bldP spid="8" grpId="0" animBg="1"/>
      <p:bldP spid="9" grpId="0" animBg="1"/>
      <p:bldP spid="10" grpId="0" animBg="1"/>
      <p:bldP spid="11" grpId="0" animBg="1"/>
      <p:bldP spid="14" grpId="0" animBg="1"/>
      <p:bldP spid="15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1666505"/>
            <a:ext cx="5256584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vznikl v roce 2011 jako obdoba sítě </a:t>
            </a:r>
            <a:r>
              <a:rPr lang="cs-CZ" sz="2000" dirty="0" err="1" smtClean="0"/>
              <a:t>Facebook</a:t>
            </a:r>
            <a:r>
              <a:rPr lang="cs-CZ" sz="2000" dirty="0" smtClean="0"/>
              <a:t> </a:t>
            </a:r>
          </a:p>
        </p:txBody>
      </p:sp>
      <p:sp>
        <p:nvSpPr>
          <p:cNvPr id="4" name="Obdélník 3"/>
          <p:cNvSpPr/>
          <p:nvPr/>
        </p:nvSpPr>
        <p:spPr>
          <a:xfrm>
            <a:off x="323528" y="188640"/>
            <a:ext cx="1499128" cy="523220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Google+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2320" y="260648"/>
            <a:ext cx="1299195" cy="12991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95536" y="3077976"/>
            <a:ext cx="5098896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Má 500 milionů uživatelů (asi 360 aktivních)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2267744" y="260648"/>
            <a:ext cx="25319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hlinkClick r:id="rId3"/>
              </a:rPr>
              <a:t>https://plus.google.com/</a:t>
            </a:r>
            <a:endParaRPr lang="cs-CZ" dirty="0" smtClean="0"/>
          </a:p>
        </p:txBody>
      </p:sp>
      <p:sp>
        <p:nvSpPr>
          <p:cNvPr id="8" name="Obdélník 7"/>
          <p:cNvSpPr/>
          <p:nvPr/>
        </p:nvSpPr>
        <p:spPr>
          <a:xfrm>
            <a:off x="395536" y="1114657"/>
            <a:ext cx="4752528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sociální síť společnosti Google Inc.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282199" y="4221088"/>
            <a:ext cx="8397049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/>
              <a:t>s</a:t>
            </a:r>
            <a:r>
              <a:rPr lang="cs-CZ" sz="2000" dirty="0" smtClean="0"/>
              <a:t>lužbu </a:t>
            </a:r>
            <a:r>
              <a:rPr lang="cs-CZ" sz="2000" dirty="0" err="1" smtClean="0"/>
              <a:t>GMail</a:t>
            </a:r>
            <a:r>
              <a:rPr lang="cs-CZ" sz="2000" dirty="0" smtClean="0"/>
              <a:t>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službu Google Překladač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sledovat zajímavý obsah pomocí Kruhů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vkládat fotky a video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účastnit se video chatu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vytvářet události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přidávat se ke komunitám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atd.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95536" y="2218353"/>
            <a:ext cx="8170377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hlavní rozdíl je však v nastavení sdílení přes tzv. </a:t>
            </a:r>
            <a:r>
              <a:rPr lang="cs-CZ" sz="2000" b="1" dirty="0" smtClean="0"/>
              <a:t>kruhy</a:t>
            </a:r>
            <a:r>
              <a:rPr lang="cs-CZ" sz="2000" dirty="0" smtClean="0"/>
              <a:t>, do kterých si lze rozdělit jednotlivé osoby a sdílet dané věci jen s těmi, kterých se to týká.</a:t>
            </a:r>
            <a:endParaRPr lang="cs-CZ" sz="2000" dirty="0"/>
          </a:p>
        </p:txBody>
      </p:sp>
      <p:sp>
        <p:nvSpPr>
          <p:cNvPr id="11" name="Obdélník 10"/>
          <p:cNvSpPr/>
          <p:nvPr/>
        </p:nvSpPr>
        <p:spPr>
          <a:xfrm>
            <a:off x="393157" y="3789040"/>
            <a:ext cx="2223494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Google+</a:t>
            </a:r>
            <a:r>
              <a:rPr lang="cs-CZ" sz="2000" dirty="0" smtClean="0">
                <a:solidFill>
                  <a:srgbClr val="FF0000"/>
                </a:solidFill>
              </a:rPr>
              <a:t> umožňuje:</a:t>
            </a:r>
          </a:p>
        </p:txBody>
      </p:sp>
    </p:spTree>
    <p:extLst>
      <p:ext uri="{BB962C8B-B14F-4D97-AF65-F5344CB8AC3E}">
        <p14:creationId xmlns:p14="http://schemas.microsoft.com/office/powerpoint/2010/main" xmlns="" val="67057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8" grpId="0" animBg="1"/>
      <p:bldP spid="9" grpId="0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051720" y="5517232"/>
            <a:ext cx="498675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„Zachyťte a sdílejte vzácné okamžiky“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40526" y="404664"/>
            <a:ext cx="22046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hlinkClick r:id="rId2"/>
              </a:rPr>
              <a:t>http://instagram.com</a:t>
            </a:r>
            <a:endParaRPr lang="cs-CZ" dirty="0" smtClean="0"/>
          </a:p>
        </p:txBody>
      </p:sp>
      <p:sp>
        <p:nvSpPr>
          <p:cNvPr id="7" name="Obdélník 6"/>
          <p:cNvSpPr/>
          <p:nvPr/>
        </p:nvSpPr>
        <p:spPr>
          <a:xfrm>
            <a:off x="179511" y="1136938"/>
            <a:ext cx="8688632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/>
              <a:t>a</a:t>
            </a:r>
            <a:r>
              <a:rPr lang="cs-CZ" sz="2000" dirty="0" smtClean="0"/>
              <a:t>plikace je volně dostupná a určena především </a:t>
            </a:r>
            <a:r>
              <a:rPr lang="cs-CZ" sz="2000" b="1" dirty="0" smtClean="0"/>
              <a:t>pro mobilní telefon</a:t>
            </a:r>
            <a:r>
              <a:rPr lang="cs-CZ" sz="2000" dirty="0" smtClean="0"/>
              <a:t>, iPhone a většinu mobilních zařízení s OS Android a Windows </a:t>
            </a:r>
            <a:r>
              <a:rPr lang="cs-CZ" sz="2000" dirty="0" err="1" smtClean="0"/>
              <a:t>Phone</a:t>
            </a:r>
            <a:r>
              <a:rPr lang="cs-CZ" sz="2000" dirty="0" smtClean="0"/>
              <a:t> 8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179511" y="2577098"/>
            <a:ext cx="8824482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aplikace se objevila v obchodě </a:t>
            </a:r>
            <a:r>
              <a:rPr lang="cs-CZ" sz="2000" b="1" dirty="0" err="1" smtClean="0"/>
              <a:t>App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Store</a:t>
            </a:r>
            <a:r>
              <a:rPr lang="cs-CZ" sz="2000" b="1" dirty="0" smtClean="0"/>
              <a:t> společnosti Apple 6. října 2010</a:t>
            </a:r>
            <a:r>
              <a:rPr lang="cs-CZ" sz="2000" dirty="0" smtClean="0"/>
              <a:t>, v obchodě </a:t>
            </a:r>
            <a:r>
              <a:rPr lang="cs-CZ" sz="2000" b="1" dirty="0" smtClean="0"/>
              <a:t>Google Play společnosti Google 3. dubna 2012</a:t>
            </a:r>
            <a:endParaRPr lang="cs-CZ" sz="2000" b="1" dirty="0"/>
          </a:p>
        </p:txBody>
      </p:sp>
      <p:sp>
        <p:nvSpPr>
          <p:cNvPr id="9" name="Obdélník 8"/>
          <p:cNvSpPr/>
          <p:nvPr/>
        </p:nvSpPr>
        <p:spPr>
          <a:xfrm>
            <a:off x="179511" y="4325034"/>
            <a:ext cx="8800145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má již více než 9 miliónů uživatelů</a:t>
            </a:r>
            <a:endParaRPr lang="cs-CZ" sz="2000" dirty="0"/>
          </a:p>
        </p:txBody>
      </p:sp>
      <p:sp>
        <p:nvSpPr>
          <p:cNvPr id="10" name="Obdélník 9"/>
          <p:cNvSpPr/>
          <p:nvPr/>
        </p:nvSpPr>
        <p:spPr>
          <a:xfrm>
            <a:off x="179511" y="3441194"/>
            <a:ext cx="8800145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prosinci 2013 </a:t>
            </a:r>
            <a:r>
              <a:rPr lang="cs-CZ" sz="2000" dirty="0" err="1" smtClean="0"/>
              <a:t>Instagram</a:t>
            </a:r>
            <a:r>
              <a:rPr lang="cs-CZ" sz="2000" dirty="0" smtClean="0"/>
              <a:t> přidal další </a:t>
            </a:r>
            <a:r>
              <a:rPr lang="cs-CZ" sz="2000" dirty="0" err="1" smtClean="0"/>
              <a:t>funci</a:t>
            </a:r>
            <a:r>
              <a:rPr lang="cs-CZ" sz="2000" dirty="0" smtClean="0"/>
              <a:t> která umožňuje uživatelům posílat fotografie pouze určitého uživatele nebo skupinu uživatelů</a:t>
            </a:r>
            <a:endParaRPr lang="cs-CZ" sz="2000" dirty="0"/>
          </a:p>
        </p:txBody>
      </p:sp>
      <p:sp>
        <p:nvSpPr>
          <p:cNvPr id="11" name="Obdélník 10"/>
          <p:cNvSpPr/>
          <p:nvPr/>
        </p:nvSpPr>
        <p:spPr>
          <a:xfrm>
            <a:off x="179511" y="2020778"/>
            <a:ext cx="4847214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uživatelům umožňuje sdílení fotografií</a:t>
            </a:r>
            <a:endParaRPr lang="cs-CZ" sz="2000" dirty="0"/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1897" t="25961" r="31701" b="60809"/>
          <a:stretch/>
        </p:blipFill>
        <p:spPr bwMode="auto">
          <a:xfrm>
            <a:off x="192861" y="167109"/>
            <a:ext cx="2578939" cy="7265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120079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2013" y="940658"/>
            <a:ext cx="8728138" cy="38472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1900" dirty="0" smtClean="0"/>
              <a:t>vznikla v roce 2003, </a:t>
            </a:r>
            <a:endParaRPr lang="cs-CZ" sz="1900" dirty="0"/>
          </a:p>
        </p:txBody>
      </p:sp>
      <p:sp>
        <p:nvSpPr>
          <p:cNvPr id="3" name="Obdélník 2"/>
          <p:cNvSpPr/>
          <p:nvPr/>
        </p:nvSpPr>
        <p:spPr>
          <a:xfrm>
            <a:off x="2597418" y="260648"/>
            <a:ext cx="273344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hlinkClick r:id="rId2"/>
              </a:rPr>
              <a:t>https://www.linkedin.com/</a:t>
            </a:r>
            <a:endParaRPr lang="cs-CZ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368" t="13933" r="74163" b="78309"/>
          <a:stretch/>
        </p:blipFill>
        <p:spPr bwMode="auto">
          <a:xfrm>
            <a:off x="162144" y="188640"/>
            <a:ext cx="2232249" cy="6729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12013" y="4901098"/>
            <a:ext cx="8728137" cy="38472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1900" dirty="0" smtClean="0"/>
              <a:t>slouží pro internetové profily a pro pracovní životopisy, </a:t>
            </a:r>
            <a:endParaRPr lang="cs-CZ" sz="1900" dirty="0"/>
          </a:p>
        </p:txBody>
      </p:sp>
      <p:sp>
        <p:nvSpPr>
          <p:cNvPr id="6" name="Obdélník 5"/>
          <p:cNvSpPr/>
          <p:nvPr/>
        </p:nvSpPr>
        <p:spPr>
          <a:xfrm>
            <a:off x="212013" y="4325034"/>
            <a:ext cx="8728138" cy="38472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1900" dirty="0" smtClean="0"/>
              <a:t>je to pracovní sociální síť</a:t>
            </a:r>
            <a:endParaRPr lang="cs-CZ" sz="1900" dirty="0"/>
          </a:p>
        </p:txBody>
      </p:sp>
      <p:sp>
        <p:nvSpPr>
          <p:cNvPr id="7" name="Obdélník 6"/>
          <p:cNvSpPr/>
          <p:nvPr/>
        </p:nvSpPr>
        <p:spPr>
          <a:xfrm>
            <a:off x="212013" y="6021288"/>
            <a:ext cx="8752475" cy="67710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1900" dirty="0" smtClean="0"/>
              <a:t>mnohým světovým zaměstnavatelům stačí místo životopisu poslat odkaz na profil na </a:t>
            </a:r>
            <a:r>
              <a:rPr lang="cs-CZ" sz="1900" dirty="0" err="1" smtClean="0"/>
              <a:t>LinkedIn</a:t>
            </a:r>
            <a:endParaRPr lang="cs-CZ" sz="1900" dirty="0"/>
          </a:p>
        </p:txBody>
      </p:sp>
      <p:sp>
        <p:nvSpPr>
          <p:cNvPr id="8" name="Obdélník 7"/>
          <p:cNvSpPr/>
          <p:nvPr/>
        </p:nvSpPr>
        <p:spPr>
          <a:xfrm>
            <a:off x="212013" y="2252191"/>
            <a:ext cx="5255093" cy="38472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1900" dirty="0" smtClean="0"/>
              <a:t> má 180 mil aktivních uživatelů (celkem 238 mil)</a:t>
            </a:r>
            <a:endParaRPr lang="cs-CZ" sz="1900" dirty="0"/>
          </a:p>
        </p:txBody>
      </p:sp>
      <p:sp>
        <p:nvSpPr>
          <p:cNvPr id="9" name="Obdélník 8"/>
          <p:cNvSpPr/>
          <p:nvPr/>
        </p:nvSpPr>
        <p:spPr>
          <a:xfrm>
            <a:off x="212013" y="5445224"/>
            <a:ext cx="8752475" cy="38472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1900" dirty="0" smtClean="0"/>
              <a:t>je vynikající pomocník personalistů, kteří zde často hledají uchazeče o zaměstnaní.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12013" y="3748970"/>
            <a:ext cx="8722187" cy="38472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1900" dirty="0" smtClean="0"/>
              <a:t>největší sociální síť pro profesionály na světě. 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12013" y="1484784"/>
            <a:ext cx="8728138" cy="67710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1900" dirty="0" smtClean="0"/>
              <a:t>je dostupná ve dvaceti jazykových verzích a pracuje pro ni více než 4 000 zaměstnanců.</a:t>
            </a:r>
            <a:endParaRPr lang="cs-CZ" sz="1900" dirty="0"/>
          </a:p>
        </p:txBody>
      </p:sp>
      <p:sp>
        <p:nvSpPr>
          <p:cNvPr id="12" name="Obdélník 11"/>
          <p:cNvSpPr/>
          <p:nvPr/>
        </p:nvSpPr>
        <p:spPr>
          <a:xfrm>
            <a:off x="737668" y="2649686"/>
            <a:ext cx="459319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dirty="0" smtClean="0"/>
              <a:t>84 mil. uživatelů je z USA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dirty="0" smtClean="0"/>
              <a:t>54 mil. z Evropy (13 mil. Velká Británie)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dirty="0" smtClean="0"/>
              <a:t>42 mil. uživatelů je v Asii (21 mil. v Indii)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40590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3419" r="90492" b="79754"/>
          <a:stretch/>
        </p:blipFill>
        <p:spPr bwMode="auto">
          <a:xfrm>
            <a:off x="179512" y="66431"/>
            <a:ext cx="1908030" cy="7702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27784" y="260648"/>
            <a:ext cx="19570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3"/>
              </a:rPr>
              <a:t>www.youtube.com</a:t>
            </a:r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251520" y="980728"/>
            <a:ext cx="5045099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obří a stále rychle rostoucí video sociální síť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251520" y="1484784"/>
            <a:ext cx="2480872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síť pro sdílení videí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251520" y="1988840"/>
            <a:ext cx="3346429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počet uživatelů - 1 miliarda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251520" y="2492896"/>
            <a:ext cx="8391503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je lokalizovaný v 56 zemích a je dostupný v 61 jazykových verzích</a:t>
            </a:r>
            <a:endParaRPr lang="cs-CZ" sz="2000" dirty="0"/>
          </a:p>
        </p:txBody>
      </p:sp>
      <p:pic>
        <p:nvPicPr>
          <p:cNvPr id="14340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752" t="25518" r="70093" b="63781"/>
          <a:stretch/>
        </p:blipFill>
        <p:spPr bwMode="auto">
          <a:xfrm>
            <a:off x="251521" y="3645024"/>
            <a:ext cx="1673214" cy="7111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Obdélník 6"/>
          <p:cNvSpPr/>
          <p:nvPr/>
        </p:nvSpPr>
        <p:spPr>
          <a:xfrm>
            <a:off x="3563888" y="3861048"/>
            <a:ext cx="205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hlinkClick r:id="rId5"/>
              </a:rPr>
              <a:t>www.qzone.qq.com</a:t>
            </a:r>
            <a:endParaRPr lang="cs-CZ" dirty="0" smtClean="0"/>
          </a:p>
        </p:txBody>
      </p:sp>
      <p:sp>
        <p:nvSpPr>
          <p:cNvPr id="8" name="TextovéPole 7"/>
          <p:cNvSpPr txBox="1"/>
          <p:nvPr/>
        </p:nvSpPr>
        <p:spPr>
          <a:xfrm>
            <a:off x="2267744" y="3789040"/>
            <a:ext cx="10255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QZone</a:t>
            </a:r>
            <a:endParaRPr lang="cs-CZ" sz="2400" b="1" dirty="0"/>
          </a:p>
        </p:txBody>
      </p:sp>
      <p:sp>
        <p:nvSpPr>
          <p:cNvPr id="9" name="Obdélník 8"/>
          <p:cNvSpPr/>
          <p:nvPr/>
        </p:nvSpPr>
        <p:spPr>
          <a:xfrm>
            <a:off x="179512" y="4931150"/>
            <a:ext cx="5378204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počet aktivních uživatelů - 600 mil  (celkem 800 mil.)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79512" y="4437112"/>
            <a:ext cx="8427809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Čínská sociální síť a mikro blogovací síť společnosti </a:t>
            </a:r>
            <a:r>
              <a:rPr lang="cs-CZ" dirty="0" err="1" smtClean="0"/>
              <a:t>Tencent</a:t>
            </a:r>
            <a:r>
              <a:rPr lang="cs-CZ" dirty="0" smtClean="0"/>
              <a:t> </a:t>
            </a:r>
            <a:r>
              <a:rPr lang="cs-CZ" dirty="0" err="1" smtClean="0"/>
              <a:t>Holdings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79512" y="5425188"/>
            <a:ext cx="8495944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umožňuje zdarma vytvořit blog, kalendář, sdílet fotografie a poslouchat hudbu. 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51520" y="2996952"/>
            <a:ext cx="4170501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30% návštěvnosti </a:t>
            </a:r>
            <a:r>
              <a:rPr lang="cs-CZ" sz="2000" dirty="0" err="1" smtClean="0"/>
              <a:t>YouTube</a:t>
            </a:r>
            <a:r>
              <a:rPr lang="cs-CZ" sz="2000" dirty="0" smtClean="0"/>
              <a:t> je z USA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179512" y="5919227"/>
            <a:ext cx="8365756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placené členství poskytuje služby navíc, včetně mobilních aplikací. 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79512" y="6413266"/>
            <a:ext cx="8427809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Čím déle si uživatel platí členství, tím více služeb získá.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59013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/>
      <p:bldP spid="8" grpId="0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0597" y="1732880"/>
            <a:ext cx="7138390" cy="38472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1900" dirty="0" smtClean="0"/>
              <a:t>založený v roce 2003 v USA. </a:t>
            </a:r>
            <a:endParaRPr lang="cs-CZ" sz="1900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84910" r="89768" b="8548"/>
          <a:stretch/>
        </p:blipFill>
        <p:spPr bwMode="auto">
          <a:xfrm>
            <a:off x="383759" y="476672"/>
            <a:ext cx="2396316" cy="8613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707904" y="1115452"/>
            <a:ext cx="20020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3"/>
              </a:rPr>
              <a:t>www.myspace.com</a:t>
            </a:r>
            <a:endParaRPr lang="cs-CZ" dirty="0" smtClean="0"/>
          </a:p>
        </p:txBody>
      </p:sp>
      <p:sp>
        <p:nvSpPr>
          <p:cNvPr id="4" name="Obdélník 3"/>
          <p:cNvSpPr/>
          <p:nvPr/>
        </p:nvSpPr>
        <p:spPr>
          <a:xfrm>
            <a:off x="230598" y="2338877"/>
            <a:ext cx="7138390" cy="38472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1900" dirty="0"/>
              <a:t>v</a:t>
            </a:r>
            <a:r>
              <a:rPr lang="cs-CZ" sz="1900" dirty="0" smtClean="0"/>
              <a:t>ětšinovým vlastníkem je společnost </a:t>
            </a:r>
            <a:r>
              <a:rPr lang="cs-CZ" sz="1900" dirty="0" err="1" smtClean="0"/>
              <a:t>Specific</a:t>
            </a:r>
            <a:r>
              <a:rPr lang="cs-CZ" sz="1900" dirty="0" smtClean="0"/>
              <a:t> Media. </a:t>
            </a:r>
            <a:endParaRPr lang="cs-CZ" sz="1900" dirty="0"/>
          </a:p>
        </p:txBody>
      </p:sp>
      <p:sp>
        <p:nvSpPr>
          <p:cNvPr id="5" name="Obdélník 4"/>
          <p:cNvSpPr/>
          <p:nvPr/>
        </p:nvSpPr>
        <p:spPr>
          <a:xfrm>
            <a:off x="230598" y="4449255"/>
            <a:ext cx="7138390" cy="38472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1900" dirty="0" smtClean="0"/>
              <a:t>kvůli ochraně dětí je server přístupný pouze lidem starším 14 let.</a:t>
            </a:r>
            <a:endParaRPr lang="cs-CZ" sz="1900" dirty="0"/>
          </a:p>
        </p:txBody>
      </p:sp>
      <p:sp>
        <p:nvSpPr>
          <p:cNvPr id="6" name="Obdélník 5"/>
          <p:cNvSpPr/>
          <p:nvPr/>
        </p:nvSpPr>
        <p:spPr>
          <a:xfrm>
            <a:off x="230597" y="2944874"/>
            <a:ext cx="7138391" cy="38472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pl-PL" sz="1900" dirty="0" smtClean="0"/>
              <a:t>Myspace je jeden z největších komunitních serverů na světě</a:t>
            </a:r>
            <a:endParaRPr lang="cs-CZ" sz="1900" dirty="0"/>
          </a:p>
        </p:txBody>
      </p:sp>
      <p:sp>
        <p:nvSpPr>
          <p:cNvPr id="7" name="Obdélník 6"/>
          <p:cNvSpPr/>
          <p:nvPr/>
        </p:nvSpPr>
        <p:spPr>
          <a:xfrm>
            <a:off x="3342553" y="332656"/>
            <a:ext cx="2850589" cy="73866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400" b="1" dirty="0" smtClean="0">
                <a:solidFill>
                  <a:srgbClr val="FF0000"/>
                </a:solidFill>
              </a:rPr>
              <a:t>"A place for friends" 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pPr algn="ctr"/>
            <a:r>
              <a:rPr lang="en-US" i="1" dirty="0" smtClean="0">
                <a:solidFill>
                  <a:srgbClr val="FF0000"/>
                </a:solidFill>
              </a:rPr>
              <a:t>(</a:t>
            </a:r>
            <a:r>
              <a:rPr lang="en-US" i="1" dirty="0" err="1" smtClean="0">
                <a:solidFill>
                  <a:srgbClr val="FF0000"/>
                </a:solidFill>
              </a:rPr>
              <a:t>Místo</a:t>
            </a:r>
            <a:r>
              <a:rPr lang="en-US" i="1" dirty="0" smtClean="0">
                <a:solidFill>
                  <a:srgbClr val="FF0000"/>
                </a:solidFill>
              </a:rPr>
              <a:t> pro </a:t>
            </a:r>
            <a:r>
              <a:rPr lang="en-US" i="1" dirty="0" err="1" smtClean="0">
                <a:solidFill>
                  <a:srgbClr val="FF0000"/>
                </a:solidFill>
              </a:rPr>
              <a:t>přátele</a:t>
            </a:r>
            <a:r>
              <a:rPr lang="en-US" i="1" dirty="0" smtClean="0">
                <a:solidFill>
                  <a:srgbClr val="FF0000"/>
                </a:solidFill>
              </a:rPr>
              <a:t>).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30597" y="3550871"/>
            <a:ext cx="8704486" cy="67710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1900" dirty="0" smtClean="0"/>
              <a:t>kromě klasických profilů se na </a:t>
            </a:r>
            <a:r>
              <a:rPr lang="cs-CZ" sz="1900" dirty="0" err="1" smtClean="0"/>
              <a:t>Myspace</a:t>
            </a:r>
            <a:r>
              <a:rPr lang="cs-CZ" sz="1900" dirty="0" smtClean="0"/>
              <a:t> nacházejí i profily hudebníků, filmařů nebo herců z celého světa</a:t>
            </a:r>
            <a:endParaRPr lang="cs-CZ" sz="1900" dirty="0"/>
          </a:p>
        </p:txBody>
      </p:sp>
      <p:sp>
        <p:nvSpPr>
          <p:cNvPr id="9" name="Obdélník 8"/>
          <p:cNvSpPr/>
          <p:nvPr/>
        </p:nvSpPr>
        <p:spPr>
          <a:xfrm>
            <a:off x="230597" y="5055252"/>
            <a:ext cx="3384068" cy="38472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1900" dirty="0" smtClean="0"/>
              <a:t>počet uživatelů - 190 milionů</a:t>
            </a:r>
            <a:endParaRPr lang="cs-CZ" sz="1900" dirty="0"/>
          </a:p>
        </p:txBody>
      </p:sp>
      <p:sp>
        <p:nvSpPr>
          <p:cNvPr id="10" name="Obdélník 9"/>
          <p:cNvSpPr/>
          <p:nvPr/>
        </p:nvSpPr>
        <p:spPr>
          <a:xfrm>
            <a:off x="230597" y="5661248"/>
            <a:ext cx="8704486" cy="67710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1900" dirty="0" smtClean="0"/>
              <a:t>umožňuje vytváření profilů, hledání přátel, vytváření skupin se zájmem o určité téma, skupinových letáků</a:t>
            </a:r>
            <a:endParaRPr lang="cs-CZ" sz="1900" dirty="0"/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69805" y="188640"/>
            <a:ext cx="1376603" cy="13766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725328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/>
      <p:bldP spid="8" grpId="0" animBg="1"/>
      <p:bldP spid="9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856758" y="2708920"/>
            <a:ext cx="22508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www.skype.com</a:t>
            </a:r>
            <a:endParaRPr lang="cs-CZ" dirty="0" smtClean="0"/>
          </a:p>
        </p:txBody>
      </p:sp>
      <p:pic>
        <p:nvPicPr>
          <p:cNvPr id="8193" name="Picture 1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540" t="14033" r="40394" b="68678"/>
          <a:stretch/>
        </p:blipFill>
        <p:spPr bwMode="auto">
          <a:xfrm>
            <a:off x="300448" y="2492896"/>
            <a:ext cx="1378039" cy="746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4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764" t="18884" r="74472" b="73162"/>
          <a:stretch/>
        </p:blipFill>
        <p:spPr bwMode="auto">
          <a:xfrm>
            <a:off x="300448" y="203143"/>
            <a:ext cx="2013842" cy="7055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89397" y="1422068"/>
            <a:ext cx="3403304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nástroj pro rychlé zasílání zpráv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57716" y="309403"/>
            <a:ext cx="14570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5"/>
              </a:rPr>
              <a:t>www.icq.com</a:t>
            </a:r>
            <a:endParaRPr lang="cs-CZ" dirty="0" smtClean="0"/>
          </a:p>
        </p:txBody>
      </p:sp>
      <p:sp>
        <p:nvSpPr>
          <p:cNvPr id="9" name="Obdélník 8"/>
          <p:cNvSpPr/>
          <p:nvPr/>
        </p:nvSpPr>
        <p:spPr>
          <a:xfrm>
            <a:off x="289397" y="980728"/>
            <a:ext cx="4106702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 smtClean="0"/>
              <a:t> </a:t>
            </a:r>
            <a:r>
              <a:rPr lang="cs-CZ" dirty="0" smtClean="0"/>
              <a:t>„</a:t>
            </a:r>
            <a:r>
              <a:rPr lang="en-US" dirty="0" smtClean="0"/>
              <a:t>I Seek You</a:t>
            </a:r>
            <a:r>
              <a:rPr lang="cs-CZ" dirty="0" smtClean="0"/>
              <a:t>“</a:t>
            </a:r>
            <a:r>
              <a:rPr lang="en-US" dirty="0" smtClean="0"/>
              <a:t> [</a:t>
            </a:r>
            <a:r>
              <a:rPr lang="en-US" dirty="0" err="1" smtClean="0"/>
              <a:t>áj</a:t>
            </a:r>
            <a:r>
              <a:rPr lang="en-US" dirty="0" smtClean="0"/>
              <a:t> </a:t>
            </a:r>
            <a:r>
              <a:rPr lang="en-US" dirty="0" err="1" smtClean="0"/>
              <a:t>sík</a:t>
            </a:r>
            <a:r>
              <a:rPr lang="en-US" dirty="0" smtClean="0"/>
              <a:t> </a:t>
            </a:r>
            <a:r>
              <a:rPr lang="en-US" dirty="0" err="1" smtClean="0"/>
              <a:t>jú</a:t>
            </a:r>
            <a:r>
              <a:rPr lang="en-US" dirty="0" smtClean="0"/>
              <a:t>]</a:t>
            </a:r>
            <a:r>
              <a:rPr lang="cs-CZ" dirty="0" smtClean="0"/>
              <a:t> - (Já tě hledám)</a:t>
            </a:r>
            <a:r>
              <a:rPr lang="en-US" dirty="0" smtClean="0"/>
              <a:t> 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89397" y="1854116"/>
            <a:ext cx="8171035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pl-PL" dirty="0"/>
              <a:t>p</a:t>
            </a:r>
            <a:r>
              <a:rPr lang="pl-PL" dirty="0" smtClean="0"/>
              <a:t>rvní verze tohoto programu byla vydána v listopadu 1996 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90010" y="3685527"/>
            <a:ext cx="8514184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err="1" smtClean="0"/>
              <a:t>Skype</a:t>
            </a:r>
            <a:r>
              <a:rPr lang="cs-CZ" dirty="0" smtClean="0"/>
              <a:t> je peer-to-peer (</a:t>
            </a:r>
            <a:r>
              <a:rPr lang="cs-CZ" dirty="0"/>
              <a:t>rovný s </a:t>
            </a:r>
            <a:r>
              <a:rPr lang="cs-CZ" dirty="0" smtClean="0"/>
              <a:t>rovným) program, který umožňuje provozovat </a:t>
            </a:r>
            <a:r>
              <a:rPr lang="cs-CZ" b="1" dirty="0" smtClean="0"/>
              <a:t>internetovou telefonii </a:t>
            </a:r>
            <a:r>
              <a:rPr lang="cs-CZ" dirty="0" smtClean="0"/>
              <a:t>a </a:t>
            </a:r>
            <a:r>
              <a:rPr lang="cs-CZ" b="1" dirty="0" err="1" smtClean="0"/>
              <a:t>videohovory</a:t>
            </a:r>
            <a:r>
              <a:rPr lang="cs-CZ" dirty="0" smtClean="0"/>
              <a:t>, </a:t>
            </a:r>
            <a:r>
              <a:rPr lang="cs-CZ" b="1" dirty="0" smtClean="0"/>
              <a:t>Instant </a:t>
            </a:r>
            <a:r>
              <a:rPr lang="cs-CZ" b="1" dirty="0" err="1" smtClean="0"/>
              <a:t>messaging</a:t>
            </a:r>
            <a:r>
              <a:rPr lang="cs-CZ" b="1" dirty="0" smtClean="0"/>
              <a:t> (IM) </a:t>
            </a:r>
            <a:r>
              <a:rPr lang="cs-CZ" dirty="0" smtClean="0"/>
              <a:t>jakož i </a:t>
            </a:r>
            <a:r>
              <a:rPr lang="cs-CZ" b="1" dirty="0" smtClean="0"/>
              <a:t>přenos soubo</a:t>
            </a:r>
            <a:r>
              <a:rPr lang="cs-CZ" dirty="0" smtClean="0"/>
              <a:t>rů. 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90010" y="3275692"/>
            <a:ext cx="6859312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</a:t>
            </a:r>
            <a:r>
              <a:rPr lang="pt-BR" dirty="0" smtClean="0"/>
              <a:t>ro</a:t>
            </a:r>
            <a:r>
              <a:rPr lang="cs-CZ" dirty="0" smtClean="0"/>
              <a:t>g</a:t>
            </a:r>
            <a:r>
              <a:rPr lang="pt-BR" dirty="0" smtClean="0"/>
              <a:t>ram se na trhu objevil v srpnu 2003 v Estonsku.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190010" y="6300028"/>
            <a:ext cx="8613571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err="1" smtClean="0"/>
              <a:t>Skype</a:t>
            </a:r>
            <a:r>
              <a:rPr lang="cs-CZ" dirty="0" smtClean="0"/>
              <a:t> nepodporuje volání na linky záchranného systému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190010" y="4372361"/>
            <a:ext cx="8568951" cy="92333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IM = internetová služba, která umožňuje svým uživatelům sledovat, kteří jejich přátelé jsou právě připojeni, a dle potřeby jim posílat zprávy, chatovat, přeposílat soubory mezi uživateli a i jinak komunikovat. 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190010" y="5336194"/>
            <a:ext cx="8605389" cy="92333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hlavní výhodou oproti používání např. e-mailu spočívá v principu odesílání a přijímání zpráv v reálném čase - zpráva je doručena ve velmi krátké době od odeslání (většinou v rámci stovek milisekund).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78788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1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1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animBg="1"/>
      <p:bldP spid="9" grpId="0" animBg="1"/>
      <p:bldP spid="11" grpId="0" animBg="1"/>
      <p:bldP spid="13" grpId="0" animBg="1"/>
      <p:bldP spid="14" grpId="0" animBg="1"/>
      <p:bldP spid="15" grpId="0" animBg="1"/>
      <p:bldP spid="21" grpId="0" animBg="1"/>
      <p:bldP spid="2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17297" y="700939"/>
            <a:ext cx="242842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„Ptej se a odpovídej“</a:t>
            </a:r>
            <a:endParaRPr lang="cs-CZ" sz="2000" b="1" dirty="0">
              <a:solidFill>
                <a:srgbClr val="FF0000"/>
              </a:solidFill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803" t="13802" r="66605" b="80777"/>
          <a:stretch/>
        </p:blipFill>
        <p:spPr bwMode="auto">
          <a:xfrm>
            <a:off x="218955" y="304879"/>
            <a:ext cx="2071689" cy="5961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443938" y="418271"/>
            <a:ext cx="15171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hlinkClick r:id="rId3"/>
              </a:rPr>
              <a:t>http://ask.fm/</a:t>
            </a:r>
            <a:endParaRPr lang="cs-CZ" dirty="0" smtClean="0"/>
          </a:p>
        </p:txBody>
      </p:sp>
      <p:sp>
        <p:nvSpPr>
          <p:cNvPr id="6" name="Obdélník 5"/>
          <p:cNvSpPr/>
          <p:nvPr/>
        </p:nvSpPr>
        <p:spPr>
          <a:xfrm>
            <a:off x="115394" y="1394034"/>
            <a:ext cx="8648718" cy="38472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1900" dirty="0" smtClean="0"/>
              <a:t>Ask.fm je sociální portál založený v roce 2013 v Litvě </a:t>
            </a:r>
            <a:endParaRPr lang="cs-CZ" sz="1900" dirty="0"/>
          </a:p>
        </p:txBody>
      </p:sp>
      <p:sp>
        <p:nvSpPr>
          <p:cNvPr id="7" name="Obdélník 6"/>
          <p:cNvSpPr/>
          <p:nvPr/>
        </p:nvSpPr>
        <p:spPr>
          <a:xfrm>
            <a:off x="115394" y="2558072"/>
            <a:ext cx="8648718" cy="38472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1900" dirty="0" smtClean="0"/>
              <a:t>ptáte se ostatních uživatelů webu na jakékoliv otázky</a:t>
            </a:r>
            <a:endParaRPr lang="cs-CZ" sz="1900" dirty="0"/>
          </a:p>
        </p:txBody>
      </p:sp>
      <p:sp>
        <p:nvSpPr>
          <p:cNvPr id="8" name="Obdélník 7"/>
          <p:cNvSpPr/>
          <p:nvPr/>
        </p:nvSpPr>
        <p:spPr>
          <a:xfrm>
            <a:off x="115394" y="3999109"/>
            <a:ext cx="8491291" cy="38472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1900" dirty="0" smtClean="0"/>
              <a:t>je to v podstatě neužitečný portál, který nemá co nabídnout</a:t>
            </a:r>
            <a:endParaRPr lang="cs-CZ" sz="1900" dirty="0"/>
          </a:p>
        </p:txBody>
      </p:sp>
      <p:sp>
        <p:nvSpPr>
          <p:cNvPr id="14" name="Obdélník 13"/>
          <p:cNvSpPr/>
          <p:nvPr/>
        </p:nvSpPr>
        <p:spPr>
          <a:xfrm>
            <a:off x="115394" y="3140091"/>
            <a:ext cx="8648718" cy="67710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1900" dirty="0" smtClean="0"/>
              <a:t>pro vkládání otázek je nutné se zaregistrovat, ale pokud chcete odpovídat (i v anonymitě), lze to provést bez registrace, </a:t>
            </a:r>
            <a:endParaRPr lang="cs-CZ" sz="1900" dirty="0"/>
          </a:p>
        </p:txBody>
      </p:sp>
      <p:sp>
        <p:nvSpPr>
          <p:cNvPr id="15" name="Obdélník 14"/>
          <p:cNvSpPr/>
          <p:nvPr/>
        </p:nvSpPr>
        <p:spPr>
          <a:xfrm>
            <a:off x="4355976" y="331607"/>
            <a:ext cx="358617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„Q&amp;A“ - </a:t>
            </a:r>
            <a:r>
              <a:rPr lang="cs-CZ" sz="2000" b="1" dirty="0" err="1" smtClean="0">
                <a:solidFill>
                  <a:srgbClr val="FF0000"/>
                </a:solidFill>
              </a:rPr>
              <a:t>Questions</a:t>
            </a:r>
            <a:r>
              <a:rPr lang="cs-CZ" sz="2000" b="1" dirty="0" smtClean="0">
                <a:solidFill>
                  <a:srgbClr val="FF0000"/>
                </a:solidFill>
              </a:rPr>
              <a:t> and </a:t>
            </a:r>
            <a:r>
              <a:rPr lang="cs-CZ" sz="2000" b="1" dirty="0" err="1" smtClean="0">
                <a:solidFill>
                  <a:srgbClr val="FF0000"/>
                </a:solidFill>
              </a:rPr>
              <a:t>Answers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15394" y="1976053"/>
            <a:ext cx="8662534" cy="38472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1900" dirty="0" smtClean="0"/>
              <a:t>v současné době má na 50 milionů uživatelů a počet stále stoupá</a:t>
            </a:r>
            <a:endParaRPr lang="cs-CZ" sz="1900" dirty="0"/>
          </a:p>
        </p:txBody>
      </p:sp>
      <p:sp>
        <p:nvSpPr>
          <p:cNvPr id="17" name="Obdélník 16"/>
          <p:cNvSpPr/>
          <p:nvPr/>
        </p:nvSpPr>
        <p:spPr>
          <a:xfrm>
            <a:off x="115394" y="4581128"/>
            <a:ext cx="8648718" cy="38472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1900" dirty="0" smtClean="0"/>
              <a:t>využívají zejména mladí lidé, kteří se chtějí na sebe něco dozvědět </a:t>
            </a:r>
            <a:endParaRPr lang="cs-CZ" sz="1900" dirty="0"/>
          </a:p>
        </p:txBody>
      </p:sp>
    </p:spTree>
    <p:extLst>
      <p:ext uri="{BB962C8B-B14F-4D97-AF65-F5344CB8AC3E}">
        <p14:creationId xmlns:p14="http://schemas.microsoft.com/office/powerpoint/2010/main" xmlns="" val="3292032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7" grpId="0" animBg="1"/>
      <p:bldP spid="8" grpId="0" animBg="1"/>
      <p:bldP spid="14" grpId="0" animBg="1"/>
      <p:bldP spid="15" grpId="0"/>
      <p:bldP spid="16" grpId="0" animBg="1"/>
      <p:bldP spid="1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369809"/>
            <a:ext cx="711514" cy="7115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60703" y="1196752"/>
            <a:ext cx="2829493" cy="38472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1900" dirty="0" smtClean="0"/>
              <a:t>počet uživatelů - 8.9 mil</a:t>
            </a:r>
            <a:endParaRPr lang="cs-CZ" sz="19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16381" y="467380"/>
            <a:ext cx="15793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3"/>
              </a:rPr>
              <a:t>www.digg.com</a:t>
            </a:r>
            <a:endParaRPr lang="cs-CZ" dirty="0" smtClean="0"/>
          </a:p>
        </p:txBody>
      </p:sp>
      <p:sp>
        <p:nvSpPr>
          <p:cNvPr id="4" name="Obdélník 3"/>
          <p:cNvSpPr/>
          <p:nvPr/>
        </p:nvSpPr>
        <p:spPr>
          <a:xfrm>
            <a:off x="260703" y="1619508"/>
            <a:ext cx="2021515" cy="38472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1900" dirty="0" smtClean="0"/>
              <a:t>Asie, Indie, USA</a:t>
            </a:r>
            <a:endParaRPr lang="cs-CZ" sz="1900" dirty="0"/>
          </a:p>
        </p:txBody>
      </p:sp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6208" y="2253166"/>
            <a:ext cx="663953" cy="6639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4" name="Picture 4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4216" r="81180" b="76276"/>
          <a:stretch/>
        </p:blipFill>
        <p:spPr bwMode="auto">
          <a:xfrm>
            <a:off x="1319271" y="2334761"/>
            <a:ext cx="2138342" cy="6073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613348" y="2411596"/>
            <a:ext cx="24322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hlinkClick r:id="rId6"/>
              </a:rPr>
              <a:t>www.stumbleupon.com</a:t>
            </a:r>
            <a:endParaRPr lang="cs-CZ" dirty="0" smtClean="0"/>
          </a:p>
        </p:txBody>
      </p:sp>
      <p:sp>
        <p:nvSpPr>
          <p:cNvPr id="7" name="Obdélník 6"/>
          <p:cNvSpPr/>
          <p:nvPr/>
        </p:nvSpPr>
        <p:spPr>
          <a:xfrm>
            <a:off x="323528" y="3980383"/>
            <a:ext cx="8366001" cy="38472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1900" dirty="0" smtClean="0"/>
              <a:t>síť pro sdílení záložek, webových stránek a jejich doporučování uživatelům.</a:t>
            </a:r>
            <a:endParaRPr lang="cs-CZ" sz="1900" dirty="0"/>
          </a:p>
        </p:txBody>
      </p:sp>
      <p:sp>
        <p:nvSpPr>
          <p:cNvPr id="8" name="Obdélník 7"/>
          <p:cNvSpPr/>
          <p:nvPr/>
        </p:nvSpPr>
        <p:spPr>
          <a:xfrm>
            <a:off x="323528" y="3476327"/>
            <a:ext cx="2345514" cy="38472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1900" dirty="0" smtClean="0"/>
              <a:t>Evropa, USA, Indie</a:t>
            </a:r>
            <a:endParaRPr lang="cs-CZ" sz="19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3528" y="2987660"/>
            <a:ext cx="2771784" cy="38472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1900" dirty="0" smtClean="0"/>
              <a:t>počet uživatelů - 11mil</a:t>
            </a:r>
            <a:endParaRPr lang="cs-CZ" sz="1900" dirty="0"/>
          </a:p>
        </p:txBody>
      </p:sp>
      <p:sp>
        <p:nvSpPr>
          <p:cNvPr id="10" name="Obdélník 9"/>
          <p:cNvSpPr/>
          <p:nvPr/>
        </p:nvSpPr>
        <p:spPr>
          <a:xfrm>
            <a:off x="2267744" y="4715852"/>
            <a:ext cx="17505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hlinkClick r:id="rId7"/>
              </a:rPr>
              <a:t>www.reddit.com</a:t>
            </a:r>
            <a:endParaRPr lang="cs-CZ" dirty="0" smtClean="0"/>
          </a:p>
        </p:txBody>
      </p:sp>
      <p:pic>
        <p:nvPicPr>
          <p:cNvPr id="15365" name="Picture 5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5849" r="90583" b="77685"/>
          <a:stretch/>
        </p:blipFill>
        <p:spPr bwMode="auto">
          <a:xfrm>
            <a:off x="375907" y="4570273"/>
            <a:ext cx="1703610" cy="6576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323528" y="5434648"/>
            <a:ext cx="2709781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počet uživatelů - 18 mil.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23528" y="5867338"/>
            <a:ext cx="8476272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najdete tady vše co je nové a populární na internetu. 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323528" y="6300028"/>
            <a:ext cx="4598310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uživatelé hodnotí a komentují články a linky.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52208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6" grpId="0"/>
      <p:bldP spid="7" grpId="0" animBg="1"/>
      <p:bldP spid="8" grpId="0" animBg="1"/>
      <p:bldP spid="9" grpId="0" animBg="1"/>
      <p:bldP spid="10" grpId="0"/>
      <p:bldP spid="11" grpId="0" animBg="1"/>
      <p:bldP spid="12" grpId="0" animBg="1"/>
      <p:bldP spid="1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35696" y="548680"/>
            <a:ext cx="16653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hlinkClick r:id="rId2"/>
              </a:rPr>
              <a:t>www.bebo.com</a:t>
            </a:r>
            <a:endParaRPr lang="cs-CZ" dirty="0" smtClean="0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 rotWithShape="1">
          <a:blip r:embed="rId3" cstate="print">
            <a:clrChange>
              <a:clrFrom>
                <a:srgbClr val="7C766C"/>
              </a:clrFrom>
              <a:clrTo>
                <a:srgbClr val="7C766C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286" t="14522" r="85428" b="72059"/>
          <a:stretch/>
        </p:blipFill>
        <p:spPr bwMode="auto">
          <a:xfrm>
            <a:off x="395536" y="188640"/>
            <a:ext cx="1097288" cy="11361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95536" y="1556792"/>
            <a:ext cx="2835328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Evropa, Británie, Oceánie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5536" y="2051556"/>
            <a:ext cx="5976664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sociální síť oblíbená ve Velké Británii, podobná </a:t>
            </a:r>
            <a:r>
              <a:rPr lang="cs-CZ" dirty="0" err="1" smtClean="0"/>
              <a:t>facebooku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024350" y="3501008"/>
            <a:ext cx="15673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hlinkClick r:id="rId4"/>
              </a:rPr>
              <a:t>www.yelp.com</a:t>
            </a:r>
            <a:endParaRPr lang="cs-CZ" dirty="0" smtClean="0"/>
          </a:p>
        </p:txBody>
      </p:sp>
      <p:pic>
        <p:nvPicPr>
          <p:cNvPr id="7" name="Picture 6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079" t="15456" r="76225" b="76107"/>
          <a:stretch/>
        </p:blipFill>
        <p:spPr bwMode="auto">
          <a:xfrm>
            <a:off x="441872" y="3356992"/>
            <a:ext cx="1391638" cy="6171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Obdélník 7"/>
          <p:cNvSpPr/>
          <p:nvPr/>
        </p:nvSpPr>
        <p:spPr>
          <a:xfrm>
            <a:off x="410566" y="4149080"/>
            <a:ext cx="2652073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počet uživatelů - 34 mil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95536" y="5085184"/>
            <a:ext cx="4176464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err="1" smtClean="0"/>
              <a:t>Yelp</a:t>
            </a:r>
            <a:r>
              <a:rPr lang="cs-CZ" dirty="0" smtClean="0"/>
              <a:t> nabízí podporu místním firmám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10566" y="4643844"/>
            <a:ext cx="857864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USA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95536" y="2483604"/>
            <a:ext cx="4134978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lze nahrávat videa (</a:t>
            </a:r>
            <a:r>
              <a:rPr lang="cs-CZ" dirty="0" err="1" smtClean="0"/>
              <a:t>youtube</a:t>
            </a:r>
            <a:r>
              <a:rPr lang="cs-CZ" dirty="0" smtClean="0"/>
              <a:t>), fotky atd.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10567" y="5579948"/>
            <a:ext cx="5745610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největší příležitost na </a:t>
            </a:r>
            <a:r>
              <a:rPr lang="cs-CZ" dirty="0" err="1" smtClean="0"/>
              <a:t>Yelpu</a:t>
            </a:r>
            <a:r>
              <a:rPr lang="cs-CZ" dirty="0" smtClean="0"/>
              <a:t> je pro vlastníky restaurace. 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10566" y="6095037"/>
            <a:ext cx="8193881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kvalitně udělaný profil, propojený s přáteli, obrázky a pozitivní hodnocení, zvyšuje návštěvnost zařízení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08082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/>
      <p:bldP spid="8" grpId="0" animBg="1"/>
      <p:bldP spid="9" grpId="0" animBg="1"/>
      <p:bldP spid="10" grpId="0" animBg="1"/>
      <p:bldP spid="5" grpId="0" animBg="1"/>
      <p:bldP spid="11" grpId="0" animBg="1"/>
      <p:bldP spid="1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5" name="Picture 5" descr="Sociální sítě v České Republice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0263" y="-211138"/>
            <a:ext cx="247650" cy="104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833" t="13890" r="43083" b="7936"/>
          <a:stretch/>
        </p:blipFill>
        <p:spPr bwMode="auto">
          <a:xfrm>
            <a:off x="539552" y="244434"/>
            <a:ext cx="8208912" cy="63284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647064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12849" y="1473623"/>
            <a:ext cx="842493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 smtClean="0"/>
              <a:t>AUTOR NEUVEDEN. www.internetprovsechny.cz [online]. [cit. 23.2.2014]. Dostupný na WWW: </a:t>
            </a:r>
            <a:r>
              <a:rPr lang="pt-BR" sz="1600" dirty="0" smtClean="0">
                <a:hlinkClick r:id="rId2"/>
              </a:rPr>
              <a:t>http://www.internetprovsechny.cz/socialni-sit-dobry-sluha-zly-pan/</a:t>
            </a:r>
            <a:endParaRPr lang="cs-CZ" sz="16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312849" y="2334084"/>
            <a:ext cx="2637069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hlinkClick r:id="rId3"/>
              </a:rPr>
              <a:t>http://socialni-site.kadaza.cz/</a:t>
            </a:r>
            <a:endParaRPr lang="cs-CZ" sz="16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312849" y="2917546"/>
            <a:ext cx="3149260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hlinkClick r:id="rId4"/>
              </a:rPr>
              <a:t>https://about.twitter.com/company</a:t>
            </a:r>
            <a:endParaRPr lang="cs-CZ" sz="1600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312849" y="221920"/>
            <a:ext cx="9346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Zdroje: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2849" y="890161"/>
            <a:ext cx="244406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Vlastní tvorba - </a:t>
            </a:r>
            <a:r>
              <a:rPr lang="cs-CZ" sz="1600" dirty="0" err="1" smtClean="0"/>
              <a:t>printscreen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3212373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567</TotalTime>
  <Words>1181</Words>
  <Application>Microsoft Office PowerPoint</Application>
  <PresentationFormat>Předvádění na obrazovce (4:3)</PresentationFormat>
  <Paragraphs>144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romanar</dc:creator>
  <cp:lastModifiedBy>x</cp:lastModifiedBy>
  <cp:revision>45</cp:revision>
  <dcterms:created xsi:type="dcterms:W3CDTF">2014-02-23T09:49:24Z</dcterms:created>
  <dcterms:modified xsi:type="dcterms:W3CDTF">2014-02-24T12:22:41Z</dcterms:modified>
</cp:coreProperties>
</file>