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61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6" r:id="rId15"/>
    <p:sldId id="275" r:id="rId16"/>
    <p:sldId id="263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4700" autoAdjust="0"/>
  </p:normalViewPr>
  <p:slideViewPr>
    <p:cSldViewPr>
      <p:cViewPr varScale="1">
        <p:scale>
          <a:sx n="43" d="100"/>
          <a:sy n="43" d="100"/>
        </p:scale>
        <p:origin x="-130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9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73C8A-BE68-4553-830B-E99661D63685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F8022-1F53-4E81-803B-A217292F5C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EA385-1629-4287-9936-FE1C13BD7A58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BB778-8610-4E07-BD84-4434C320FA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A7DC9-31F3-46AC-99AF-FC3EF4F0F80F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275E2-118E-4124-BAA2-F6E01CCA8A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8"/>
          <p:cNvSpPr txBox="1"/>
          <p:nvPr userDrawn="1"/>
        </p:nvSpPr>
        <p:spPr>
          <a:xfrm>
            <a:off x="714375" y="5715000"/>
            <a:ext cx="7672388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latin typeface="Bookman Old Style" pitchFamily="18" charset="0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latin typeface="Bookman Old Style" pitchFamily="18" charset="0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E82E2-798D-4CCC-BD52-FCAF9FE4AD55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0B97D-4F96-4723-902F-A4EF55987A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" name="Obrázek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42BCB-5851-45C9-A4F2-E26EFCCBB067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2E002-26B9-4065-8DB1-CDA191BD4A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41DF9-74D3-423A-AE1C-595F9CBD9D77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21A62-FFBF-4AA7-9096-54AA23D85E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A8D61-3CB0-41F0-A16B-ED58DAD6611A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06CBE-B2E8-4446-92EE-6B8B8DE8EC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57B4D-19B7-4F09-82DB-9200344541FD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88508-A189-4255-8ED9-29446DA24E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E797F-9865-4E95-992E-60BEF046DA66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554D8-71AD-40C5-A797-13C98E5658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C7F9-4750-41D1-ACA3-FBC0C7BB354F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03441-BD2F-4916-AD98-21462CF738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DE731-5845-4E49-98E2-1310DE81A367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77C52-97DD-485C-848B-312D0DDE0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F8A8D-249F-4919-B717-8305A36B7CF0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78BDC-C28C-4192-BC02-07E771216E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71DA8-67F2-4640-9F2E-BE57E166F84F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D62D5-AA48-4B42-8B9F-6B7D5CD5E5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56F0A-812C-4018-ABE9-9E13787E5A98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C13B4-225C-4677-A793-281892E662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534FA6AB-6044-4D8B-968C-CC125B0A4B5A}" type="datetimeFigureOut">
              <a:rPr lang="cs-CZ"/>
              <a:pPr>
                <a:defRPr/>
              </a:pPr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B24BCB60-BD1D-4318-946C-B17C0863AA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725" y="44450"/>
            <a:ext cx="6672263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725" y="44450"/>
            <a:ext cx="6672263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cs.wikipedia.org/wiki/Soubor:Maslow-pyramida_potreb.gif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071688"/>
            <a:ext cx="7773988" cy="9969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psychologie osobnosti - motivace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800" smtClean="0">
                <a:solidFill>
                  <a:srgbClr val="898989"/>
                </a:solidFill>
              </a:rPr>
              <a:t>Mgr. Jiřina Boušková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17410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50"/>
            <a:ext cx="8218488" cy="4714875"/>
          </a:xfrm>
        </p:spPr>
        <p:txBody>
          <a:bodyPr/>
          <a:lstStyle/>
          <a:p>
            <a:pPr>
              <a:buFont typeface="Century Gothic" pitchFamily="34" charset="0"/>
              <a:buAutoNum type="arabicPeriod"/>
            </a:pPr>
            <a:endParaRPr lang="cs-CZ" smtClean="0"/>
          </a:p>
          <a:p>
            <a:pPr>
              <a:buFont typeface="Century Gothic" pitchFamily="34" charset="0"/>
              <a:buAutoNum type="arabicPeriod"/>
            </a:pPr>
            <a:r>
              <a:rPr lang="cs-CZ" sz="1200" b="1" smtClean="0"/>
              <a:t>Kód DUMu: 	</a:t>
            </a:r>
            <a:r>
              <a:rPr lang="cs-CZ" sz="1200" smtClean="0"/>
              <a:t>VY_32_INOVACE_1.SV.08</a:t>
            </a:r>
          </a:p>
          <a:p>
            <a:pPr>
              <a:buFont typeface="Century Gothic" pitchFamily="34" charset="0"/>
              <a:buAutoNum type="arabicPeriod"/>
            </a:pPr>
            <a:endParaRPr lang="cs-CZ" sz="1200" smtClean="0"/>
          </a:p>
          <a:p>
            <a:pPr>
              <a:buFont typeface="Century Gothic" pitchFamily="34" charset="0"/>
              <a:buAutoNum type="arabicPeriod"/>
            </a:pPr>
            <a:r>
              <a:rPr lang="cs-CZ" sz="1200" b="1" smtClean="0"/>
              <a:t>Číslo projektu: 	</a:t>
            </a:r>
            <a:r>
              <a:rPr lang="cs-CZ" sz="1200" smtClean="0"/>
              <a:t>CZ.1.07/1.5.00/34.0114	</a:t>
            </a:r>
            <a:endParaRPr lang="cs-CZ" sz="1200" b="1" smtClean="0"/>
          </a:p>
          <a:p>
            <a:pPr>
              <a:buFont typeface="Century Gothic" pitchFamily="34" charset="0"/>
              <a:buAutoNum type="arabicPeriod"/>
            </a:pPr>
            <a:endParaRPr lang="cs-CZ" sz="1200" b="1" smtClean="0"/>
          </a:p>
          <a:p>
            <a:pPr>
              <a:buFont typeface="Century Gothic" pitchFamily="34" charset="0"/>
              <a:buAutoNum type="arabicPeriod"/>
            </a:pPr>
            <a:r>
              <a:rPr lang="cs-CZ" sz="1200" b="1" smtClean="0"/>
              <a:t>Vytvořeno: 	</a:t>
            </a:r>
            <a:r>
              <a:rPr lang="cs-CZ" sz="1200" smtClean="0"/>
              <a:t>listopad</a:t>
            </a:r>
            <a:r>
              <a:rPr lang="cs-CZ" sz="1200" b="1" smtClean="0"/>
              <a:t> </a:t>
            </a:r>
            <a:r>
              <a:rPr lang="cs-CZ" sz="1200" smtClean="0"/>
              <a:t> 2013</a:t>
            </a:r>
          </a:p>
          <a:p>
            <a:pPr>
              <a:buFont typeface="Century Gothic" pitchFamily="34" charset="0"/>
              <a:buAutoNum type="arabicPeriod"/>
            </a:pPr>
            <a:endParaRPr lang="cs-CZ" sz="1200" smtClean="0"/>
          </a:p>
          <a:p>
            <a:pPr>
              <a:buFont typeface="Century Gothic" pitchFamily="34" charset="0"/>
              <a:buAutoNum type="arabicPeriod"/>
            </a:pPr>
            <a:r>
              <a:rPr lang="cs-CZ" sz="1200" b="1" smtClean="0"/>
              <a:t>Ročník: 	</a:t>
            </a:r>
            <a:r>
              <a:rPr lang="cs-CZ" sz="1200" smtClean="0"/>
              <a:t>1. ročník – čtyřleté gymnázium (RVP-G)</a:t>
            </a:r>
          </a:p>
          <a:p>
            <a:pPr>
              <a:buFont typeface="Century Gothic" pitchFamily="34" charset="0"/>
              <a:buAutoNum type="arabicPeriod"/>
            </a:pPr>
            <a:endParaRPr lang="cs-CZ" sz="1600" b="1" smtClean="0"/>
          </a:p>
          <a:p>
            <a:pPr>
              <a:buFont typeface="Century Gothic" pitchFamily="34" charset="0"/>
              <a:buAutoNum type="arabicPeriod"/>
            </a:pPr>
            <a:endParaRPr lang="cs-CZ" sz="1600" smtClean="0"/>
          </a:p>
          <a:p>
            <a:pPr>
              <a:buFont typeface="Century Gothic" pitchFamily="34" charset="0"/>
              <a:buAutoNum type="arabicPeriod"/>
            </a:pPr>
            <a:endParaRPr lang="cs-CZ" sz="1600" smtClean="0"/>
          </a:p>
          <a:p>
            <a:pPr>
              <a:buFont typeface="Century Gothic" pitchFamily="34" charset="0"/>
              <a:buAutoNum type="arabicPeriod"/>
            </a:pPr>
            <a:endParaRPr lang="cs-CZ" sz="1600" smtClean="0"/>
          </a:p>
          <a:p>
            <a:pPr algn="just">
              <a:buFont typeface="Century Gothic" pitchFamily="34" charset="0"/>
              <a:buAutoNum type="arabicPeriod"/>
            </a:pPr>
            <a:r>
              <a:rPr lang="cs-CZ" sz="1200" b="1" smtClean="0"/>
              <a:t>Anotace: </a:t>
            </a:r>
          </a:p>
          <a:p>
            <a:pPr>
              <a:buFont typeface="Century Gothic" pitchFamily="34" charset="0"/>
              <a:buAutoNum type="arabicPeriod"/>
            </a:pPr>
            <a:endParaRPr lang="cs-CZ" smtClean="0"/>
          </a:p>
          <a:p>
            <a:pPr algn="just">
              <a:buFont typeface="+mj-lt"/>
              <a:buNone/>
            </a:pPr>
            <a:r>
              <a:rPr lang="cs-CZ" sz="1900" b="1" smtClean="0"/>
              <a:t>	</a:t>
            </a:r>
            <a:endParaRPr lang="cs-CZ" sz="1700" smtClean="0"/>
          </a:p>
          <a:p>
            <a:pPr>
              <a:buFont typeface="+mj-lt"/>
              <a:buNone/>
            </a:pPr>
            <a:endParaRPr lang="cs-CZ" i="1" smtClean="0"/>
          </a:p>
          <a:p>
            <a:pPr>
              <a:buFont typeface="+mj-lt"/>
              <a:buNone/>
            </a:pPr>
            <a:endParaRPr lang="cs-CZ" i="1" smtClean="0"/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1000125" y="4214813"/>
            <a:ext cx="7429500" cy="1428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100" dirty="0">
                <a:latin typeface="+mn-lt"/>
                <a:cs typeface="+mn-cs"/>
              </a:rPr>
              <a:t>Materiál slouží ke všeobecnému seznámení žáků s </a:t>
            </a:r>
            <a:r>
              <a:rPr lang="cs-CZ" sz="1100" dirty="0">
                <a:latin typeface="+mn-lt"/>
                <a:cs typeface="+mn-cs"/>
              </a:rPr>
              <a:t> </a:t>
            </a:r>
            <a:r>
              <a:rPr lang="cs-CZ" sz="1100" dirty="0">
                <a:latin typeface="+mn-lt"/>
                <a:cs typeface="+mn-cs"/>
              </a:rPr>
              <a:t>problematikou motivace 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100" dirty="0">
                <a:latin typeface="+mn-lt"/>
                <a:cs typeface="+mn-cs"/>
              </a:rPr>
              <a:t>Materiál je použit ve výkladové části hodiny.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100" dirty="0">
                <a:latin typeface="+mn-lt"/>
                <a:cs typeface="+mn-cs"/>
              </a:rPr>
              <a:t>Součástí materiálu je i test, který ověří  znalosti žáků. 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100" dirty="0">
                <a:latin typeface="+mn-lt"/>
                <a:cs typeface="+mn-cs"/>
              </a:rPr>
              <a:t>Pomůcky: interaktivní tabule. 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0125" y="2816225"/>
          <a:ext cx="7429500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 jako jedinec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969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Motivace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18488" cy="4402138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cs-CZ" smtClean="0"/>
              <a:t>souhrn činitelů, který jedince podněcuje, podporuje, aktivizuje, nebo naopak utlumuje a brzdí</a:t>
            </a:r>
          </a:p>
          <a:p>
            <a:pPr marL="342900" indent="-342900">
              <a:buFont typeface="Arial" charset="0"/>
              <a:buChar char="•"/>
            </a:pPr>
            <a:endParaRPr lang="cs-CZ" smtClean="0"/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motiv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pohnutka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příčina jednání člověka</a:t>
            </a:r>
          </a:p>
          <a:p>
            <a:pPr marL="342900" indent="-342900">
              <a:buFont typeface="Arial" charset="0"/>
              <a:buChar char="•"/>
            </a:pPr>
            <a:endParaRPr lang="cs-CZ" smtClean="0"/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motiv: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cíl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směr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intenzita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trvalost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2420938"/>
            <a:ext cx="208915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Základní motivy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>
              <a:buFont typeface="Century Gothic" pitchFamily="34" charset="0"/>
              <a:buAutoNum type="arabicPeriod"/>
            </a:pPr>
            <a:r>
              <a:rPr lang="cs-CZ" smtClean="0"/>
              <a:t>potřeby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zájmy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návyky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cíle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přání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hodnoty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postoje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emoce</a:t>
            </a:r>
          </a:p>
        </p:txBody>
      </p:sp>
      <p:pic>
        <p:nvPicPr>
          <p:cNvPr id="19459" name="Picture 2" descr="C:\Users\bj\AppData\Local\Microsoft\Windows\Temporary Internet Files\Content.IE5\ZYK6LV01\MC90030451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0363" y="1916113"/>
            <a:ext cx="1774825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969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Potřeby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218488" cy="4330700"/>
          </a:xfrm>
        </p:spPr>
        <p:txBody>
          <a:bodyPr/>
          <a:lstStyle/>
          <a:p>
            <a:pPr>
              <a:buFont typeface="Century Gothic" pitchFamily="34" charset="0"/>
              <a:buAutoNum type="arabicPeriod"/>
            </a:pPr>
            <a:r>
              <a:rPr lang="cs-CZ" smtClean="0"/>
              <a:t>elementární životní potřeby</a:t>
            </a:r>
          </a:p>
          <a:p>
            <a:pPr>
              <a:buFont typeface="Arial" charset="0"/>
              <a:buChar char="•"/>
            </a:pPr>
            <a:r>
              <a:rPr lang="cs-CZ" smtClean="0"/>
              <a:t>kyslík</a:t>
            </a:r>
          </a:p>
          <a:p>
            <a:pPr>
              <a:buFont typeface="Arial" charset="0"/>
              <a:buChar char="•"/>
            </a:pPr>
            <a:r>
              <a:rPr lang="cs-CZ" smtClean="0"/>
              <a:t>potrava</a:t>
            </a:r>
          </a:p>
          <a:p>
            <a:pPr>
              <a:buFont typeface="Arial" charset="0"/>
              <a:buChar char="•"/>
            </a:pPr>
            <a:r>
              <a:rPr lang="cs-CZ" smtClean="0"/>
              <a:t>spánek</a:t>
            </a:r>
          </a:p>
          <a:p>
            <a:pPr>
              <a:buFont typeface="Arial" charset="0"/>
              <a:buChar char="•"/>
            </a:pPr>
            <a:r>
              <a:rPr lang="cs-CZ" smtClean="0"/>
              <a:t>odpočinek</a:t>
            </a:r>
          </a:p>
          <a:p>
            <a:pPr>
              <a:buFont typeface="Arial" charset="0"/>
              <a:buChar char="•"/>
            </a:pPr>
            <a:r>
              <a:rPr lang="cs-CZ" smtClean="0"/>
              <a:t>ochrana před nebezpečím</a:t>
            </a:r>
          </a:p>
          <a:p>
            <a:pPr>
              <a:buFont typeface="Arial" charset="0"/>
              <a:buChar char="•"/>
            </a:pPr>
            <a:r>
              <a:rPr lang="cs-CZ" smtClean="0"/>
              <a:t>sexuální potřeby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Potřeby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 marL="0" indent="0">
              <a:buFont typeface="+mj-lt"/>
              <a:buNone/>
            </a:pPr>
            <a:r>
              <a:rPr lang="cs-CZ" smtClean="0"/>
              <a:t>2. potřeba jistoty a bezpečí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projevuje se ve chvílích ohrožení, v nepřehledných situacích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špatná emoční atmosféra v rodině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vztah k partnerovi</a:t>
            </a:r>
          </a:p>
          <a:p>
            <a:pPr marL="0" indent="0">
              <a:buFont typeface="Arial" charset="0"/>
              <a:buChar char="•"/>
            </a:pPr>
            <a:endParaRPr lang="cs-CZ" smtClean="0"/>
          </a:p>
          <a:p>
            <a:pPr marL="0" indent="0">
              <a:buFont typeface="+mj-lt"/>
              <a:buNone/>
            </a:pPr>
            <a:r>
              <a:rPr lang="cs-CZ" smtClean="0"/>
              <a:t>3. potřeba činnosti, změny, podnětů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radost z realizace činnosti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dětské hry</a:t>
            </a:r>
          </a:p>
          <a:p>
            <a:pPr marL="0" indent="0">
              <a:buFont typeface="+mj-lt"/>
              <a:buNone/>
            </a:pPr>
            <a:endParaRPr lang="cs-CZ" smtClean="0"/>
          </a:p>
          <a:p>
            <a:pPr marL="0" indent="0">
              <a:buFont typeface="+mj-lt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Potřeby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 marL="0" indent="0">
              <a:buFont typeface="+mj-lt"/>
              <a:buNone/>
            </a:pPr>
            <a:r>
              <a:rPr lang="cs-CZ" smtClean="0"/>
              <a:t>4. potřeba sociálního styku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vztahy s lidmi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vzájemná pomoc, porozumění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přijímání a dávání kladných citových projevů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péče a rozvíjení sociálních kontaktů</a:t>
            </a:r>
          </a:p>
          <a:p>
            <a:pPr marL="0" indent="0">
              <a:buFont typeface="Arial" charset="0"/>
              <a:buChar char="•"/>
            </a:pPr>
            <a:endParaRPr lang="cs-CZ" smtClean="0"/>
          </a:p>
          <a:p>
            <a:pPr marL="0" indent="0">
              <a:buFont typeface="+mj-lt"/>
              <a:buNone/>
            </a:pPr>
            <a:r>
              <a:rPr lang="cs-CZ" smtClean="0"/>
              <a:t>5. potřeba výkonu a společenského uznání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dobré výsledky ve škole, v práci i zájmových činnostech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uznání od ostatních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společenská prestiž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Potřeby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18488" cy="4402138"/>
          </a:xfrm>
        </p:spPr>
        <p:txBody>
          <a:bodyPr/>
          <a:lstStyle/>
          <a:p>
            <a:pPr marL="0" indent="0">
              <a:buFont typeface="+mj-lt"/>
              <a:buNone/>
            </a:pPr>
            <a:r>
              <a:rPr lang="cs-CZ" smtClean="0"/>
              <a:t>6. potřeba uskutečnit své životní cíle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krátkodobé (v dětství)</a:t>
            </a:r>
          </a:p>
          <a:p>
            <a:pPr marL="0" indent="0">
              <a:buFont typeface="Arial" charset="0"/>
              <a:buChar char="•"/>
            </a:pPr>
            <a:r>
              <a:rPr lang="cs-CZ" smtClean="0"/>
              <a:t>dlouhodobé (životní perspektivy)</a:t>
            </a:r>
          </a:p>
          <a:p>
            <a:pPr marL="0" indent="0">
              <a:buFont typeface="Arial" charset="0"/>
              <a:buChar char="•"/>
            </a:pPr>
            <a:endParaRPr lang="cs-CZ" smtClean="0"/>
          </a:p>
          <a:p>
            <a:pPr marL="0" indent="0">
              <a:buFont typeface="Arial" charset="0"/>
              <a:buChar char="•"/>
            </a:pPr>
            <a:r>
              <a:rPr lang="cs-CZ" smtClean="0"/>
              <a:t>seberealizace (stát se lékaře, veterinářem, sportovcem, dobrým rodičem)</a:t>
            </a:r>
          </a:p>
          <a:p>
            <a:pPr marL="0" indent="0">
              <a:buFont typeface="+mj-lt"/>
              <a:buNone/>
            </a:pPr>
            <a:endParaRPr lang="cs-CZ" smtClean="0"/>
          </a:p>
          <a:p>
            <a:pPr marL="0" indent="0">
              <a:buFont typeface="+mj-lt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Maslowova</a:t>
            </a:r>
            <a:r>
              <a:rPr lang="cs-CZ" dirty="0" smtClean="0"/>
              <a:t> pyramida potřeb</a:t>
            </a:r>
            <a:endParaRPr lang="cs-CZ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>
              <a:buFont typeface="Century Gothic" pitchFamily="34" charset="0"/>
              <a:buAutoNum type="arabicPeriod"/>
            </a:pPr>
            <a:endParaRPr lang="cs-CZ" smtClean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628775"/>
            <a:ext cx="6178550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ovéPole 3"/>
          <p:cNvSpPr txBox="1">
            <a:spLocks noChangeArrowheads="1"/>
          </p:cNvSpPr>
          <p:nvPr/>
        </p:nvSpPr>
        <p:spPr bwMode="auto">
          <a:xfrm>
            <a:off x="7885113" y="4437063"/>
            <a:ext cx="431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Palatino Linotype" pitchFamily="18" charset="0"/>
              </a:rPr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969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err="1" smtClean="0"/>
              <a:t>Maslowova</a:t>
            </a:r>
            <a:r>
              <a:rPr lang="cs-CZ" dirty="0" smtClean="0"/>
              <a:t> teorie potřeb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 marL="0" indent="0">
              <a:buFont typeface="+mj-lt"/>
              <a:buNone/>
            </a:pPr>
            <a:r>
              <a:rPr lang="cs-CZ" smtClean="0"/>
              <a:t>„Obecně platí, že níže položené potřeby jsou významnější a jejich alespoň částečné uspokojení je podmínkou pro vznik méně naléhavých a vývojově vyšších potřeb. Toto však nelze říci zcela bezvýhradně a je doloženo, že uspokojování vyšších potřeb (estetických, duchovních) může napomoci v mezních situacích lidského života, ve kterých je možnost uspokojování nižších potřeb omezena (např. v prostředí koncentračních táboru).“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Zájmy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213"/>
            <a:ext cx="8218488" cy="3898900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mtClean="0"/>
              <a:t>vztah jedince k určitému druhu činnosti</a:t>
            </a:r>
          </a:p>
          <a:p>
            <a:pPr>
              <a:buFont typeface="+mj-lt"/>
              <a:buNone/>
            </a:pPr>
            <a:endParaRPr lang="cs-CZ" smtClean="0"/>
          </a:p>
          <a:p>
            <a:pPr>
              <a:buFont typeface="+mj-lt"/>
              <a:buNone/>
            </a:pPr>
            <a:endParaRPr lang="cs-CZ" smtClean="0"/>
          </a:p>
          <a:p>
            <a:pPr>
              <a:buFont typeface="Arial" charset="0"/>
              <a:buChar char="•"/>
            </a:pPr>
            <a:r>
              <a:rPr lang="cs-CZ" smtClean="0"/>
              <a:t>sportovní</a:t>
            </a:r>
          </a:p>
          <a:p>
            <a:pPr>
              <a:buFont typeface="Arial" charset="0"/>
              <a:buChar char="•"/>
            </a:pPr>
            <a:r>
              <a:rPr lang="cs-CZ" smtClean="0"/>
              <a:t>technické</a:t>
            </a:r>
          </a:p>
          <a:p>
            <a:pPr>
              <a:buFont typeface="Arial" charset="0"/>
              <a:buChar char="•"/>
            </a:pPr>
            <a:r>
              <a:rPr lang="cs-CZ" smtClean="0"/>
              <a:t>výtvarné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Postoje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cs-CZ" smtClean="0"/>
              <a:t>získané dispozice, které dávají impuls k určitému chování či jednání 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jsou založeny na vztahu k určité skutečnosti a jejím citovém hodnocení</a:t>
            </a:r>
          </a:p>
          <a:p>
            <a:pPr marL="342900" indent="-342900">
              <a:buFont typeface="Arial" charset="0"/>
              <a:buChar char="•"/>
            </a:pPr>
            <a:r>
              <a:rPr lang="cs-CZ" smtClean="0"/>
              <a:t>kladný nebo záporný postoj k určitému vyučovacímu předmětu, oboru apod.</a:t>
            </a:r>
          </a:p>
          <a:p>
            <a:pPr marL="342900" indent="-342900">
              <a:buFont typeface="Arial" charset="0"/>
              <a:buChar char="•"/>
            </a:pPr>
            <a:endParaRPr lang="cs-CZ" smtClean="0"/>
          </a:p>
          <a:p>
            <a:pPr marL="342900" indent="-342900">
              <a:buFont typeface="+mj-lt"/>
              <a:buNone/>
            </a:pPr>
            <a:endParaRPr lang="cs-CZ" smtClean="0"/>
          </a:p>
          <a:p>
            <a:pPr marL="342900" indent="-342900">
              <a:buFont typeface="Arial" charset="0"/>
              <a:buChar char="•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Hodnoty</a:t>
            </a:r>
            <a:endParaRPr lang="cs-CZ" dirty="0"/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18488" cy="4186238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cs-CZ" smtClean="0"/>
              <a:t>hodnotová orientace</a:t>
            </a:r>
          </a:p>
          <a:p>
            <a:pPr>
              <a:buFont typeface="Arial" charset="0"/>
              <a:buChar char="•"/>
            </a:pPr>
            <a:r>
              <a:rPr lang="cs-CZ" smtClean="0"/>
              <a:t>soubor hodnot a jejich hierarchie vyjadřují naše preference</a:t>
            </a:r>
          </a:p>
          <a:p>
            <a:pPr>
              <a:buFont typeface="Arial" charset="0"/>
              <a:buChar char="•"/>
            </a:pPr>
            <a:endParaRPr lang="cs-CZ" smtClean="0"/>
          </a:p>
          <a:p>
            <a:pPr>
              <a:buFont typeface="Arial" charset="0"/>
              <a:buChar char="•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96752"/>
            <a:ext cx="8856984" cy="5184576"/>
          </a:xfrm>
        </p:spPr>
        <p:txBody>
          <a:bodyPr numCol="2"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bezpečí domova a státu (ochrana)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moudrost (zralé porozumění životu)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pohodlný život (život v dostatku)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potěšení (radostný, poklidný život)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rodinné zabezpečení (postarat se o své blízké)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rovnost (stejná příležitost pro všechny)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sebeúcta (sebedůvěra)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skutečné přátelství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smysl pro dokonalost (trvalý přínos)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duchovní hodnoty (věčný život)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společenské uznání (úcta, obdiv)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svět krásna (krása přírody a umění)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svět v míru (bez válek a konfliktů)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svoboda (nezávislost, svobodná volba)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štěstí (spokojenost)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vnitřní harmonie (bez vnitřního konfliktu)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vzrušující život (aktivní, podněcující)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zralá láska (sexuální a duchovní spříznění)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76250"/>
            <a:ext cx="8229600" cy="7207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Organizujte hodnoty podle důležitosti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0722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18488" cy="4402138"/>
          </a:xfrm>
        </p:spPr>
        <p:txBody>
          <a:bodyPr/>
          <a:lstStyle/>
          <a:p>
            <a:pPr>
              <a:buFont typeface="Century Gothic" pitchFamily="34" charset="0"/>
              <a:buAutoNum type="arabicPeriod"/>
            </a:pPr>
            <a:r>
              <a:rPr lang="cs-CZ" smtClean="0"/>
              <a:t>Vysvětli pojem motivace a motiv.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Vyjmenuj 5 základních motivů lidské činnosti.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Vysvětli Maslovowu teorii potřeb.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Dej příklad kladného a záporného postoje k určitému jevu.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Dej příklad alespoň 10 hodnot.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Doplň pyramidu potřeb:</a:t>
            </a:r>
          </a:p>
          <a:p>
            <a:pPr>
              <a:buFont typeface="Century Gothic" pitchFamily="34" charset="0"/>
              <a:buAutoNum type="arabicPeriod"/>
            </a:pPr>
            <a:endParaRPr lang="cs-CZ" smtClean="0"/>
          </a:p>
          <a:p>
            <a:pPr>
              <a:buFont typeface="Century Gothic" pitchFamily="34" charset="0"/>
              <a:buAutoNum type="arabicPeriod"/>
            </a:pPr>
            <a:endParaRPr lang="cs-CZ" smtClean="0"/>
          </a:p>
          <a:p>
            <a:pPr>
              <a:buFont typeface="Century Gothic" pitchFamily="34" charset="0"/>
              <a:buAutoNum type="arabicPeriod"/>
            </a:pPr>
            <a:endParaRPr lang="cs-CZ" smtClean="0"/>
          </a:p>
        </p:txBody>
      </p:sp>
      <p:pic>
        <p:nvPicPr>
          <p:cNvPr id="3072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3684588"/>
            <a:ext cx="4608512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TextovéPole 4"/>
          <p:cNvSpPr txBox="1">
            <a:spLocks noChangeArrowheads="1"/>
          </p:cNvSpPr>
          <p:nvPr/>
        </p:nvSpPr>
        <p:spPr bwMode="auto">
          <a:xfrm>
            <a:off x="7235825" y="5805488"/>
            <a:ext cx="288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Palatino Linotype" pitchFamily="18" charset="0"/>
              </a:rPr>
              <a:t>1</a:t>
            </a:r>
          </a:p>
        </p:txBody>
      </p:sp>
      <p:sp>
        <p:nvSpPr>
          <p:cNvPr id="6" name="Obdélník 5"/>
          <p:cNvSpPr/>
          <p:nvPr/>
        </p:nvSpPr>
        <p:spPr>
          <a:xfrm>
            <a:off x="5376863" y="3684588"/>
            <a:ext cx="1150937" cy="465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356100" y="4367213"/>
            <a:ext cx="996950" cy="215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356100" y="4724400"/>
            <a:ext cx="1149350" cy="217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356100" y="5157788"/>
            <a:ext cx="1149350" cy="215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948113" y="5497513"/>
            <a:ext cx="2159000" cy="3286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8397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435975" cy="4186238"/>
          </a:xfrm>
        </p:spPr>
        <p:txBody>
          <a:bodyPr/>
          <a:lstStyle/>
          <a:p>
            <a:pPr>
              <a:buFont typeface="Century Gothic" pitchFamily="34" charset="0"/>
              <a:buAutoNum type="arabicPeriod"/>
            </a:pPr>
            <a:r>
              <a:rPr lang="cs-CZ" smtClean="0"/>
              <a:t>Hladík, Jaroslav: </a:t>
            </a:r>
            <a:r>
              <a:rPr lang="cs-CZ" i="1" smtClean="0"/>
              <a:t>Společenské vědy v kostce pro střední školy</a:t>
            </a:r>
            <a:r>
              <a:rPr lang="cs-CZ" smtClean="0"/>
              <a:t>,Fragment, Havlíčkův Brod, 1996</a:t>
            </a:r>
          </a:p>
          <a:p>
            <a:pPr>
              <a:buFont typeface="Century Gothic" pitchFamily="34" charset="0"/>
              <a:buAutoNum type="arabicPeriod"/>
            </a:pPr>
            <a:r>
              <a:rPr lang="cs-CZ" smtClean="0"/>
              <a:t>Doležalová, Ladislava, Vlková, Marie: </a:t>
            </a:r>
            <a:r>
              <a:rPr lang="cs-CZ" i="1" smtClean="0"/>
              <a:t>Občanský a společenskovědní základ Psychologie, </a:t>
            </a:r>
            <a:r>
              <a:rPr lang="cs-CZ" smtClean="0"/>
              <a:t>Computer Media s.r.o., Kralice na Hané, 2010, ISBN: 978-80-7402-060-5</a:t>
            </a:r>
          </a:p>
          <a:p>
            <a:pPr>
              <a:buFont typeface="+mj-lt"/>
              <a:buNone/>
            </a:pPr>
            <a:endParaRPr lang="cs-CZ" smtClean="0"/>
          </a:p>
          <a:p>
            <a:pPr>
              <a:buFont typeface="+mj-lt"/>
              <a:buNone/>
            </a:pPr>
            <a:r>
              <a:rPr lang="cs-CZ" smtClean="0"/>
              <a:t>Obrázek č. 1</a:t>
            </a:r>
          </a:p>
          <a:p>
            <a:pPr>
              <a:buFont typeface="+mj-lt"/>
              <a:buNone/>
            </a:pPr>
            <a:r>
              <a:rPr lang="cs-CZ" smtClean="0"/>
              <a:t>RIPCLAW. </a:t>
            </a:r>
            <a:r>
              <a:rPr lang="cs-CZ" i="1" smtClean="0"/>
              <a:t>Wikipedia</a:t>
            </a:r>
            <a:r>
              <a:rPr lang="cs-CZ" smtClean="0"/>
              <a:t> [online]. [cit. 18.11.2013]. Dostupný na WWW: </a:t>
            </a:r>
            <a:r>
              <a:rPr lang="cs-CZ" smtClean="0">
                <a:hlinkClick r:id="rId2"/>
              </a:rPr>
              <a:t>https://cs.wikipedia.org/wiki/Soubor:Maslow-pyramida_potreb.gif</a:t>
            </a:r>
            <a:endParaRPr lang="cs-CZ" smtClean="0"/>
          </a:p>
          <a:p>
            <a:pPr>
              <a:buFont typeface="+mj-lt"/>
              <a:buNone/>
            </a:pPr>
            <a:endParaRPr lang="cs-CZ" smtClean="0"/>
          </a:p>
          <a:p>
            <a:pPr algn="ctr">
              <a:buFont typeface="+mj-lt"/>
              <a:buNone/>
            </a:pPr>
            <a:r>
              <a:rPr lang="cs-CZ" smtClean="0"/>
              <a:t>Ostatní obrázky pocházejí z galerie Klipart Microsoft PowerPoint: 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421</Words>
  <Application>Microsoft Office PowerPoint</Application>
  <PresentationFormat>On-screen Show (4:3)</PresentationFormat>
  <Paragraphs>120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Šablona návrhu</vt:lpstr>
      </vt:variant>
      <vt:variant>
        <vt:i4>15</vt:i4>
      </vt:variant>
      <vt:variant>
        <vt:lpstr>Nadpisy snímků</vt:lpstr>
      </vt:variant>
      <vt:variant>
        <vt:i4>16</vt:i4>
      </vt:variant>
    </vt:vector>
  </HeadingPairs>
  <TitlesOfParts>
    <vt:vector size="39" baseType="lpstr">
      <vt:lpstr>Palatino Linotype</vt:lpstr>
      <vt:lpstr>Arial</vt:lpstr>
      <vt:lpstr>Bookman Old Style</vt:lpstr>
      <vt:lpstr>Verdana</vt:lpstr>
      <vt:lpstr>Courier New</vt:lpstr>
      <vt:lpstr>Calibri</vt:lpstr>
      <vt:lpstr>Century Gothic</vt:lpstr>
      <vt:lpstr>+mj-lt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projekt</vt:lpstr>
      <vt:lpstr>PSYCHOLOGIE OSOBNOSTI - MOTIVACE</vt:lpstr>
      <vt:lpstr>ANOTACE</vt:lpstr>
      <vt:lpstr>Motivace</vt:lpstr>
      <vt:lpstr>Základní motivy</vt:lpstr>
      <vt:lpstr>Potřeby</vt:lpstr>
      <vt:lpstr>Potřeby</vt:lpstr>
      <vt:lpstr>Potřeby</vt:lpstr>
      <vt:lpstr>Potřeby</vt:lpstr>
      <vt:lpstr>Maslowova pyramida potřeb</vt:lpstr>
      <vt:lpstr>Maslowova teorie potřeb</vt:lpstr>
      <vt:lpstr>Zájmy</vt:lpstr>
      <vt:lpstr>Postoje</vt:lpstr>
      <vt:lpstr>Hodnoty</vt:lpstr>
      <vt:lpstr>Organizujte hodnoty podle důležitosti</vt:lpstr>
      <vt:lpstr>Test</vt:lpstr>
      <vt:lpstr>Zdroje a 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Ditta Kukaňová</dc:creator>
  <cp:lastModifiedBy>DUM</cp:lastModifiedBy>
  <cp:revision>65</cp:revision>
  <dcterms:created xsi:type="dcterms:W3CDTF">2012-06-20T16:12:09Z</dcterms:created>
  <dcterms:modified xsi:type="dcterms:W3CDTF">2014-02-24T14:48:08Z</dcterms:modified>
</cp:coreProperties>
</file>