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61" r:id="rId2"/>
    <p:sldId id="262" r:id="rId3"/>
    <p:sldId id="264" r:id="rId4"/>
    <p:sldId id="279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4" r:id="rId14"/>
    <p:sldId id="275" r:id="rId15"/>
    <p:sldId id="276" r:id="rId16"/>
    <p:sldId id="278" r:id="rId17"/>
    <p:sldId id="277" r:id="rId18"/>
    <p:sldId id="26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7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05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psychologie osobnosti – vztahově-postojové složky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Jiřina Boušková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err="1" smtClean="0"/>
              <a:t>VY_32_INOVACE_1.SV.09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</a:t>
            </a:r>
            <a:r>
              <a:rPr lang="cs-CZ" sz="1200" b="1" dirty="0" smtClean="0"/>
              <a:t> </a:t>
            </a:r>
            <a:r>
              <a:rPr lang="cs-CZ" sz="1200" dirty="0" smtClean="0"/>
              <a:t>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1</a:t>
            </a:r>
            <a:r>
              <a:rPr lang="cs-CZ" sz="1200" dirty="0" smtClean="0"/>
              <a:t>. ročník – čtyřleté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ke všeobecnému seznámení žáků se vztahově-postojovými složkami osobnosti.</a:t>
            </a:r>
          </a:p>
          <a:p>
            <a:pPr algn="just"/>
            <a:r>
              <a:rPr lang="cs-CZ" sz="1100" dirty="0" smtClean="0"/>
              <a:t>Materiál je použit ve výkladové části hodiny.  </a:t>
            </a:r>
          </a:p>
          <a:p>
            <a:pPr algn="just"/>
            <a:r>
              <a:rPr lang="cs-CZ" sz="1100" dirty="0" smtClean="0"/>
              <a:t>Součástí materiálu je i test, který ověří  znalosti žáků.  </a:t>
            </a:r>
          </a:p>
          <a:p>
            <a:pPr algn="just"/>
            <a:r>
              <a:rPr lang="cs-CZ" sz="1100" dirty="0" smtClean="0"/>
              <a:t>Pomůcky: interaktivní tabule. 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1128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jako jedinec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95570"/>
          </a:xfrm>
        </p:spPr>
        <p:txBody>
          <a:bodyPr/>
          <a:lstStyle/>
          <a:p>
            <a:r>
              <a:rPr lang="cs-CZ" dirty="0" smtClean="0"/>
              <a:t>Charakter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496944" cy="4968552"/>
          </a:xfrm>
        </p:spPr>
        <p:txBody>
          <a:bodyPr>
            <a:normAutofit/>
          </a:bodyPr>
          <a:lstStyle/>
          <a:p>
            <a:r>
              <a:rPr lang="cs-CZ" dirty="0" smtClean="0"/>
              <a:t>souhrn psychických vlastností osobnosti, které se zakládají na mravních zásadách a projevují se v chování a jednání člověka</a:t>
            </a:r>
          </a:p>
          <a:p>
            <a:endParaRPr lang="cs-CZ" dirty="0"/>
          </a:p>
          <a:p>
            <a:r>
              <a:rPr lang="cs-CZ" dirty="0" smtClean="0"/>
              <a:t>povahové rysy člověka</a:t>
            </a:r>
          </a:p>
          <a:p>
            <a:endParaRPr lang="cs-CZ" dirty="0"/>
          </a:p>
          <a:p>
            <a:r>
              <a:rPr lang="cs-CZ" dirty="0" smtClean="0"/>
              <a:t>část osobnosti, který reguluje lidské chování </a:t>
            </a:r>
          </a:p>
          <a:p>
            <a:endParaRPr lang="cs-CZ" dirty="0"/>
          </a:p>
          <a:p>
            <a:r>
              <a:rPr lang="cs-CZ" dirty="0" smtClean="0"/>
              <a:t>souvisí s pojmem svědomí</a:t>
            </a:r>
          </a:p>
          <a:p>
            <a:endParaRPr lang="cs-CZ" dirty="0"/>
          </a:p>
          <a:p>
            <a:r>
              <a:rPr lang="cs-CZ" dirty="0" smtClean="0"/>
              <a:t>je ovlivňován temperamentem a schopnostmi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113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60851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reguluje </a:t>
            </a:r>
            <a:r>
              <a:rPr lang="cs-CZ" dirty="0" err="1"/>
              <a:t>temperamentové</a:t>
            </a:r>
            <a:r>
              <a:rPr lang="cs-CZ" dirty="0"/>
              <a:t> vlastnosti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projevuje se v našich cílech a prostředcích, kterými svých cílů dosahujeme</a:t>
            </a:r>
          </a:p>
          <a:p>
            <a:endParaRPr lang="cs-CZ" dirty="0"/>
          </a:p>
          <a:p>
            <a:r>
              <a:rPr lang="cs-CZ" dirty="0"/>
              <a:t>charakter člověka se mění (životní zkušenosti)</a:t>
            </a:r>
          </a:p>
          <a:p>
            <a:endParaRPr lang="cs-CZ" dirty="0"/>
          </a:p>
          <a:p>
            <a:r>
              <a:rPr lang="cs-CZ" dirty="0"/>
              <a:t>je z velké části ovlivněn výchovou a společností, ve které žijeme</a:t>
            </a:r>
          </a:p>
          <a:p>
            <a:endParaRPr lang="cs-CZ" dirty="0"/>
          </a:p>
          <a:p>
            <a:r>
              <a:rPr lang="cs-CZ" dirty="0"/>
              <a:t>není ani vrozený, ani dědičný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Vztah člověka ke společnosti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352928" cy="4752528"/>
          </a:xfrm>
        </p:spPr>
        <p:txBody>
          <a:bodyPr/>
          <a:lstStyle/>
          <a:p>
            <a:r>
              <a:rPr lang="cs-CZ" dirty="0" smtClean="0"/>
              <a:t>vztah k ostatním lidem</a:t>
            </a:r>
          </a:p>
          <a:p>
            <a:r>
              <a:rPr lang="cs-CZ" dirty="0" smtClean="0"/>
              <a:t>světonázorová orientace</a:t>
            </a:r>
          </a:p>
          <a:p>
            <a:r>
              <a:rPr lang="cs-CZ" dirty="0" smtClean="0"/>
              <a:t>vztah k morálce</a:t>
            </a:r>
          </a:p>
          <a:p>
            <a:r>
              <a:rPr lang="cs-CZ" dirty="0" smtClean="0"/>
              <a:t>vztah ke společnosti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11560" y="3284984"/>
            <a:ext cx="7776864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čestnost       svědomitost      pravdomluvnost      láska     přátelství  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      soucit        štědrost     přejícnost      velkodušnost     porozumění  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  shovívavost       spravedlnost      upřímnost      faleš      přetvářka 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   slušnost      vlídnost     pozornost        laskavost       ohleduplnost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42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67578"/>
          </a:xfrm>
        </p:spPr>
        <p:txBody>
          <a:bodyPr/>
          <a:lstStyle/>
          <a:p>
            <a:r>
              <a:rPr lang="cs-CZ" dirty="0" smtClean="0"/>
              <a:t>Vztah k práci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402425"/>
          </a:xfrm>
        </p:spPr>
        <p:txBody>
          <a:bodyPr/>
          <a:lstStyle/>
          <a:p>
            <a:r>
              <a:rPr lang="cs-CZ" dirty="0" smtClean="0"/>
              <a:t>celkový poměr k práci</a:t>
            </a:r>
          </a:p>
          <a:p>
            <a:r>
              <a:rPr lang="cs-CZ" dirty="0" smtClean="0"/>
              <a:t>způsob práce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45109" y="2708920"/>
            <a:ext cx="7776864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pracovitost       usilovnost       snaživost       pohodlnost            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důkladnost       dochvilnost      soustavnost </a:t>
            </a:r>
          </a:p>
          <a:p>
            <a:endParaRPr lang="cs-CZ" dirty="0"/>
          </a:p>
          <a:p>
            <a:pPr algn="ctr"/>
            <a:r>
              <a:rPr lang="cs-CZ" dirty="0" smtClean="0"/>
              <a:t> nedbalost       povrchnost     nepořádnost       svědomitost     </a:t>
            </a:r>
          </a:p>
          <a:p>
            <a:r>
              <a:rPr lang="cs-CZ" dirty="0" smtClean="0"/>
              <a:t>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123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Vztah k sobě samému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zdravé sebevědomí</a:t>
            </a:r>
          </a:p>
          <a:p>
            <a:r>
              <a:rPr lang="cs-CZ" dirty="0" smtClean="0"/>
              <a:t>přehnané sebevědomí</a:t>
            </a:r>
          </a:p>
          <a:p>
            <a:r>
              <a:rPr lang="cs-CZ" dirty="0" smtClean="0"/>
              <a:t>nedostatek sebevědomí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755576" y="3212976"/>
            <a:ext cx="7776864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sebekritičnost       hrdost        skromnost      přeceňování se    egoismus  </a:t>
            </a:r>
          </a:p>
          <a:p>
            <a:endParaRPr lang="cs-CZ" dirty="0"/>
          </a:p>
          <a:p>
            <a:pPr algn="ctr"/>
            <a:r>
              <a:rPr lang="cs-CZ" dirty="0" smtClean="0"/>
              <a:t>   domýšlivost        povýšenost       samolibost       pocit méněcennosti   </a:t>
            </a:r>
          </a:p>
          <a:p>
            <a:pPr algn="ctr"/>
            <a:r>
              <a:rPr lang="cs-CZ" dirty="0" smtClean="0"/>
              <a:t>     </a:t>
            </a:r>
          </a:p>
          <a:p>
            <a:pPr algn="ctr"/>
            <a:r>
              <a:rPr lang="cs-CZ" dirty="0" smtClean="0"/>
              <a:t>poníženost      sebepodceňování   nedůvěra v sebe sama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478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Typologie Jane </a:t>
            </a:r>
            <a:r>
              <a:rPr lang="cs-CZ" dirty="0" err="1" smtClean="0"/>
              <a:t>Loevingerové</a:t>
            </a:r>
            <a:r>
              <a:rPr lang="cs-CZ" dirty="0" smtClean="0"/>
              <a:t> (1918 – 2008)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19256" cy="4114393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osobnost orientovaná na věci</a:t>
            </a:r>
          </a:p>
          <a:p>
            <a:r>
              <a:rPr lang="cs-CZ" dirty="0" smtClean="0"/>
              <a:t>materiální způsob života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osobnost orientovaná na lidi</a:t>
            </a:r>
          </a:p>
          <a:p>
            <a:r>
              <a:rPr lang="cs-CZ" dirty="0" smtClean="0"/>
              <a:t>mezilidské vztahy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 osobnost orientovaná na ideje</a:t>
            </a:r>
          </a:p>
          <a:p>
            <a:r>
              <a:rPr lang="cs-CZ" dirty="0" smtClean="0"/>
              <a:t>důležitý je svět myšlenek/kultury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786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507288" cy="695570"/>
          </a:xfrm>
        </p:spPr>
        <p:txBody>
          <a:bodyPr/>
          <a:lstStyle/>
          <a:p>
            <a:r>
              <a:rPr lang="cs-CZ" dirty="0" smtClean="0"/>
              <a:t>Postoje k životu Pierra </a:t>
            </a:r>
            <a:r>
              <a:rPr lang="cs-CZ" dirty="0" err="1" smtClean="0"/>
              <a:t>Chardina</a:t>
            </a:r>
            <a:r>
              <a:rPr lang="cs-CZ" dirty="0" smtClean="0"/>
              <a:t> (1881 – 1955)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330417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unavení</a:t>
            </a:r>
          </a:p>
          <a:p>
            <a:r>
              <a:rPr lang="cs-CZ" dirty="0" smtClean="0"/>
              <a:t>klid, minulost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požitkáři</a:t>
            </a:r>
          </a:p>
          <a:p>
            <a:r>
              <a:rPr lang="cs-CZ" dirty="0" smtClean="0"/>
              <a:t>životní radost, přítomnost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 nadšenci</a:t>
            </a:r>
          </a:p>
          <a:p>
            <a:r>
              <a:rPr lang="cs-CZ" dirty="0" smtClean="0"/>
              <a:t>růst, cesta vpřed, změna, budoucnost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966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Jean </a:t>
            </a:r>
            <a:r>
              <a:rPr lang="cs-CZ" dirty="0" err="1" smtClean="0"/>
              <a:t>Piaget</a:t>
            </a:r>
            <a:r>
              <a:rPr lang="cs-CZ" dirty="0" smtClean="0"/>
              <a:t> (1896 – 1980)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258409"/>
          </a:xfrm>
        </p:spPr>
        <p:txBody>
          <a:bodyPr/>
          <a:lstStyle/>
          <a:p>
            <a:r>
              <a:rPr lang="cs-CZ" dirty="0" smtClean="0"/>
              <a:t>rozlišuje dvě stádia osvojování charakteru:</a:t>
            </a:r>
          </a:p>
          <a:p>
            <a:endParaRPr lang="cs-CZ" dirty="0"/>
          </a:p>
          <a:p>
            <a:pPr marL="457200" indent="-457200">
              <a:buAutoNum type="arabicPeriod"/>
            </a:pPr>
            <a:r>
              <a:rPr lang="cs-CZ" dirty="0" smtClean="0"/>
              <a:t>heteronomní stadium</a:t>
            </a:r>
          </a:p>
          <a:p>
            <a:r>
              <a:rPr lang="cs-CZ" dirty="0" smtClean="0"/>
              <a:t>normy přijaté od druhých (rodiče)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autonomní stadium</a:t>
            </a:r>
          </a:p>
          <a:p>
            <a:r>
              <a:rPr lang="cs-CZ" dirty="0" smtClean="0"/>
              <a:t>zvnitřnění norem – přijímáme je za své</a:t>
            </a:r>
          </a:p>
          <a:p>
            <a:r>
              <a:rPr lang="cs-CZ" dirty="0" smtClean="0"/>
              <a:t>odpovědnost za své vlastní jednání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034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551554"/>
          </a:xfrm>
        </p:spPr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12968" cy="5472608"/>
          </a:xfrm>
        </p:spPr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souhrn </a:t>
            </a:r>
            <a:r>
              <a:rPr lang="cs-CZ" dirty="0"/>
              <a:t>psychických </a:t>
            </a:r>
            <a:r>
              <a:rPr lang="cs-CZ" dirty="0" smtClean="0"/>
              <a:t>.....................osobnosti</a:t>
            </a:r>
            <a:r>
              <a:rPr lang="cs-CZ" dirty="0"/>
              <a:t>, které se zakládají na mravních zásadách a projevují se v chování a jednání člověka</a:t>
            </a:r>
          </a:p>
          <a:p>
            <a:endParaRPr lang="cs-CZ" dirty="0"/>
          </a:p>
          <a:p>
            <a:r>
              <a:rPr lang="cs-CZ" dirty="0" smtClean="0"/>
              <a:t>část </a:t>
            </a:r>
            <a:r>
              <a:rPr lang="cs-CZ" dirty="0"/>
              <a:t>osobnosti, který </a:t>
            </a:r>
            <a:r>
              <a:rPr lang="cs-CZ" dirty="0" smtClean="0"/>
              <a:t>..................lidské </a:t>
            </a:r>
            <a:r>
              <a:rPr lang="cs-CZ" dirty="0"/>
              <a:t>chování </a:t>
            </a:r>
          </a:p>
          <a:p>
            <a:endParaRPr lang="cs-CZ" dirty="0"/>
          </a:p>
          <a:p>
            <a:r>
              <a:rPr lang="cs-CZ" dirty="0"/>
              <a:t>souvisí s </a:t>
            </a:r>
            <a:r>
              <a:rPr lang="cs-CZ" dirty="0" smtClean="0"/>
              <a:t>pojmem...................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projevuje </a:t>
            </a:r>
            <a:r>
              <a:rPr lang="cs-CZ" dirty="0"/>
              <a:t>se v našich </a:t>
            </a:r>
            <a:r>
              <a:rPr lang="cs-CZ" dirty="0" smtClean="0"/>
              <a:t>.................... a </a:t>
            </a:r>
            <a:r>
              <a:rPr lang="cs-CZ" dirty="0"/>
              <a:t>prostředcích, kterými svých cílů dosahujeme</a:t>
            </a:r>
          </a:p>
          <a:p>
            <a:endParaRPr lang="cs-CZ" dirty="0"/>
          </a:p>
          <a:p>
            <a:r>
              <a:rPr lang="cs-CZ" dirty="0"/>
              <a:t>charakter člověka </a:t>
            </a:r>
            <a:r>
              <a:rPr lang="cs-CZ" dirty="0" smtClean="0"/>
              <a:t>................... (</a:t>
            </a:r>
            <a:r>
              <a:rPr lang="cs-CZ" dirty="0"/>
              <a:t>životní zkušenosti)</a:t>
            </a:r>
          </a:p>
          <a:p>
            <a:endParaRPr lang="cs-CZ" dirty="0"/>
          </a:p>
          <a:p>
            <a:r>
              <a:rPr lang="cs-CZ" dirty="0"/>
              <a:t>je z velké části ovlivněn </a:t>
            </a:r>
            <a:r>
              <a:rPr lang="cs-CZ" dirty="0" smtClean="0"/>
              <a:t>....................a </a:t>
            </a:r>
            <a:r>
              <a:rPr lang="cs-CZ" dirty="0"/>
              <a:t>společností, ve které žijeme</a:t>
            </a:r>
          </a:p>
          <a:p>
            <a:endParaRPr lang="cs-CZ" dirty="0"/>
          </a:p>
          <a:p>
            <a:r>
              <a:rPr lang="cs-CZ" dirty="0"/>
              <a:t>není </a:t>
            </a:r>
            <a:r>
              <a:rPr lang="cs-CZ" dirty="0" smtClean="0"/>
              <a:t>ani................., </a:t>
            </a:r>
            <a:r>
              <a:rPr lang="cs-CZ" dirty="0"/>
              <a:t>ani dědičný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325119" y="865814"/>
            <a:ext cx="1629665" cy="4612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vlastností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419872" y="1988840"/>
            <a:ext cx="1440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reguluje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915816" y="2678346"/>
            <a:ext cx="19442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svědomí</a:t>
            </a:r>
          </a:p>
        </p:txBody>
      </p:sp>
      <p:sp>
        <p:nvSpPr>
          <p:cNvPr id="8" name="Obdélník 7"/>
          <p:cNvSpPr/>
          <p:nvPr/>
        </p:nvSpPr>
        <p:spPr>
          <a:xfrm>
            <a:off x="3431832" y="3247453"/>
            <a:ext cx="17882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cílech</a:t>
            </a:r>
          </a:p>
        </p:txBody>
      </p:sp>
      <p:sp>
        <p:nvSpPr>
          <p:cNvPr id="9" name="Obdélník 8"/>
          <p:cNvSpPr/>
          <p:nvPr/>
        </p:nvSpPr>
        <p:spPr>
          <a:xfrm>
            <a:off x="3059832" y="4043828"/>
            <a:ext cx="163818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se mění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887924" y="4725144"/>
            <a:ext cx="162018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výchovou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753820" y="5640088"/>
            <a:ext cx="13060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vrozený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2067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skupinu charakterových vlastností: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68960"/>
            <a:ext cx="7809653" cy="247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leva 4"/>
          <p:cNvSpPr/>
          <p:nvPr/>
        </p:nvSpPr>
        <p:spPr>
          <a:xfrm>
            <a:off x="2627784" y="1484784"/>
            <a:ext cx="4176464" cy="1296144"/>
          </a:xfrm>
          <a:prstGeom prst="lef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vztah člověka ke společnosti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551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skupinu charakterových vlastností:</a:t>
            </a:r>
            <a:endParaRPr lang="cs-CZ" dirty="0"/>
          </a:p>
        </p:txBody>
      </p:sp>
      <p:sp>
        <p:nvSpPr>
          <p:cNvPr id="5" name="Šipka doleva 4"/>
          <p:cNvSpPr/>
          <p:nvPr/>
        </p:nvSpPr>
        <p:spPr>
          <a:xfrm>
            <a:off x="2627784" y="1484784"/>
            <a:ext cx="4176464" cy="1296144"/>
          </a:xfrm>
          <a:prstGeom prst="lef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vztah člověka k sobě samému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755576" y="2996952"/>
            <a:ext cx="7776864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sebekritičnost       hrdost        skromnost      přeceňování se    egoismus  </a:t>
            </a:r>
          </a:p>
          <a:p>
            <a:endParaRPr lang="cs-CZ" dirty="0"/>
          </a:p>
          <a:p>
            <a:pPr algn="ctr"/>
            <a:r>
              <a:rPr lang="cs-CZ" dirty="0" smtClean="0"/>
              <a:t>   domýšlivost        povýšenost       samolibost       pocit méněcennosti   </a:t>
            </a:r>
          </a:p>
          <a:p>
            <a:pPr algn="ctr"/>
            <a:r>
              <a:rPr lang="cs-CZ" dirty="0" smtClean="0"/>
              <a:t>     </a:t>
            </a:r>
          </a:p>
          <a:p>
            <a:pPr algn="ctr"/>
            <a:r>
              <a:rPr lang="cs-CZ" dirty="0" smtClean="0"/>
              <a:t>poníženost      sebepodceňování   nedůvěra v sebe sama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564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skupinu charakterových vlastností:</a:t>
            </a:r>
            <a:endParaRPr lang="cs-CZ" dirty="0"/>
          </a:p>
        </p:txBody>
      </p:sp>
      <p:sp>
        <p:nvSpPr>
          <p:cNvPr id="5" name="Šipka doleva 4"/>
          <p:cNvSpPr/>
          <p:nvPr/>
        </p:nvSpPr>
        <p:spPr>
          <a:xfrm>
            <a:off x="2627784" y="1484784"/>
            <a:ext cx="4176464" cy="1296144"/>
          </a:xfrm>
          <a:prstGeom prst="lef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vztah člověka k práci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645109" y="2996952"/>
            <a:ext cx="7776864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pracovitost       usilovnost       snaživost       pohodlnost            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důkladnost       dochvilnost      soustavnost </a:t>
            </a:r>
          </a:p>
          <a:p>
            <a:endParaRPr lang="cs-CZ" dirty="0"/>
          </a:p>
          <a:p>
            <a:pPr algn="ctr"/>
            <a:r>
              <a:rPr lang="cs-CZ" dirty="0" smtClean="0"/>
              <a:t> nedbalost       povrchnost     nepořádnost       svědomitost     </a:t>
            </a:r>
          </a:p>
          <a:p>
            <a:r>
              <a:rPr lang="cs-CZ" dirty="0" smtClean="0"/>
              <a:t>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131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Typologie Jane </a:t>
            </a:r>
            <a:r>
              <a:rPr lang="cs-CZ" dirty="0" err="1" smtClean="0"/>
              <a:t>Loevingerové</a:t>
            </a:r>
            <a:r>
              <a:rPr lang="cs-CZ" dirty="0" smtClean="0"/>
              <a:t> (1918 – 2008)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19256" cy="4114393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osobnost orientovaná na..................... </a:t>
            </a:r>
          </a:p>
          <a:p>
            <a:r>
              <a:rPr lang="cs-CZ" dirty="0" smtClean="0"/>
              <a:t>materiální způsob života </a:t>
            </a:r>
          </a:p>
          <a:p>
            <a:pPr marL="0" indent="0">
              <a:buNone/>
            </a:pPr>
            <a:r>
              <a:rPr lang="cs-CZ" dirty="0" smtClean="0"/>
              <a:t>2. osobnost orientovaná na...................... </a:t>
            </a:r>
          </a:p>
          <a:p>
            <a:r>
              <a:rPr lang="cs-CZ" dirty="0" smtClean="0"/>
              <a:t>mezilidské vztahy</a:t>
            </a:r>
          </a:p>
          <a:p>
            <a:pPr marL="0" indent="0">
              <a:buNone/>
            </a:pPr>
            <a:r>
              <a:rPr lang="cs-CZ" dirty="0" smtClean="0"/>
              <a:t>3. osobnost orientovaná na ..............</a:t>
            </a:r>
          </a:p>
          <a:p>
            <a:r>
              <a:rPr lang="cs-CZ" dirty="0" smtClean="0"/>
              <a:t>důležitý je svět myšlenek/kultury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862890" y="1351686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věci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4817784" y="2204864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lidi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4879396" y="3068960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ideje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0244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Jean </a:t>
            </a:r>
            <a:r>
              <a:rPr lang="cs-CZ" dirty="0" err="1" smtClean="0"/>
              <a:t>Piaget</a:t>
            </a:r>
            <a:r>
              <a:rPr lang="cs-CZ" dirty="0" smtClean="0"/>
              <a:t> (1896 – 1980)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258409"/>
          </a:xfrm>
        </p:spPr>
        <p:txBody>
          <a:bodyPr/>
          <a:lstStyle/>
          <a:p>
            <a:r>
              <a:rPr lang="cs-CZ" dirty="0" smtClean="0"/>
              <a:t>rozlišuje dvě stádia osvojování charakteru:</a:t>
            </a:r>
          </a:p>
          <a:p>
            <a:endParaRPr lang="cs-CZ" dirty="0"/>
          </a:p>
          <a:p>
            <a:pPr marL="457200" indent="-457200">
              <a:buAutoNum type="arabicPeriod"/>
            </a:pPr>
            <a:r>
              <a:rPr lang="cs-CZ" dirty="0" smtClean="0"/>
              <a:t>........................... stadium</a:t>
            </a:r>
          </a:p>
          <a:p>
            <a:r>
              <a:rPr lang="cs-CZ" dirty="0" smtClean="0"/>
              <a:t>normy přijaté od druhých (rodiče)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.............................stadium</a:t>
            </a:r>
          </a:p>
          <a:p>
            <a:r>
              <a:rPr lang="cs-CZ" dirty="0" smtClean="0"/>
              <a:t>zvnitřnění norem – přijímáme je za své</a:t>
            </a:r>
          </a:p>
          <a:p>
            <a:r>
              <a:rPr lang="cs-CZ" dirty="0" smtClean="0"/>
              <a:t>odpovědnost za své vlastní jednání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71600" y="2060848"/>
            <a:ext cx="30243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heteronomní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971600" y="3356992"/>
            <a:ext cx="30243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autonomní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5268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507288" cy="695570"/>
          </a:xfrm>
        </p:spPr>
        <p:txBody>
          <a:bodyPr/>
          <a:lstStyle/>
          <a:p>
            <a:r>
              <a:rPr lang="cs-CZ" dirty="0" smtClean="0"/>
              <a:t>Postoje k životu Pierra </a:t>
            </a:r>
            <a:r>
              <a:rPr lang="cs-CZ" dirty="0" err="1" smtClean="0"/>
              <a:t>Chardina</a:t>
            </a:r>
            <a:r>
              <a:rPr lang="cs-CZ" dirty="0" smtClean="0"/>
              <a:t> (1881 – 1955)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4474433"/>
          </a:xfrm>
        </p:spPr>
        <p:txBody>
          <a:bodyPr/>
          <a:lstStyle/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............................</a:t>
            </a:r>
          </a:p>
          <a:p>
            <a:r>
              <a:rPr lang="cs-CZ" dirty="0" smtClean="0"/>
              <a:t>klid, minulost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2. .............................</a:t>
            </a:r>
          </a:p>
          <a:p>
            <a:r>
              <a:rPr lang="cs-CZ" dirty="0" smtClean="0"/>
              <a:t>životní radost, přítomnost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3. ...............................</a:t>
            </a:r>
          </a:p>
          <a:p>
            <a:r>
              <a:rPr lang="cs-CZ" dirty="0" smtClean="0"/>
              <a:t>růst, cesta vpřed, změna, budoucnost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187624" y="1412776"/>
            <a:ext cx="273630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unavení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1195949" y="2740539"/>
            <a:ext cx="273630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požitkáři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1187624" y="4077072"/>
            <a:ext cx="273630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nadšenci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00273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Hladík, Jaroslav: </a:t>
            </a:r>
            <a:r>
              <a:rPr lang="cs-CZ" i="1" dirty="0" smtClean="0"/>
              <a:t>Společenské vědy v kostce pro střední </a:t>
            </a:r>
            <a:r>
              <a:rPr lang="cs-CZ" i="1" dirty="0" err="1" smtClean="0"/>
              <a:t>školy</a:t>
            </a:r>
            <a:r>
              <a:rPr lang="cs-CZ" dirty="0" err="1" smtClean="0"/>
              <a:t>,Fragment</a:t>
            </a:r>
            <a:r>
              <a:rPr lang="cs-CZ" dirty="0" smtClean="0"/>
              <a:t>, Havlíčkův Brod, 1996</a:t>
            </a:r>
          </a:p>
          <a:p>
            <a:r>
              <a:rPr lang="cs-CZ" dirty="0" smtClean="0"/>
              <a:t>Doležalová, Ladislava, Vlková, Marie: </a:t>
            </a:r>
            <a:r>
              <a:rPr lang="cs-CZ" i="1" dirty="0" smtClean="0"/>
              <a:t>Občanský a společenskovědní základ Psychologie, </a:t>
            </a:r>
            <a:r>
              <a:rPr lang="cs-CZ" dirty="0" err="1" smtClean="0"/>
              <a:t>Computer</a:t>
            </a:r>
            <a:r>
              <a:rPr lang="cs-CZ" dirty="0" smtClean="0"/>
              <a:t> Media s.r.o., Kralice na Hané</a:t>
            </a:r>
            <a:r>
              <a:rPr lang="cs-CZ" smtClean="0"/>
              <a:t>, </a:t>
            </a:r>
            <a:r>
              <a:rPr lang="cs-CZ"/>
              <a:t>2010, ISBN: 978-80-7402-060-5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80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</TotalTime>
  <Words>631</Words>
  <Application>Microsoft Office PowerPoint</Application>
  <PresentationFormat>Předvádění na obrazovce (4:3)</PresentationFormat>
  <Paragraphs>182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projekt</vt:lpstr>
      <vt:lpstr>psychologie osobnosti – vztahově-postojové složky</vt:lpstr>
      <vt:lpstr>ANOTACE</vt:lpstr>
      <vt:lpstr>Charakter</vt:lpstr>
      <vt:lpstr>Charakter</vt:lpstr>
      <vt:lpstr>Vztah člověka ke společnosti</vt:lpstr>
      <vt:lpstr>Vztah k práci</vt:lpstr>
      <vt:lpstr>Vztah k sobě samému</vt:lpstr>
      <vt:lpstr>Typologie Jane Loevingerové (1918 – 2008)</vt:lpstr>
      <vt:lpstr>Postoje k životu Pierra Chardina (1881 – 1955)</vt:lpstr>
      <vt:lpstr>Jean Piaget (1896 – 1980)</vt:lpstr>
      <vt:lpstr>Test</vt:lpstr>
      <vt:lpstr>Pojmenuj skupinu charakterových vlastností:</vt:lpstr>
      <vt:lpstr>Pojmenuj skupinu charakterových vlastností:</vt:lpstr>
      <vt:lpstr>Pojmenuj skupinu charakterových vlastností:</vt:lpstr>
      <vt:lpstr>Typologie Jane Loevingerové (1918 – 2008)</vt:lpstr>
      <vt:lpstr>Jean Piaget (1896 – 1980)</vt:lpstr>
      <vt:lpstr>Postoje k životu Pierra Chardina (1881 – 1955)</vt:lpstr>
      <vt:lpstr>Zdroje a 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Ditta Kukaňová</dc:creator>
  <cp:lastModifiedBy>bj</cp:lastModifiedBy>
  <cp:revision>72</cp:revision>
  <dcterms:created xsi:type="dcterms:W3CDTF">2012-06-20T16:12:09Z</dcterms:created>
  <dcterms:modified xsi:type="dcterms:W3CDTF">2013-11-28T18:36:52Z</dcterms:modified>
</cp:coreProperties>
</file>