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4" r:id="rId4"/>
    <p:sldId id="273" r:id="rId5"/>
    <p:sldId id="275" r:id="rId6"/>
    <p:sldId id="276" r:id="rId7"/>
    <p:sldId id="277" r:id="rId8"/>
    <p:sldId id="274" r:id="rId9"/>
    <p:sldId id="278" r:id="rId10"/>
    <p:sldId id="265" r:id="rId11"/>
    <p:sldId id="266" r:id="rId12"/>
    <p:sldId id="268" r:id="rId13"/>
    <p:sldId id="267" r:id="rId14"/>
    <p:sldId id="269" r:id="rId15"/>
    <p:sldId id="270" r:id="rId16"/>
    <p:sldId id="279" r:id="rId17"/>
    <p:sldId id="26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700" autoAdjust="0"/>
  </p:normalViewPr>
  <p:slideViewPr>
    <p:cSldViewPr>
      <p:cViewPr varScale="1">
        <p:scale>
          <a:sx n="43" d="100"/>
          <a:sy n="43" d="100"/>
        </p:scale>
        <p:origin x="-130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9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73E43-1CD9-4326-A5C6-165ACD393EB8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9C790-2893-448E-BE0D-6DB064EC2F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66305-7EE5-4900-A10A-0CE4C949ABE0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0CD4D-F852-4A78-A141-2C3A83AC45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6EE5F-960D-4F94-B0BE-19A3837A04DF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F8AEE-8C6C-4C70-9FB3-D989911B0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8"/>
          <p:cNvSpPr txBox="1"/>
          <p:nvPr userDrawn="1"/>
        </p:nvSpPr>
        <p:spPr>
          <a:xfrm>
            <a:off x="714375" y="5715000"/>
            <a:ext cx="7672388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latin typeface="Bookman Old Style" pitchFamily="18" charset="0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latin typeface="Bookman Old Style" pitchFamily="18" charset="0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71257-17CF-4011-93C6-9C5E31C1FD07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573FE-6438-40A5-BB4C-9EDCA1253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76A20-6300-48F4-87F6-3E3E81FF59F6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EF3B00-2901-4177-8085-B3F6CB420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96DAB-24B6-43E2-AAE4-E280E32BA759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CB5B4-C9CB-473D-AD4B-45E37BC2C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9F9900-B84D-4E00-B4C8-EAE6310A2F16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8B64C-B36F-4150-BBDE-6FF14972C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69DEC-3E2F-452B-A333-B159FD773C1A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BDF4E-BB05-4D6A-A3B7-B7133E6D85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B495D-9E61-4FC4-AD8C-8E9E13F60825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D9DA4-903A-4C82-9EE0-F5C2F3481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7FB92-39D4-442C-9411-8D32B95B9243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330DC-4605-4309-8D32-7CB85A420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7932D-8022-4EBE-B5D6-947694F29C1C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B1F66-55A3-4F52-869E-4E3AE6410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F03D1-CD26-47E3-BF14-1AEF9A6677CD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9802C-C873-467D-921E-54464407E3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E191-16B7-4FAD-8C76-4268BB3D86AD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4221A-B09E-46D9-A4DC-85A4D4B0B8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DC150-852C-4A04-A988-BACAD031DB55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E6C6B-D273-4B20-B2D3-683AE4D37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A63C3479-3B9C-446C-898C-2B2C1E5730DC}" type="datetimeFigureOut">
              <a:rPr lang="cs-CZ"/>
              <a:pPr>
                <a:defRPr/>
              </a:pPr>
              <a:t>24.2.2014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82B1E959-B9D4-4AED-BC7D-21D2FF23D6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725" y="44450"/>
            <a:ext cx="6672263" cy="307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725" y="44450"/>
            <a:ext cx="6672263" cy="307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88"/>
            <a:ext cx="7773988" cy="996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úvod do psychologie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smtClean="0">
                <a:solidFill>
                  <a:srgbClr val="898989"/>
                </a:solidFill>
              </a:rPr>
              <a:t>Mgr. Jiřina Boušková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7410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50"/>
            <a:ext cx="8218488" cy="4714875"/>
          </a:xfrm>
        </p:spPr>
        <p:txBody>
          <a:bodyPr/>
          <a:lstStyle/>
          <a:p>
            <a:pPr>
              <a:buFont typeface="Century Gothic" pitchFamily="34" charset="0"/>
              <a:buAutoNum type="arabicPeriod"/>
            </a:pPr>
            <a:endParaRPr lang="cs-CZ" smtClean="0"/>
          </a:p>
          <a:p>
            <a:pPr>
              <a:buFont typeface="Century Gothic" pitchFamily="34" charset="0"/>
              <a:buAutoNum type="arabicPeriod"/>
            </a:pPr>
            <a:r>
              <a:rPr lang="cs-CZ" sz="1200" b="1" smtClean="0"/>
              <a:t>Kód DUMu: 	</a:t>
            </a:r>
            <a:r>
              <a:rPr lang="cs-CZ" sz="1200" smtClean="0"/>
              <a:t>VY_32_INOVACE_1.SV.04</a:t>
            </a:r>
          </a:p>
          <a:p>
            <a:pPr>
              <a:buFont typeface="Century Gothic" pitchFamily="34" charset="0"/>
              <a:buAutoNum type="arabicPeriod"/>
            </a:pPr>
            <a:endParaRPr lang="cs-CZ" sz="1200" smtClean="0"/>
          </a:p>
          <a:p>
            <a:pPr>
              <a:buFont typeface="Century Gothic" pitchFamily="34" charset="0"/>
              <a:buAutoNum type="arabicPeriod"/>
            </a:pPr>
            <a:r>
              <a:rPr lang="cs-CZ" sz="1200" b="1" smtClean="0"/>
              <a:t>Číslo projektu: 	</a:t>
            </a:r>
            <a:r>
              <a:rPr lang="cs-CZ" sz="1200" smtClean="0"/>
              <a:t>CZ.1.07/1.5.00/34.0114	</a:t>
            </a:r>
            <a:endParaRPr lang="cs-CZ" sz="1200" b="1" smtClean="0"/>
          </a:p>
          <a:p>
            <a:pPr>
              <a:buFont typeface="Century Gothic" pitchFamily="34" charset="0"/>
              <a:buAutoNum type="arabicPeriod"/>
            </a:pPr>
            <a:endParaRPr lang="cs-CZ" sz="1200" b="1" smtClean="0"/>
          </a:p>
          <a:p>
            <a:pPr>
              <a:buFont typeface="Century Gothic" pitchFamily="34" charset="0"/>
              <a:buAutoNum type="arabicPeriod"/>
            </a:pPr>
            <a:r>
              <a:rPr lang="cs-CZ" sz="1200" b="1" smtClean="0"/>
              <a:t>Vytvořeno: 	</a:t>
            </a:r>
            <a:r>
              <a:rPr lang="cs-CZ" sz="1200" smtClean="0"/>
              <a:t>září</a:t>
            </a:r>
            <a:r>
              <a:rPr lang="cs-CZ" sz="1200" b="1" smtClean="0"/>
              <a:t> </a:t>
            </a:r>
            <a:r>
              <a:rPr lang="cs-CZ" sz="1200" smtClean="0"/>
              <a:t> 2012</a:t>
            </a:r>
          </a:p>
          <a:p>
            <a:pPr>
              <a:buFont typeface="Century Gothic" pitchFamily="34" charset="0"/>
              <a:buAutoNum type="arabicPeriod"/>
            </a:pPr>
            <a:endParaRPr lang="cs-CZ" sz="1200" smtClean="0"/>
          </a:p>
          <a:p>
            <a:pPr>
              <a:buFont typeface="Century Gothic" pitchFamily="34" charset="0"/>
              <a:buAutoNum type="arabicPeriod"/>
            </a:pPr>
            <a:r>
              <a:rPr lang="cs-CZ" sz="1200" b="1" smtClean="0"/>
              <a:t>Ročník: 	</a:t>
            </a:r>
            <a:r>
              <a:rPr lang="cs-CZ" sz="1200" smtClean="0"/>
              <a:t>1. ročník – čtyřleté gymnázium (RVP-G)</a:t>
            </a:r>
          </a:p>
          <a:p>
            <a:pPr>
              <a:buFont typeface="Century Gothic" pitchFamily="34" charset="0"/>
              <a:buAutoNum type="arabicPeriod"/>
            </a:pPr>
            <a:endParaRPr lang="cs-CZ" sz="1600" b="1" smtClean="0"/>
          </a:p>
          <a:p>
            <a:pPr>
              <a:buFont typeface="Century Gothic" pitchFamily="34" charset="0"/>
              <a:buAutoNum type="arabicPeriod"/>
            </a:pPr>
            <a:endParaRPr lang="cs-CZ" sz="1600" smtClean="0"/>
          </a:p>
          <a:p>
            <a:pPr>
              <a:buFont typeface="Century Gothic" pitchFamily="34" charset="0"/>
              <a:buAutoNum type="arabicPeriod"/>
            </a:pPr>
            <a:endParaRPr lang="cs-CZ" sz="1600" smtClean="0"/>
          </a:p>
          <a:p>
            <a:pPr>
              <a:buFont typeface="Century Gothic" pitchFamily="34" charset="0"/>
              <a:buAutoNum type="arabicPeriod"/>
            </a:pPr>
            <a:endParaRPr lang="cs-CZ" sz="1600" smtClean="0"/>
          </a:p>
          <a:p>
            <a:pPr algn="just">
              <a:buFont typeface="Century Gothic" pitchFamily="34" charset="0"/>
              <a:buAutoNum type="arabicPeriod"/>
            </a:pPr>
            <a:r>
              <a:rPr lang="cs-CZ" sz="1200" b="1" smtClean="0"/>
              <a:t>Anotace: </a:t>
            </a:r>
          </a:p>
          <a:p>
            <a:pPr>
              <a:buFont typeface="Century Gothic" pitchFamily="34" charset="0"/>
              <a:buAutoNum type="arabicPeriod"/>
            </a:pPr>
            <a:endParaRPr lang="cs-CZ" smtClean="0"/>
          </a:p>
          <a:p>
            <a:pPr algn="just">
              <a:buFont typeface="+mj-lt"/>
              <a:buNone/>
            </a:pPr>
            <a:r>
              <a:rPr lang="cs-CZ" sz="1900" b="1" smtClean="0"/>
              <a:t>	</a:t>
            </a:r>
            <a:endParaRPr lang="cs-CZ" sz="1700" smtClean="0"/>
          </a:p>
          <a:p>
            <a:pPr>
              <a:buFont typeface="+mj-lt"/>
              <a:buNone/>
            </a:pPr>
            <a:endParaRPr lang="cs-CZ" i="1" smtClean="0"/>
          </a:p>
          <a:p>
            <a:pPr>
              <a:buFont typeface="+mj-lt"/>
              <a:buNone/>
            </a:pPr>
            <a:endParaRPr lang="cs-CZ" i="1" smtClean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25" y="4214813"/>
            <a:ext cx="7429500" cy="14287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dirty="0">
                <a:latin typeface="+mn-lt"/>
                <a:cs typeface="+mn-cs"/>
              </a:rPr>
              <a:t>Materiál slouží ke všeobecnému seznámení žáků s </a:t>
            </a:r>
            <a:r>
              <a:rPr lang="cs-CZ" sz="1100" dirty="0">
                <a:latin typeface="+mn-lt"/>
                <a:cs typeface="+mn-cs"/>
              </a:rPr>
              <a:t> </a:t>
            </a:r>
            <a:r>
              <a:rPr lang="cs-CZ" sz="1100" dirty="0">
                <a:latin typeface="+mn-lt"/>
                <a:cs typeface="+mn-cs"/>
              </a:rPr>
              <a:t>psychologií jako vědní </a:t>
            </a:r>
            <a:r>
              <a:rPr lang="cs-CZ" sz="1100">
                <a:latin typeface="+mn-lt"/>
                <a:cs typeface="+mn-cs"/>
              </a:rPr>
              <a:t>disciplínou. </a:t>
            </a:r>
            <a:endParaRPr lang="cs-CZ" sz="1100" dirty="0">
              <a:latin typeface="+mn-lt"/>
              <a:cs typeface="+mn-cs"/>
            </a:endParaRP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dirty="0">
                <a:latin typeface="+mn-lt"/>
                <a:cs typeface="+mn-cs"/>
              </a:rPr>
              <a:t>Materiál je použit ve výkladové části hodiny. 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dirty="0">
                <a:latin typeface="+mn-lt"/>
                <a:cs typeface="+mn-cs"/>
              </a:rPr>
              <a:t>Součástí materiálu je i test, který ověří  znalosti žáků.  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dirty="0">
                <a:latin typeface="+mn-lt"/>
                <a:cs typeface="+mn-cs"/>
              </a:rPr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0125" y="2816225"/>
          <a:ext cx="7429500" cy="1112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6953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Úvod do psychologie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0825" y="1125538"/>
            <a:ext cx="5761038" cy="482441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smtClean="0"/>
              <a:t>psychologie je vědní obor, který se zabývá prožíváním a chováním jedince, lidskou psychikou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její název je odvozen ze slov 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PSYCHÉ = duše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LOGOS = věda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„nauka o duši“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původně byla součástí filosofie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samostatnou vědní disciplínou se stala ve druhé polovině 19. století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1879 - Wilhelm Wundt založil první psychologickou laboratoř v Lipsku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je součástí společenských věd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spolupracuje však i s přírodními vědami, například s biologií</a:t>
            </a:r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  <p:pic>
        <p:nvPicPr>
          <p:cNvPr id="18435" name="Picture 2" descr="C:\Users\bj\AppData\Local\Microsoft\Windows\Temporary Internet Files\Content.IE5\CSPPOS5Y\MC90033921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1700213"/>
            <a:ext cx="2613025" cy="261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6011863" y="4652963"/>
            <a:ext cx="2828925" cy="9239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182C4B"/>
                </a:solidFill>
                <a:latin typeface="Verdana" pitchFamily="34" charset="0"/>
              </a:rPr>
              <a:t>písmeno řecké abecedy Psí je symbolem psychologie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Předmět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18488" cy="4535488"/>
          </a:xfrm>
        </p:spPr>
        <p:txBody>
          <a:bodyPr>
            <a:normAutofit/>
          </a:bodyPr>
          <a:lstStyle/>
          <a:p>
            <a:r>
              <a:rPr lang="cs-CZ" smtClean="0"/>
              <a:t>liší se podle jednotlivých psychologických škol</a:t>
            </a:r>
          </a:p>
          <a:p>
            <a:r>
              <a:rPr lang="cs-CZ" smtClean="0"/>
              <a:t>zpočátku to byla lidská duše</a:t>
            </a:r>
          </a:p>
          <a:p>
            <a:r>
              <a:rPr lang="cs-CZ" smtClean="0"/>
              <a:t>v současné době je předmětem psychologie zkoumání psychických procesů, stavů a vlastností</a:t>
            </a:r>
          </a:p>
          <a:p>
            <a:r>
              <a:rPr lang="cs-CZ" smtClean="0"/>
              <a:t>psychologie se zaměřuje na vědomé stavy a procesy </a:t>
            </a:r>
          </a:p>
          <a:p>
            <a:r>
              <a:rPr lang="cs-CZ" smtClean="0"/>
              <a:t>zkoumá ale i nevědomé procesy lidské psychiky – podvědomí</a:t>
            </a:r>
          </a:p>
          <a:p>
            <a:r>
              <a:rPr lang="cs-CZ" smtClean="0"/>
              <a:t>zabývá se prožíváním a chováním člověka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Předmět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18488" cy="4751387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000" smtClean="0"/>
              <a:t>CHOVÁNÍ</a:t>
            </a:r>
          </a:p>
          <a:p>
            <a:pPr marL="0" indent="0">
              <a:lnSpc>
                <a:spcPct val="80000"/>
              </a:lnSpc>
            </a:pPr>
            <a:r>
              <a:rPr lang="cs-CZ" sz="2000" smtClean="0"/>
              <a:t>činnost člověka, kterou se projevuje navenek</a:t>
            </a:r>
          </a:p>
          <a:p>
            <a:pPr marL="0" indent="0">
              <a:lnSpc>
                <a:spcPct val="80000"/>
              </a:lnSpc>
            </a:pPr>
            <a:r>
              <a:rPr lang="cs-CZ" sz="2000" smtClean="0"/>
              <a:t>jednání, řeč, výraz</a:t>
            </a:r>
          </a:p>
          <a:p>
            <a:pPr marL="0" indent="0">
              <a:lnSpc>
                <a:spcPct val="80000"/>
              </a:lnSpc>
            </a:pPr>
            <a:r>
              <a:rPr lang="cs-CZ" sz="2000" smtClean="0"/>
              <a:t>pohyby, reakce, gesta</a:t>
            </a:r>
          </a:p>
          <a:p>
            <a:pPr marL="0" indent="0">
              <a:lnSpc>
                <a:spcPct val="80000"/>
              </a:lnSpc>
            </a:pPr>
            <a:endParaRPr lang="cs-CZ" sz="20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2000" smtClean="0"/>
              <a:t>PROŽÍVÁNÍ</a:t>
            </a:r>
          </a:p>
          <a:p>
            <a:pPr marL="0" indent="0">
              <a:lnSpc>
                <a:spcPct val="80000"/>
              </a:lnSpc>
            </a:pPr>
            <a:r>
              <a:rPr lang="cs-CZ" sz="2000" smtClean="0"/>
              <a:t>vnitřní zážitky</a:t>
            </a:r>
          </a:p>
          <a:p>
            <a:pPr marL="0" indent="0">
              <a:lnSpc>
                <a:spcPct val="80000"/>
              </a:lnSpc>
            </a:pPr>
            <a:r>
              <a:rPr lang="cs-CZ" sz="2000" smtClean="0"/>
              <a:t>to, co si člověk sám ze svého duševního života uvědomuje</a:t>
            </a:r>
          </a:p>
          <a:p>
            <a:pPr marL="0" indent="0">
              <a:lnSpc>
                <a:spcPct val="80000"/>
              </a:lnSpc>
            </a:pPr>
            <a:r>
              <a:rPr lang="cs-CZ" sz="2000" smtClean="0"/>
              <a:t>postavení v čase, ve společnosti</a:t>
            </a:r>
          </a:p>
          <a:p>
            <a:pPr marL="0" indent="0">
              <a:lnSpc>
                <a:spcPct val="80000"/>
              </a:lnSpc>
            </a:pPr>
            <a:r>
              <a:rPr lang="cs-CZ" sz="2000" smtClean="0"/>
              <a:t>je bohatší než vnější chování</a:t>
            </a:r>
          </a:p>
          <a:p>
            <a:pPr marL="0" indent="0">
              <a:lnSpc>
                <a:spcPct val="80000"/>
              </a:lnSpc>
            </a:pPr>
            <a:r>
              <a:rPr lang="cs-CZ" sz="2000" smtClean="0"/>
              <a:t>patří sem vjemy, představy, emoce, rozhodování, paměť</a:t>
            </a:r>
          </a:p>
          <a:p>
            <a:pPr marL="0" indent="0">
              <a:lnSpc>
                <a:spcPct val="80000"/>
              </a:lnSpc>
            </a:pPr>
            <a:r>
              <a:rPr lang="cs-CZ" sz="2000" smtClean="0"/>
              <a:t>má tři stránky:</a:t>
            </a:r>
          </a:p>
          <a:p>
            <a:pPr marL="0" indent="0">
              <a:lnSpc>
                <a:spcPct val="80000"/>
              </a:lnSpc>
              <a:buFont typeface="Arial" charset="0"/>
              <a:buAutoNum type="arabicPeriod"/>
            </a:pPr>
            <a:r>
              <a:rPr lang="cs-CZ" sz="2000" smtClean="0"/>
              <a:t>poznávání – vnímání podnětů smysly</a:t>
            </a:r>
          </a:p>
          <a:p>
            <a:pPr marL="0" indent="0">
              <a:lnSpc>
                <a:spcPct val="80000"/>
              </a:lnSpc>
              <a:buFont typeface="Arial" charset="0"/>
              <a:buAutoNum type="arabicPeriod"/>
            </a:pPr>
            <a:r>
              <a:rPr lang="cs-CZ" sz="2000" smtClean="0"/>
              <a:t>emoce – pocity libosti a nelibosti</a:t>
            </a:r>
          </a:p>
          <a:p>
            <a:pPr marL="0" indent="0">
              <a:lnSpc>
                <a:spcPct val="80000"/>
              </a:lnSpc>
              <a:buFont typeface="Arial" charset="0"/>
              <a:buAutoNum type="arabicPeriod"/>
            </a:pPr>
            <a:r>
              <a:rPr lang="cs-CZ" sz="2000" smtClean="0"/>
              <a:t>vůle – naše chtění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Předmět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18488" cy="4679950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smtClean="0"/>
              <a:t>PSYCHIKA ČLOVĚKA</a:t>
            </a:r>
          </a:p>
          <a:p>
            <a:pPr marL="0" indent="0"/>
            <a:r>
              <a:rPr lang="cs-CZ" smtClean="0"/>
              <a:t>souhrn psychických procesů, stavů a vlastností</a:t>
            </a:r>
          </a:p>
          <a:p>
            <a:pPr marL="0" indent="0"/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VĚDOMÍ</a:t>
            </a:r>
          </a:p>
          <a:p>
            <a:pPr marL="0" indent="0"/>
            <a:r>
              <a:rPr lang="cs-CZ" smtClean="0"/>
              <a:t>to, co člověk prožívá a toto prožívání si uvědomuje</a:t>
            </a:r>
          </a:p>
          <a:p>
            <a:pPr marL="0" indent="0"/>
            <a:r>
              <a:rPr lang="cs-CZ" smtClean="0"/>
              <a:t>je charakteristické jen pro člověka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Předmět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8488" cy="399891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200" smtClean="0"/>
              <a:t>NEVĚDOMÍ</a:t>
            </a:r>
          </a:p>
          <a:p>
            <a:pPr marL="0" indent="0">
              <a:lnSpc>
                <a:spcPct val="90000"/>
              </a:lnSpc>
            </a:pPr>
            <a:r>
              <a:rPr lang="cs-CZ" sz="2200" smtClean="0"/>
              <a:t>podvědomí</a:t>
            </a:r>
          </a:p>
          <a:p>
            <a:pPr marL="0" indent="0">
              <a:lnSpc>
                <a:spcPct val="90000"/>
              </a:lnSpc>
            </a:pPr>
            <a:r>
              <a:rPr lang="cs-CZ" sz="2200" smtClean="0"/>
              <a:t>to, co si člověk neuvědomuje z vlastního prožívání</a:t>
            </a:r>
          </a:p>
          <a:p>
            <a:pPr marL="0" indent="0">
              <a:lnSpc>
                <a:spcPct val="90000"/>
              </a:lnSpc>
            </a:pPr>
            <a:r>
              <a:rPr lang="cs-CZ" sz="2200" smtClean="0"/>
              <a:t>zpravidla jsou to v minulosti prožité zážitky, které ovlivňují naše prožívání a chování, aniž bychom si to uvědomovali</a:t>
            </a:r>
          </a:p>
          <a:p>
            <a:pPr marL="0" indent="0">
              <a:lnSpc>
                <a:spcPct val="90000"/>
              </a:lnSpc>
            </a:pPr>
            <a:r>
              <a:rPr lang="cs-CZ" sz="2200" smtClean="0"/>
              <a:t>vědomosti, zkušenosti, zautomatizovaná činnost</a:t>
            </a:r>
          </a:p>
          <a:p>
            <a:pPr marL="0" indent="0">
              <a:lnSpc>
                <a:spcPct val="90000"/>
              </a:lnSpc>
            </a:pPr>
            <a:r>
              <a:rPr lang="cs-CZ" sz="2200" smtClean="0"/>
              <a:t>nejčastějším projevem nevědomí jsou tendence k určitému jednání, nevysvětlitelný vznik některých citů</a:t>
            </a:r>
          </a:p>
          <a:p>
            <a:pPr marL="0" indent="0">
              <a:lnSpc>
                <a:spcPct val="90000"/>
              </a:lnSpc>
            </a:pPr>
            <a:r>
              <a:rPr lang="cs-CZ" sz="2200" smtClean="0"/>
              <a:t>existují přechodné stavy mezi nevědomím a vědomím, např. při usínání, probouzení se, v horečkách</a:t>
            </a:r>
          </a:p>
          <a:p>
            <a:pPr marL="0" indent="0">
              <a:lnSpc>
                <a:spcPct val="90000"/>
              </a:lnSpc>
            </a:pP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10556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Úkoly a cíle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18488" cy="4465637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AutoNum type="arabicPeriod"/>
            </a:pPr>
            <a:endParaRPr lang="cs-CZ" smtClean="0"/>
          </a:p>
          <a:p>
            <a:pPr marL="0" indent="0">
              <a:buFont typeface="Arial" charset="0"/>
              <a:buAutoNum type="arabicPeriod"/>
            </a:pPr>
            <a:r>
              <a:rPr lang="cs-CZ" smtClean="0"/>
              <a:t>poznání člověka</a:t>
            </a:r>
          </a:p>
          <a:p>
            <a:pPr marL="0" indent="0">
              <a:buFont typeface="Arial" charset="0"/>
              <a:buAutoNum type="arabicPeriod"/>
            </a:pPr>
            <a:r>
              <a:rPr lang="cs-CZ" smtClean="0"/>
              <a:t>působení na člověka</a:t>
            </a:r>
          </a:p>
          <a:p>
            <a:pPr marL="0" indent="0">
              <a:buFont typeface="Arial" charset="0"/>
              <a:buAutoNum type="arabicPeriod"/>
            </a:pPr>
            <a:r>
              <a:rPr lang="cs-CZ" smtClean="0"/>
              <a:t>uspořádání prostředí, ve kterém člověk žije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(například pracovní prostředí, osvětlení, uspořádání bytu apod.)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Cíle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18488" cy="46799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psychologové se snaží odhalit zákonitosti v lidském chování a prožívání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CÍLE:</a:t>
            </a:r>
          </a:p>
          <a:p>
            <a:pPr>
              <a:lnSpc>
                <a:spcPct val="90000"/>
              </a:lnSpc>
            </a:pPr>
            <a:r>
              <a:rPr lang="cs-CZ" smtClean="0"/>
              <a:t>zlepšení mezilidských vztahů, např. vyhnout se zbytečným konfliktům</a:t>
            </a:r>
          </a:p>
          <a:p>
            <a:pPr>
              <a:lnSpc>
                <a:spcPct val="90000"/>
              </a:lnSpc>
            </a:pPr>
            <a:r>
              <a:rPr lang="cs-CZ" smtClean="0"/>
              <a:t>účinnější působení na lidi, např. výchova a vzdělávání</a:t>
            </a:r>
          </a:p>
          <a:p>
            <a:pPr>
              <a:lnSpc>
                <a:spcPct val="90000"/>
              </a:lnSpc>
            </a:pPr>
            <a:r>
              <a:rPr lang="cs-CZ" smtClean="0"/>
              <a:t>zdokonalení lidské činnosti, například učení</a:t>
            </a:r>
          </a:p>
          <a:p>
            <a:pPr>
              <a:lnSpc>
                <a:spcPct val="90000"/>
              </a:lnSpc>
            </a:pPr>
            <a:r>
              <a:rPr lang="cs-CZ" smtClean="0"/>
              <a:t>pochopení vlastního duševního  života, svého jednání a prožívání</a:t>
            </a:r>
          </a:p>
          <a:p>
            <a:pPr>
              <a:lnSpc>
                <a:spcPct val="90000"/>
              </a:lnSpc>
            </a:pPr>
            <a:r>
              <a:rPr lang="cs-CZ" smtClean="0"/>
              <a:t>pochopení chování ostatních</a:t>
            </a:r>
          </a:p>
          <a:p>
            <a:pPr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Společenské vědy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341438"/>
            <a:ext cx="8496300" cy="4751387"/>
          </a:xfrm>
        </p:spPr>
        <p:txBody>
          <a:bodyPr>
            <a:normAutofit/>
          </a:bodyPr>
          <a:lstStyle/>
          <a:p>
            <a:r>
              <a:rPr lang="cs-CZ" smtClean="0"/>
              <a:t>psychologie je součástí společenských (humanitních) věd</a:t>
            </a:r>
          </a:p>
          <a:p>
            <a:r>
              <a:rPr lang="cs-CZ" smtClean="0"/>
              <a:t>vědy zabývající se člověkem, kulturou a společností</a:t>
            </a:r>
          </a:p>
          <a:p>
            <a:pPr>
              <a:buFont typeface="Arial" charset="0"/>
              <a:buAutoNum type="arabicPeriod"/>
            </a:pPr>
            <a:r>
              <a:rPr lang="cs-CZ" smtClean="0"/>
              <a:t>psychologie</a:t>
            </a:r>
          </a:p>
          <a:p>
            <a:pPr>
              <a:buFont typeface="Arial" charset="0"/>
              <a:buAutoNum type="arabicPeriod"/>
            </a:pPr>
            <a:r>
              <a:rPr lang="cs-CZ" smtClean="0"/>
              <a:t>sociologie</a:t>
            </a:r>
          </a:p>
          <a:p>
            <a:pPr>
              <a:buFont typeface="Arial" charset="0"/>
              <a:buAutoNum type="arabicPeriod"/>
            </a:pPr>
            <a:r>
              <a:rPr lang="cs-CZ" smtClean="0"/>
              <a:t>ekonomie</a:t>
            </a:r>
          </a:p>
          <a:p>
            <a:pPr>
              <a:buFont typeface="Arial" charset="0"/>
              <a:buAutoNum type="arabicPeriod"/>
            </a:pPr>
            <a:r>
              <a:rPr lang="cs-CZ" smtClean="0"/>
              <a:t>politologie</a:t>
            </a:r>
          </a:p>
          <a:p>
            <a:pPr>
              <a:buFont typeface="Arial" charset="0"/>
              <a:buAutoNum type="arabicPeriod"/>
            </a:pPr>
            <a:r>
              <a:rPr lang="cs-CZ" smtClean="0"/>
              <a:t>etika</a:t>
            </a:r>
          </a:p>
          <a:p>
            <a:pPr>
              <a:buFont typeface="Arial" charset="0"/>
              <a:buAutoNum type="arabicPeriod"/>
            </a:pPr>
            <a:r>
              <a:rPr lang="cs-CZ" smtClean="0"/>
              <a:t>filosofie</a:t>
            </a:r>
          </a:p>
          <a:p>
            <a:endParaRPr lang="cs-CZ" smtClean="0"/>
          </a:p>
        </p:txBody>
      </p:sp>
      <p:pic>
        <p:nvPicPr>
          <p:cNvPr id="25603" name="Picture 7" descr="C:\Users\bj\AppData\Local\Microsoft\Windows\Temporary Internet Files\Content.IE5\CSPPOS5Y\MC90043874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997200"/>
            <a:ext cx="1728787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Sociologie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18488" cy="4257675"/>
          </a:xfrm>
        </p:spPr>
        <p:txBody>
          <a:bodyPr/>
          <a:lstStyle/>
          <a:p>
            <a:r>
              <a:rPr lang="cs-CZ" smtClean="0"/>
              <a:t>slovo sociologie pochází z řečtiny </a:t>
            </a:r>
          </a:p>
          <a:p>
            <a:r>
              <a:rPr lang="cs-CZ" smtClean="0"/>
              <a:t>SOCIUS = společnost</a:t>
            </a:r>
          </a:p>
          <a:p>
            <a:r>
              <a:rPr lang="cs-CZ" smtClean="0"/>
              <a:t>LOGOS = věda</a:t>
            </a:r>
          </a:p>
          <a:p>
            <a:r>
              <a:rPr lang="cs-CZ" smtClean="0"/>
              <a:t>jejím zakladatelem je Auguste Comte </a:t>
            </a:r>
          </a:p>
          <a:p>
            <a:r>
              <a:rPr lang="cs-CZ" smtClean="0"/>
              <a:t>věda zkoumající chování člověka ve společnosti, jednání a utváření sociálních skupin, strukturu a vývoj společnosti</a:t>
            </a:r>
          </a:p>
          <a:p>
            <a:r>
              <a:rPr lang="cs-CZ" smtClean="0"/>
              <a:t>začíná se rozvíjet v 19. století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Ekonomie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5554663" cy="4752975"/>
          </a:xfrm>
        </p:spPr>
        <p:txBody>
          <a:bodyPr/>
          <a:lstStyle/>
          <a:p>
            <a:r>
              <a:rPr lang="cs-CZ" smtClean="0"/>
              <a:t>pochází z řeckých slov </a:t>
            </a:r>
          </a:p>
          <a:p>
            <a:r>
              <a:rPr lang="cs-CZ" smtClean="0"/>
              <a:t>OIKOS = dům</a:t>
            </a:r>
          </a:p>
          <a:p>
            <a:r>
              <a:rPr lang="cs-CZ" smtClean="0"/>
              <a:t>NOMOS = zákon</a:t>
            </a:r>
          </a:p>
          <a:p>
            <a:r>
              <a:rPr lang="cs-CZ" smtClean="0"/>
              <a:t>původně znamenalo vedení domácnosti</a:t>
            </a:r>
          </a:p>
          <a:p>
            <a:r>
              <a:rPr lang="cs-CZ" smtClean="0"/>
              <a:t>zabývá se výrobou, rozdělováním a oběhem statků</a:t>
            </a:r>
          </a:p>
          <a:p>
            <a:r>
              <a:rPr lang="cs-CZ" smtClean="0"/>
              <a:t>statek = slouží k uspokojení potřeb ekonomických subjektů</a:t>
            </a:r>
          </a:p>
        </p:txBody>
      </p:sp>
      <p:pic>
        <p:nvPicPr>
          <p:cNvPr id="27651" name="Picture 6" descr="C:\Users\bj\AppData\Local\Microsoft\Windows\Temporary Internet Files\Content.IE5\6IRMMWDS\MC9002005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1989138"/>
            <a:ext cx="2352675" cy="185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Politologie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5338763" cy="4608512"/>
          </a:xfrm>
        </p:spPr>
        <p:txBody>
          <a:bodyPr/>
          <a:lstStyle/>
          <a:p>
            <a:r>
              <a:rPr lang="cs-CZ" smtClean="0"/>
              <a:t>pochází z řeckých slov</a:t>
            </a:r>
          </a:p>
          <a:p>
            <a:r>
              <a:rPr lang="cs-CZ" smtClean="0"/>
              <a:t>POLIS = obec, stát</a:t>
            </a:r>
          </a:p>
          <a:p>
            <a:r>
              <a:rPr lang="cs-CZ" smtClean="0"/>
              <a:t>LOGOS = věda </a:t>
            </a:r>
          </a:p>
          <a:p>
            <a:r>
              <a:rPr lang="cs-CZ" smtClean="0"/>
              <a:t>společenská věda o politice, politické teorii a mezinárodních vztazích</a:t>
            </a:r>
          </a:p>
          <a:p>
            <a:r>
              <a:rPr lang="cs-CZ" smtClean="0"/>
              <a:t>zabývá se fungováním státu, politického systému, chováním veřejnosti ve vztahu k politice </a:t>
            </a:r>
          </a:p>
        </p:txBody>
      </p:sp>
      <p:pic>
        <p:nvPicPr>
          <p:cNvPr id="28675" name="Picture 2" descr="C:\Users\bj\AppData\Local\Microsoft\Windows\Temporary Internet Files\Content.IE5\XQPSA8MJ\MC9004124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1773238"/>
            <a:ext cx="2935288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Etika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5267325" cy="4257675"/>
          </a:xfrm>
        </p:spPr>
        <p:txBody>
          <a:bodyPr/>
          <a:lstStyle/>
          <a:p>
            <a:r>
              <a:rPr lang="cs-CZ" smtClean="0"/>
              <a:t>název pochází z řeckých slov</a:t>
            </a:r>
          </a:p>
          <a:p>
            <a:r>
              <a:rPr lang="cs-CZ" smtClean="0"/>
              <a:t>ETHOS = mrav</a:t>
            </a:r>
          </a:p>
          <a:p>
            <a:r>
              <a:rPr lang="cs-CZ" smtClean="0"/>
              <a:t>je součástí filosofie</a:t>
            </a:r>
          </a:p>
          <a:p>
            <a:r>
              <a:rPr lang="cs-CZ" smtClean="0"/>
              <a:t>etika je vědou o morálce</a:t>
            </a:r>
          </a:p>
          <a:p>
            <a:r>
              <a:rPr lang="cs-CZ" smtClean="0"/>
              <a:t>zabývá se problémem mravního dobra</a:t>
            </a:r>
          </a:p>
          <a:p>
            <a:r>
              <a:rPr lang="cs-CZ" smtClean="0"/>
              <a:t>zkoumá hodnoty a principy, které ovlivňují lidské jednání a jeho rozhodování</a:t>
            </a:r>
          </a:p>
        </p:txBody>
      </p:sp>
      <p:pic>
        <p:nvPicPr>
          <p:cNvPr id="29699" name="Picture 2" descr="C:\Users\bj\AppData\Local\Microsoft\Windows\Temporary Internet Files\Content.IE5\6IRMMWDS\MC9003388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0125" y="1881188"/>
            <a:ext cx="1062038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 descr="C:\Users\bj\AppData\Local\Microsoft\Windows\Temporary Internet Files\Content.IE5\CSPPOS5Y\MC9003891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24750" y="1989138"/>
            <a:ext cx="131762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Filosofie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1438"/>
            <a:ext cx="6635750" cy="460851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smtClean="0"/>
              <a:t>název pochází z řečtiny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FILEIN = milovat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SOFIA = moudrost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vznikla v Řecku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snaží se vytvořit ucelený pohled na svět a člověka</a:t>
            </a:r>
          </a:p>
          <a:p>
            <a:pPr>
              <a:lnSpc>
                <a:spcPct val="80000"/>
              </a:lnSpc>
            </a:pPr>
            <a:r>
              <a:rPr lang="cs-CZ" sz="2200" i="1" smtClean="0"/>
              <a:t>„Žít a nefilosofovat je jako mít zavřené oči a nikdy se ani nepokusit je otevřít.“ </a:t>
            </a:r>
            <a:r>
              <a:rPr lang="cs-CZ" sz="2200" smtClean="0"/>
              <a:t>René Descartes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je soustavné, racionální a kritické zkoumání skutečnosti, světa a člověka, ale i toho, co je přesahuje 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hledání pravdivého poznání, smyslu našeho života a světa okolo nás</a:t>
            </a:r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  <p:pic>
        <p:nvPicPr>
          <p:cNvPr id="30723" name="Picture 9" descr="C:\Users\bj\AppData\Local\Microsoft\Windows\Temporary Internet Files\Content.IE5\6IRMMWDS\MC9004343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1196975"/>
            <a:ext cx="1206500" cy="190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18488" cy="489585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Co je psychologie?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Z jakých slov pochází slovo psychologie?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Kdy se zformovala psychologie jako samostatná vědní disciplína?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Co je předmětem psychologie?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Jaké jsou cíle psychologie?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Jaký je rozdíl mezi prožíváním a chováním?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Jaký je rozdíl mezi vědomím a nevědomím?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Čím se zabývají společenské vědy?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Vyjmenuj jednotlivé společenské vědy a vysvětli, čím se zabývají?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r>
              <a:rPr lang="cs-CZ" sz="2200" smtClean="0"/>
              <a:t> Jak můžeme poznatky psychologie využít  v každodenním životě?</a:t>
            </a:r>
          </a:p>
          <a:p>
            <a:pPr marL="457200" indent="-457200">
              <a:lnSpc>
                <a:spcPct val="90000"/>
              </a:lnSpc>
              <a:buFont typeface="Arial" charset="0"/>
              <a:buAutoNum type="arabicPeriod"/>
            </a:pP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7683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4330700"/>
          </a:xfrm>
        </p:spPr>
        <p:txBody>
          <a:bodyPr/>
          <a:lstStyle/>
          <a:p>
            <a:pPr>
              <a:buFont typeface="Century Gothic" pitchFamily="34" charset="0"/>
              <a:buAutoNum type="arabicPeriod"/>
            </a:pPr>
            <a:r>
              <a:rPr lang="cs-CZ" smtClean="0"/>
              <a:t>vlastní materiály</a:t>
            </a:r>
          </a:p>
          <a:p>
            <a:pPr>
              <a:buFont typeface="Century Gothic" pitchFamily="34" charset="0"/>
              <a:buAutoNum type="arabicPeriod"/>
            </a:pPr>
            <a:r>
              <a:rPr lang="cs-CZ" smtClean="0"/>
              <a:t>Hladík, Jaroslav: </a:t>
            </a:r>
            <a:r>
              <a:rPr lang="cs-CZ" i="1" smtClean="0"/>
              <a:t>Společenské vědy v kostce pro střední školy</a:t>
            </a:r>
            <a:r>
              <a:rPr lang="cs-CZ" smtClean="0"/>
              <a:t>,Fragment, Havlíčkův Brod, 1996, ISBN: 80-7200-044-6</a:t>
            </a:r>
          </a:p>
          <a:p>
            <a:pPr>
              <a:buFont typeface="Century Gothic" pitchFamily="34" charset="0"/>
              <a:buAutoNum type="arabicPeriod"/>
            </a:pPr>
            <a:r>
              <a:rPr lang="cs-CZ" smtClean="0"/>
              <a:t>Doležalová, Ladislava, Vlková, Marie: </a:t>
            </a:r>
            <a:r>
              <a:rPr lang="cs-CZ" i="1" smtClean="0"/>
              <a:t>Občanský a společenskovědní základ Psychologie, </a:t>
            </a:r>
            <a:r>
              <a:rPr lang="cs-CZ" smtClean="0"/>
              <a:t>Computer Media s.r.o., Kralice na Hané, 2010, ISBN: 978-80-7402-060-5</a:t>
            </a:r>
          </a:p>
          <a:p>
            <a:pPr>
              <a:buFont typeface="Century Gothic" pitchFamily="34" charset="0"/>
              <a:buAutoNum type="arabicPeriod"/>
            </a:pPr>
            <a:endParaRPr lang="cs-CZ" smtClean="0"/>
          </a:p>
          <a:p>
            <a:pPr>
              <a:buFont typeface="+mj-lt"/>
              <a:buNone/>
            </a:pPr>
            <a:r>
              <a:rPr lang="cs-CZ" smtClean="0"/>
              <a:t>Obrázky pocházejí z galerie Klipart programu Microsoft PowerPoint – www.office.microsoft.com</a:t>
            </a:r>
          </a:p>
          <a:p>
            <a:pPr>
              <a:buFont typeface="+mj-lt"/>
              <a:buNone/>
            </a:pPr>
            <a:r>
              <a:rPr lang="cs-CZ" smtClean="0"/>
              <a:t>Veškeré hypertextové odkazy jsou platné ke dni zveřejnění díla.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505</TotalTime>
  <Words>729</Words>
  <Application>Microsoft Office PowerPoint</Application>
  <PresentationFormat>On-screen Show (4:3)</PresentationFormat>
  <Paragraphs>158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15</vt:i4>
      </vt:variant>
      <vt:variant>
        <vt:lpstr>Nadpisy snímků</vt:lpstr>
      </vt:variant>
      <vt:variant>
        <vt:i4>17</vt:i4>
      </vt:variant>
    </vt:vector>
  </HeadingPairs>
  <TitlesOfParts>
    <vt:vector size="40" baseType="lpstr">
      <vt:lpstr>Palatino Linotype</vt:lpstr>
      <vt:lpstr>Arial</vt:lpstr>
      <vt:lpstr>Bookman Old Style</vt:lpstr>
      <vt:lpstr>Verdana</vt:lpstr>
      <vt:lpstr>Courier New</vt:lpstr>
      <vt:lpstr>Calibri</vt:lpstr>
      <vt:lpstr>Century Gothic</vt:lpstr>
      <vt:lpstr>+mj-lt</vt:lpstr>
      <vt:lpstr>projekt</vt:lpstr>
      <vt:lpstr>projekt</vt:lpstr>
      <vt:lpstr>projekt</vt:lpstr>
      <vt:lpstr>projekt</vt:lpstr>
      <vt:lpstr>projekt</vt:lpstr>
      <vt:lpstr>projekt</vt:lpstr>
      <vt:lpstr>projekt</vt:lpstr>
      <vt:lpstr>projekt</vt:lpstr>
      <vt:lpstr>projekt</vt:lpstr>
      <vt:lpstr>projekt</vt:lpstr>
      <vt:lpstr>projekt</vt:lpstr>
      <vt:lpstr>projekt</vt:lpstr>
      <vt:lpstr>projekt</vt:lpstr>
      <vt:lpstr>projekt</vt:lpstr>
      <vt:lpstr>projekt</vt:lpstr>
      <vt:lpstr>ÚVOD DO PSYCHOLOGIE</vt:lpstr>
      <vt:lpstr>ANOTACE</vt:lpstr>
      <vt:lpstr>Úvod do psychologie</vt:lpstr>
      <vt:lpstr>Předmět psychologie</vt:lpstr>
      <vt:lpstr>Předmět psychologie</vt:lpstr>
      <vt:lpstr>Předmět psychologie</vt:lpstr>
      <vt:lpstr>Předmět psychologie</vt:lpstr>
      <vt:lpstr>Úkoly a cíle psychologie</vt:lpstr>
      <vt:lpstr>Cíle psychologie</vt:lpstr>
      <vt:lpstr>Společenské vědy</vt:lpstr>
      <vt:lpstr>Sociologie</vt:lpstr>
      <vt:lpstr>Ekonomie</vt:lpstr>
      <vt:lpstr>Politologie</vt:lpstr>
      <vt:lpstr>Etika</vt:lpstr>
      <vt:lpstr>Filosofie</vt:lpstr>
      <vt:lpstr>TEST</vt:lpstr>
      <vt:lpstr>Zdroje a 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DUM</cp:lastModifiedBy>
  <cp:revision>73</cp:revision>
  <dcterms:created xsi:type="dcterms:W3CDTF">2012-06-20T16:12:09Z</dcterms:created>
  <dcterms:modified xsi:type="dcterms:W3CDTF">2014-02-24T14:44:09Z</dcterms:modified>
</cp:coreProperties>
</file>