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73" r:id="rId5"/>
    <p:sldId id="274" r:id="rId6"/>
    <p:sldId id="266" r:id="rId7"/>
    <p:sldId id="267" r:id="rId8"/>
    <p:sldId id="275" r:id="rId9"/>
    <p:sldId id="276" r:id="rId10"/>
    <p:sldId id="268" r:id="rId11"/>
    <p:sldId id="277" r:id="rId12"/>
    <p:sldId id="278" r:id="rId13"/>
    <p:sldId id="269" r:id="rId14"/>
    <p:sldId id="270" r:id="rId15"/>
    <p:sldId id="279" r:id="rId16"/>
    <p:sldId id="280" r:id="rId17"/>
    <p:sldId id="271" r:id="rId18"/>
    <p:sldId id="281" r:id="rId19"/>
    <p:sldId id="272" r:id="rId20"/>
    <p:sldId id="282" r:id="rId21"/>
    <p:sldId id="283" r:id="rId22"/>
    <p:sldId id="26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39" autoAdjust="0"/>
    <p:restoredTop sz="94700" autoAdjust="0"/>
  </p:normalViewPr>
  <p:slideViewPr>
    <p:cSldViewPr>
      <p:cViewPr varScale="1">
        <p:scale>
          <a:sx n="103" d="100"/>
          <a:sy n="103" d="100"/>
        </p:scale>
        <p:origin x="-2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319914104-metuzalem/211563230210014-o-stesti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psychologické školy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VY_32_INOVACE_1.SV.05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</a:t>
            </a:r>
            <a:r>
              <a:rPr lang="cs-CZ" sz="1200" dirty="0" smtClean="0"/>
              <a:t>	</a:t>
            </a:r>
            <a:r>
              <a:rPr lang="cs-CZ" sz="1200" smtClean="0"/>
              <a:t>září  2012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hlavními psychologickými školami. </a:t>
            </a:r>
          </a:p>
          <a:p>
            <a:pPr algn="just"/>
            <a:r>
              <a:rPr lang="cs-CZ" sz="1100" dirty="0" smtClean="0"/>
              <a:t>Materiál je použit ve výkladové části hodiny.  </a:t>
            </a:r>
          </a:p>
          <a:p>
            <a:pPr algn="just"/>
            <a:r>
              <a:rPr lang="cs-CZ" sz="1100" dirty="0" smtClean="0"/>
              <a:t>Součástí materiálu je i test, který ověří  znalosti žáků.  </a:t>
            </a:r>
          </a:p>
          <a:p>
            <a:pPr algn="just"/>
            <a:r>
              <a:rPr lang="cs-CZ" sz="1100" dirty="0" smtClean="0"/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0011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Hlavní psychologické školy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439248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biologická psychologie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behaviorismus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gestalt</a:t>
            </a:r>
            <a:r>
              <a:rPr lang="cs-CZ" dirty="0" smtClean="0"/>
              <a:t> psychologie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kognitivní psychologie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hlubinná psychologie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humanistická psychologie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transpersonální psychologie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645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Biologická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7"/>
          </a:xfrm>
        </p:spPr>
        <p:txBody>
          <a:bodyPr>
            <a:normAutofit/>
          </a:bodyPr>
          <a:lstStyle/>
          <a:p>
            <a:r>
              <a:rPr lang="cs-CZ" dirty="0" smtClean="0"/>
              <a:t>fyziologická </a:t>
            </a:r>
            <a:r>
              <a:rPr lang="cs-CZ" dirty="0"/>
              <a:t>psychologie, </a:t>
            </a:r>
            <a:r>
              <a:rPr lang="cs-CZ" dirty="0" smtClean="0"/>
              <a:t>psychobiologie</a:t>
            </a:r>
          </a:p>
          <a:p>
            <a:r>
              <a:rPr lang="cs-CZ" dirty="0" smtClean="0"/>
              <a:t>jeden z přístupů současné psychologie</a:t>
            </a:r>
          </a:p>
          <a:p>
            <a:r>
              <a:rPr lang="cs-CZ" dirty="0" smtClean="0"/>
              <a:t>zabývá </a:t>
            </a:r>
            <a:r>
              <a:rPr lang="cs-CZ" dirty="0"/>
              <a:t>se </a:t>
            </a:r>
            <a:r>
              <a:rPr lang="cs-CZ" dirty="0" smtClean="0"/>
              <a:t>vlivem fyziologických faktorů na lidskou psychiku</a:t>
            </a:r>
          </a:p>
          <a:p>
            <a:r>
              <a:rPr lang="cs-CZ" dirty="0"/>
              <a:t>zabývá se studiem procesů v mozku</a:t>
            </a:r>
          </a:p>
          <a:p>
            <a:r>
              <a:rPr lang="cs-CZ" dirty="0"/>
              <a:t>jejím cílem je odhalit, které neurofyziologické procesy jsou základem chování a prožívání</a:t>
            </a:r>
          </a:p>
          <a:p>
            <a:r>
              <a:rPr lang="cs-CZ" dirty="0"/>
              <a:t>využívá poznatky z biologie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08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Biologická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r>
              <a:rPr lang="cs-CZ" dirty="0"/>
              <a:t>zkoumá lidský mozek</a:t>
            </a:r>
          </a:p>
          <a:p>
            <a:r>
              <a:rPr lang="cs-CZ" dirty="0"/>
              <a:t>např.:</a:t>
            </a:r>
          </a:p>
          <a:p>
            <a:r>
              <a:rPr lang="cs-CZ" dirty="0"/>
              <a:t>řečová centra v mozku</a:t>
            </a:r>
          </a:p>
          <a:p>
            <a:r>
              <a:rPr lang="cs-CZ" dirty="0"/>
              <a:t>elektrickou aktivitu mozku ve spánku a bdění</a:t>
            </a:r>
          </a:p>
          <a:p>
            <a:r>
              <a:rPr lang="cs-CZ" dirty="0"/>
              <a:t>působení drog na psychiku člověka</a:t>
            </a:r>
          </a:p>
          <a:p>
            <a:r>
              <a:rPr lang="cs-CZ" dirty="0"/>
              <a:t>snaží se nalézt v mozku centra, kde sídlí jednotlivé psychické funkce (emoce, paměť apod.)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051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Biologická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základní metodou zkoumání je experiment za použití přístrojů </a:t>
            </a:r>
          </a:p>
          <a:p>
            <a:r>
              <a:rPr lang="cs-CZ" dirty="0" smtClean="0"/>
              <a:t>její </a:t>
            </a:r>
            <a:r>
              <a:rPr lang="cs-CZ" dirty="0"/>
              <a:t>součástí je také </a:t>
            </a:r>
            <a:r>
              <a:rPr lang="cs-CZ" dirty="0" smtClean="0"/>
              <a:t>tzv. evoluční psychologie, </a:t>
            </a:r>
            <a:r>
              <a:rPr lang="cs-CZ" dirty="0"/>
              <a:t>která </a:t>
            </a:r>
            <a:r>
              <a:rPr lang="cs-CZ" dirty="0" smtClean="0"/>
              <a:t>studuje genetické</a:t>
            </a:r>
            <a:r>
              <a:rPr lang="cs-CZ" dirty="0"/>
              <a:t> základy lidské </a:t>
            </a:r>
            <a:r>
              <a:rPr lang="cs-CZ" dirty="0" smtClean="0"/>
              <a:t>psychiky</a:t>
            </a:r>
          </a:p>
          <a:p>
            <a:r>
              <a:rPr lang="cs-CZ" dirty="0" smtClean="0"/>
              <a:t>významné </a:t>
            </a:r>
            <a:r>
              <a:rPr lang="cs-CZ" dirty="0"/>
              <a:t>osobnosti tohoto </a:t>
            </a:r>
            <a:r>
              <a:rPr lang="cs-CZ" dirty="0" smtClean="0"/>
              <a:t>směru jsou:</a:t>
            </a:r>
          </a:p>
          <a:p>
            <a:r>
              <a:rPr lang="cs-CZ" dirty="0" smtClean="0"/>
              <a:t>Roger W. </a:t>
            </a:r>
            <a:r>
              <a:rPr lang="cs-CZ" dirty="0" err="1" smtClean="0"/>
              <a:t>Sperry</a:t>
            </a:r>
            <a:r>
              <a:rPr lang="cs-CZ" dirty="0" smtClean="0"/>
              <a:t> (1913 – 1994)</a:t>
            </a:r>
          </a:p>
          <a:p>
            <a:r>
              <a:rPr lang="cs-CZ" dirty="0" smtClean="0"/>
              <a:t>William James (1842 – 1910)</a:t>
            </a:r>
          </a:p>
          <a:p>
            <a:r>
              <a:rPr lang="cs-CZ" dirty="0" smtClean="0"/>
              <a:t>František Koukolík (1914)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www.ceskatelevize.cz</a:t>
            </a:r>
            <a:r>
              <a:rPr lang="cs-CZ" dirty="0">
                <a:hlinkClick r:id="rId2"/>
              </a:rPr>
              <a:t>/porady/10319914104-</a:t>
            </a:r>
            <a:r>
              <a:rPr lang="cs-CZ" dirty="0" err="1">
                <a:hlinkClick r:id="rId2"/>
              </a:rPr>
              <a:t>metuzalem</a:t>
            </a:r>
            <a:r>
              <a:rPr lang="cs-CZ" dirty="0">
                <a:hlinkClick r:id="rId2"/>
              </a:rPr>
              <a:t>/211563230210014-o-</a:t>
            </a:r>
            <a:r>
              <a:rPr lang="cs-CZ" dirty="0" err="1">
                <a:hlinkClick r:id="rId2"/>
              </a:rPr>
              <a:t>stesti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1. – 5. minuta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357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Behaviorismus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608512"/>
          </a:xfrm>
        </p:spPr>
        <p:txBody>
          <a:bodyPr/>
          <a:lstStyle/>
          <a:p>
            <a:r>
              <a:rPr lang="cs-CZ" dirty="0" err="1" smtClean="0"/>
              <a:t>behaviour</a:t>
            </a:r>
            <a:r>
              <a:rPr lang="cs-CZ" dirty="0" smtClean="0"/>
              <a:t> – chování</a:t>
            </a:r>
          </a:p>
          <a:p>
            <a:r>
              <a:rPr lang="cs-CZ" dirty="0" smtClean="0"/>
              <a:t>zabývá se chováním</a:t>
            </a:r>
          </a:p>
          <a:p>
            <a:r>
              <a:rPr lang="cs-CZ" dirty="0" smtClean="0"/>
              <a:t>chování v pojetí behavioristů:</a:t>
            </a:r>
          </a:p>
          <a:p>
            <a:r>
              <a:rPr lang="cs-CZ" dirty="0" smtClean="0"/>
              <a:t>sled naučených reakcí na podněty</a:t>
            </a:r>
          </a:p>
          <a:p>
            <a:r>
              <a:rPr lang="cs-CZ" dirty="0" smtClean="0"/>
              <a:t>prožívání je složka lidské osobnosti, která je nám nepřístupná</a:t>
            </a:r>
          </a:p>
          <a:p>
            <a:r>
              <a:rPr lang="cs-CZ" dirty="0" smtClean="0"/>
              <a:t>tzv. černá schránka – </a:t>
            </a:r>
            <a:r>
              <a:rPr lang="cs-CZ" dirty="0" err="1" smtClean="0"/>
              <a:t>black</a:t>
            </a:r>
            <a:r>
              <a:rPr lang="cs-CZ" dirty="0" smtClean="0"/>
              <a:t> box</a:t>
            </a:r>
          </a:p>
          <a:p>
            <a:r>
              <a:rPr lang="cs-CZ" dirty="0" smtClean="0"/>
              <a:t>behavioristé tvrdí, že téměř všemu se lze naučit</a:t>
            </a:r>
          </a:p>
          <a:p>
            <a:r>
              <a:rPr lang="cs-CZ" dirty="0" smtClean="0"/>
              <a:t>psychologie je vědou o chování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762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J.B.Watson</a:t>
            </a:r>
            <a:r>
              <a:rPr lang="cs-CZ" dirty="0" smtClean="0"/>
              <a:t> </a:t>
            </a:r>
            <a:r>
              <a:rPr lang="cs-CZ" dirty="0"/>
              <a:t>(1878 – 1958)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3924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„Dejte mi tucet zdravých dětí, dobře formovaných, a můj vlastní specifický svět k jejich výchově, a garantuji, že náhodně vyberu jedno z nich a vycvičím je k tomu, aby se stalo libovolným typem specialisty, jaký si mohu vybrat – doktorem, právníkem, umělcem, vedoucím obchodu,  a ano dokonce i žebrákem a zlodějem, bez ohledu na jeho nadání, sklony, tendence, schopnosti a rasu jeho předků.“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32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J. B. Watson (1878 – 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/>
          <a:lstStyle/>
          <a:p>
            <a:r>
              <a:rPr lang="cs-CZ" dirty="0" smtClean="0"/>
              <a:t>rozlišuje 3 typy chování:</a:t>
            </a:r>
          </a:p>
          <a:p>
            <a:pPr marL="457200" indent="-457200">
              <a:buAutoNum type="arabicPeriod"/>
            </a:pPr>
            <a:r>
              <a:rPr lang="cs-CZ" dirty="0" smtClean="0"/>
              <a:t>obecně svalové – vůle</a:t>
            </a:r>
          </a:p>
          <a:p>
            <a:pPr marL="457200" indent="-457200">
              <a:buAutoNum type="arabicPeriod"/>
            </a:pPr>
            <a:r>
              <a:rPr lang="cs-CZ" dirty="0" smtClean="0"/>
              <a:t>útrobní – city</a:t>
            </a:r>
          </a:p>
          <a:p>
            <a:pPr marL="457200" indent="-457200">
              <a:buAutoNum type="arabicPeriod"/>
            </a:pPr>
            <a:r>
              <a:rPr lang="cs-CZ" dirty="0" smtClean="0"/>
              <a:t>hlasové – myšlení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behavioristů </a:t>
            </a:r>
            <a:r>
              <a:rPr lang="cs-CZ" dirty="0" smtClean="0"/>
              <a:t>je nalézt zákonitosti v lidském chování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278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Gestalt</a:t>
            </a:r>
            <a:r>
              <a:rPr lang="cs-CZ" dirty="0" smtClean="0"/>
              <a:t> psychologie - tvarová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4320480"/>
          </a:xfrm>
        </p:spPr>
        <p:txBody>
          <a:bodyPr/>
          <a:lstStyle/>
          <a:p>
            <a:r>
              <a:rPr lang="cs-CZ" dirty="0"/>
              <a:t> </a:t>
            </a:r>
            <a:r>
              <a:rPr lang="cs-CZ" dirty="0" err="1" smtClean="0"/>
              <a:t>gestalt</a:t>
            </a:r>
            <a:r>
              <a:rPr lang="cs-CZ" dirty="0" smtClean="0"/>
              <a:t> = podoba</a:t>
            </a:r>
            <a:r>
              <a:rPr lang="cs-CZ" dirty="0"/>
              <a:t>, tvar, celek, struktura, </a:t>
            </a:r>
            <a:r>
              <a:rPr lang="cs-CZ" dirty="0" smtClean="0"/>
              <a:t>útvar</a:t>
            </a:r>
          </a:p>
          <a:p>
            <a:r>
              <a:rPr lang="cs-CZ" dirty="0"/>
              <a:t>„Celek je víc než suma částí a celky nelze vždy vykládat z částí. 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studovali především lidské vnímání reality</a:t>
            </a:r>
          </a:p>
          <a:p>
            <a:r>
              <a:rPr lang="cs-CZ" dirty="0" smtClean="0"/>
              <a:t>zabývali se optickými klamy</a:t>
            </a:r>
          </a:p>
          <a:p>
            <a:r>
              <a:rPr lang="cs-CZ" dirty="0" smtClean="0"/>
              <a:t>zkoumali učení a paměť</a:t>
            </a:r>
          </a:p>
          <a:p>
            <a:r>
              <a:rPr lang="cs-CZ" dirty="0" smtClean="0"/>
              <a:t>formulovali tzv. </a:t>
            </a:r>
            <a:r>
              <a:rPr lang="cs-CZ" dirty="0" err="1" smtClean="0"/>
              <a:t>gestalt</a:t>
            </a:r>
            <a:r>
              <a:rPr lang="cs-CZ" dirty="0" smtClean="0"/>
              <a:t> zákony</a:t>
            </a:r>
          </a:p>
          <a:p>
            <a:r>
              <a:rPr lang="cs-CZ" dirty="0"/>
              <a:t>působili v psychologickém institutu ve </a:t>
            </a:r>
            <a:r>
              <a:rPr lang="cs-CZ" dirty="0" smtClean="0"/>
              <a:t>Frankfurtu nad Mohanem v Německu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1685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Gestalt</a:t>
            </a:r>
            <a:r>
              <a:rPr lang="cs-CZ" dirty="0" smtClean="0"/>
              <a:t> zákony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2"/>
          </a:xfrm>
        </p:spPr>
        <p:txBody>
          <a:bodyPr>
            <a:normAutofit fontScale="70000" lnSpcReduction="20000"/>
          </a:bodyPr>
          <a:lstStyle/>
          <a:p>
            <a:r>
              <a:rPr lang="cs-CZ" sz="33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Zákon blízkosti</a:t>
            </a:r>
          </a:p>
          <a:p>
            <a:r>
              <a:rPr lang="cs-CZ" dirty="0" smtClean="0"/>
              <a:t>tendence </a:t>
            </a:r>
            <a:r>
              <a:rPr lang="cs-CZ" dirty="0"/>
              <a:t>vnímat podobné objekty jako skupiny nebo série</a:t>
            </a:r>
          </a:p>
          <a:p>
            <a:r>
              <a:rPr lang="cs-CZ" sz="33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Zákon podobnosti</a:t>
            </a:r>
          </a:p>
          <a:p>
            <a:r>
              <a:rPr lang="cs-CZ" dirty="0" smtClean="0"/>
              <a:t>smíšené </a:t>
            </a:r>
            <a:r>
              <a:rPr lang="cs-CZ" dirty="0"/>
              <a:t>skupiny podobných a odlišných objektů vidíme po skupinách</a:t>
            </a:r>
          </a:p>
          <a:p>
            <a:r>
              <a:rPr lang="cs-CZ" sz="33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Zákon pokračování/směru</a:t>
            </a:r>
          </a:p>
          <a:p>
            <a:r>
              <a:rPr lang="cs-CZ" dirty="0" smtClean="0"/>
              <a:t>v </a:t>
            </a:r>
            <a:r>
              <a:rPr lang="cs-CZ" dirty="0"/>
              <a:t>obrazcích hledáme čáry s nepřerušeným pokračováním</a:t>
            </a:r>
          </a:p>
          <a:p>
            <a:r>
              <a:rPr lang="cs-CZ" sz="33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Zákon výstižnosti</a:t>
            </a:r>
          </a:p>
          <a:p>
            <a:r>
              <a:rPr lang="cs-CZ" dirty="0" smtClean="0"/>
              <a:t>tendence </a:t>
            </a:r>
            <a:r>
              <a:rPr lang="cs-CZ" dirty="0"/>
              <a:t>vidět nejjednodušší tvar</a:t>
            </a:r>
          </a:p>
          <a:p>
            <a:r>
              <a:rPr lang="cs-CZ" sz="33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Zákon dobrého tvaru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tendence </a:t>
            </a:r>
            <a:r>
              <a:rPr lang="cs-CZ" dirty="0"/>
              <a:t>doplňovat obrazce</a:t>
            </a:r>
          </a:p>
          <a:p>
            <a:r>
              <a:rPr lang="cs-CZ" sz="3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Vnímání figury a pozadí</a:t>
            </a:r>
          </a:p>
          <a:p>
            <a:r>
              <a:rPr lang="cs-CZ" dirty="0" smtClean="0"/>
              <a:t>schopnost </a:t>
            </a:r>
            <a:r>
              <a:rPr lang="cs-CZ" dirty="0"/>
              <a:t>mysli zaměřit pozornost na smysluplný tvar a ignorovat zbytek</a:t>
            </a:r>
          </a:p>
          <a:p>
            <a:r>
              <a:rPr lang="cs-CZ" sz="3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Konstantnost </a:t>
            </a:r>
            <a:r>
              <a:rPr lang="cs-CZ" sz="3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velikosti</a:t>
            </a:r>
          </a:p>
          <a:p>
            <a:r>
              <a:rPr lang="cs-CZ" dirty="0" smtClean="0"/>
              <a:t>schopnost </a:t>
            </a:r>
            <a:r>
              <a:rPr lang="cs-CZ" dirty="0"/>
              <a:t>vnímání </a:t>
            </a:r>
            <a:r>
              <a:rPr lang="cs-CZ" dirty="0" smtClean="0"/>
              <a:t>perspektivy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816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896544"/>
          </a:xfrm>
        </p:spPr>
        <p:txBody>
          <a:bodyPr>
            <a:normAutofit fontScale="92500"/>
          </a:bodyPr>
          <a:lstStyle/>
          <a:p>
            <a:pPr marL="0" indent="0">
              <a:lnSpc>
                <a:spcPts val="5800"/>
              </a:lnSpc>
              <a:spcBef>
                <a:spcPct val="0"/>
              </a:spcBef>
              <a:buNone/>
            </a:pP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Wolfgang 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Köhler (1887 – 1967)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r>
              <a:rPr lang="cs-CZ" dirty="0" smtClean="0"/>
              <a:t>podnikl </a:t>
            </a:r>
            <a:r>
              <a:rPr lang="cs-CZ" dirty="0"/>
              <a:t>řadu experimentů se </a:t>
            </a:r>
            <a:r>
              <a:rPr lang="cs-CZ" dirty="0" smtClean="0"/>
              <a:t>šimpanzi</a:t>
            </a:r>
          </a:p>
          <a:p>
            <a:r>
              <a:rPr lang="cs-CZ" dirty="0" smtClean="0"/>
              <a:t>obzvláště </a:t>
            </a:r>
            <a:r>
              <a:rPr lang="cs-CZ" dirty="0"/>
              <a:t>známý je jeho pokus s šimpanzem Sultánem, který dokázal spojit dvě tyče, aby se dostal k banánům, umístěným mimo </a:t>
            </a:r>
            <a:r>
              <a:rPr lang="cs-CZ" dirty="0" smtClean="0"/>
              <a:t>klec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Max </a:t>
            </a:r>
            <a:r>
              <a:rPr lang="cs-CZ" sz="28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Wertheimer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(1880 – 1943)</a:t>
            </a:r>
          </a:p>
          <a:p>
            <a:r>
              <a:rPr lang="cs-CZ" dirty="0" smtClean="0"/>
              <a:t>zkoumal</a:t>
            </a:r>
            <a:r>
              <a:rPr lang="cs-CZ" dirty="0"/>
              <a:t> fenomén zdánlivého pohybu, tzv. fí </a:t>
            </a:r>
            <a:r>
              <a:rPr lang="cs-CZ" dirty="0" smtClean="0"/>
              <a:t>fenomén</a:t>
            </a:r>
          </a:p>
          <a:p>
            <a:r>
              <a:rPr lang="cs-CZ" dirty="0"/>
              <a:t>jednotlivé podněty vyskytující se rychle po sobě jsou vnímány jako pohyb, celek, </a:t>
            </a:r>
            <a:r>
              <a:rPr lang="cs-CZ" dirty="0" smtClean="0"/>
              <a:t>tvar</a:t>
            </a:r>
          </a:p>
          <a:p>
            <a:r>
              <a:rPr lang="cs-CZ" dirty="0" smtClean="0"/>
              <a:t>princip filmu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450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Kognitivní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soustřeďuje se na to, co se děje uvnitř organismu</a:t>
            </a:r>
          </a:p>
          <a:p>
            <a:r>
              <a:rPr lang="cs-CZ" dirty="0" smtClean="0"/>
              <a:t>chování chápe jako vnější projev vnitřních psychických jevů</a:t>
            </a:r>
          </a:p>
          <a:p>
            <a:r>
              <a:rPr lang="cs-CZ" dirty="0" smtClean="0"/>
              <a:t>zdůrazňují význam procesu myšlení v jednání člověka</a:t>
            </a:r>
          </a:p>
          <a:p>
            <a:r>
              <a:rPr lang="cs-CZ" dirty="0" smtClean="0"/>
              <a:t>pracuje s pojmem kognitivních map</a:t>
            </a:r>
          </a:p>
          <a:p>
            <a:r>
              <a:rPr lang="cs-CZ" dirty="0" smtClean="0"/>
              <a:t>jsou </a:t>
            </a:r>
            <a:r>
              <a:rPr lang="cs-CZ" dirty="0"/>
              <a:t>to vnitřní obrazy již poznané skutečnosti, sloužící k lepšímu zorientování se v nastalé situaci a zvýšení schopnosti rychle a adekvátně </a:t>
            </a:r>
            <a:r>
              <a:rPr lang="cs-CZ" dirty="0" smtClean="0"/>
              <a:t>reagovat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6697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Hlubinná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zdůrazňuje význam nevědomí</a:t>
            </a:r>
          </a:p>
          <a:p>
            <a:r>
              <a:rPr lang="cs-CZ" dirty="0" smtClean="0"/>
              <a:t>zakladatelem je psychiatr Sigmund Freud</a:t>
            </a:r>
          </a:p>
          <a:p>
            <a:r>
              <a:rPr lang="cs-CZ" dirty="0" smtClean="0"/>
              <a:t>za naším prožíváním a chováním hledá hlubší příčiny, které nás ovlivňují </a:t>
            </a:r>
            <a:r>
              <a:rPr lang="cs-CZ" dirty="0" smtClean="0"/>
              <a:t>(i </a:t>
            </a:r>
            <a:r>
              <a:rPr lang="cs-CZ" dirty="0" smtClean="0"/>
              <a:t>bez našeho vědomí)</a:t>
            </a:r>
          </a:p>
          <a:p>
            <a:r>
              <a:rPr lang="cs-CZ" dirty="0" smtClean="0"/>
              <a:t>v našem nevědomí jsou uloženy dřívější zážitky, zejména z dětství</a:t>
            </a:r>
          </a:p>
          <a:p>
            <a:r>
              <a:rPr lang="cs-CZ" dirty="0" smtClean="0"/>
              <a:t>tyto potlačené zážitky ovlivňují naše chování i prožívání</a:t>
            </a:r>
          </a:p>
          <a:p>
            <a:r>
              <a:rPr lang="cs-CZ" dirty="0" smtClean="0"/>
              <a:t>city a pohnutky jsou často potlačovány vlivem konvencí</a:t>
            </a:r>
          </a:p>
          <a:p>
            <a:r>
              <a:rPr lang="cs-CZ" dirty="0" smtClean="0"/>
              <a:t>dochází tak k odcizení se sobě samému a ke vzniku neuróz a psychóz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24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19256" cy="3466321"/>
          </a:xfrm>
        </p:spPr>
        <p:txBody>
          <a:bodyPr/>
          <a:lstStyle/>
          <a:p>
            <a:r>
              <a:rPr lang="cs-CZ" dirty="0" smtClean="0"/>
              <a:t>Sigmund Freud (1856 – 1939)</a:t>
            </a:r>
          </a:p>
          <a:p>
            <a:r>
              <a:rPr lang="cs-CZ" dirty="0" smtClean="0"/>
              <a:t>Carl Gustav Jung (1875 – 1961)</a:t>
            </a:r>
          </a:p>
          <a:p>
            <a:r>
              <a:rPr lang="cs-CZ" dirty="0" smtClean="0"/>
              <a:t>Alfred Adler (1870 – 1937)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298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Psychoanalýza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založil </a:t>
            </a:r>
            <a:r>
              <a:rPr lang="cs-CZ" dirty="0" smtClean="0"/>
              <a:t>ji S. Freud</a:t>
            </a:r>
          </a:p>
          <a:p>
            <a:r>
              <a:rPr lang="cs-CZ" dirty="0" smtClean="0"/>
              <a:t>zkoumal </a:t>
            </a:r>
            <a:r>
              <a:rPr lang="cs-CZ" dirty="0"/>
              <a:t>vztah mezi minulými zkušenostmi člověka a jeho současnými problémy </a:t>
            </a:r>
            <a:endParaRPr lang="cs-CZ" dirty="0" smtClean="0"/>
          </a:p>
          <a:p>
            <a:r>
              <a:rPr lang="cs-CZ" dirty="0" smtClean="0"/>
              <a:t>léčebná metoda, </a:t>
            </a:r>
            <a:r>
              <a:rPr lang="cs-CZ" dirty="0"/>
              <a:t>která má za úkol odstranit </a:t>
            </a:r>
            <a:r>
              <a:rPr lang="cs-CZ" dirty="0" smtClean="0"/>
              <a:t>psychické poruchy</a:t>
            </a:r>
          </a:p>
          <a:p>
            <a:r>
              <a:rPr lang="cs-CZ" dirty="0" smtClean="0"/>
              <a:t>cílem psychoanalýzy </a:t>
            </a:r>
            <a:r>
              <a:rPr lang="cs-CZ" dirty="0"/>
              <a:t>je převedení </a:t>
            </a:r>
            <a:r>
              <a:rPr lang="cs-CZ" dirty="0" smtClean="0"/>
              <a:t>traumat </a:t>
            </a:r>
            <a:r>
              <a:rPr lang="cs-CZ" dirty="0"/>
              <a:t>z nevědomí do </a:t>
            </a:r>
            <a:r>
              <a:rPr lang="cs-CZ" dirty="0" smtClean="0"/>
              <a:t>vědomí</a:t>
            </a:r>
          </a:p>
          <a:p>
            <a:r>
              <a:rPr lang="cs-CZ" dirty="0" smtClean="0"/>
              <a:t>probíhá formou řízeného </a:t>
            </a:r>
            <a:r>
              <a:rPr lang="cs-CZ" dirty="0"/>
              <a:t>dialogu pacienta s </a:t>
            </a:r>
            <a:r>
              <a:rPr lang="cs-CZ" dirty="0" smtClean="0"/>
              <a:t>psychoanalytikem</a:t>
            </a:r>
          </a:p>
          <a:p>
            <a:r>
              <a:rPr lang="cs-CZ" dirty="0" smtClean="0"/>
              <a:t>podle </a:t>
            </a:r>
            <a:r>
              <a:rPr lang="cs-CZ" dirty="0"/>
              <a:t>Freuda je člověk </a:t>
            </a:r>
            <a:r>
              <a:rPr lang="cs-CZ" dirty="0" smtClean="0"/>
              <a:t>poháněn pudy, především pudem sexuálním, agresivním </a:t>
            </a:r>
            <a:r>
              <a:rPr lang="cs-CZ" dirty="0"/>
              <a:t>či </a:t>
            </a:r>
            <a:r>
              <a:rPr lang="cs-CZ" dirty="0" smtClean="0"/>
              <a:t>pudem sebezáchovy</a:t>
            </a:r>
          </a:p>
          <a:p>
            <a:r>
              <a:rPr lang="cs-CZ" dirty="0" smtClean="0"/>
              <a:t>nevědomí se odkrývá ve snech, v tzv</a:t>
            </a:r>
            <a:r>
              <a:rPr lang="cs-CZ" dirty="0"/>
              <a:t>. </a:t>
            </a:r>
            <a:r>
              <a:rPr lang="cs-CZ" dirty="0" smtClean="0"/>
              <a:t>freudovském přeřeknutí, ve vtipech </a:t>
            </a:r>
            <a:r>
              <a:rPr lang="cs-CZ" dirty="0"/>
              <a:t>a tzv. </a:t>
            </a:r>
            <a:r>
              <a:rPr lang="cs-CZ" dirty="0" smtClean="0"/>
              <a:t>chybných úkonech</a:t>
            </a:r>
          </a:p>
          <a:p>
            <a:r>
              <a:rPr lang="cs-CZ" dirty="0" smtClean="0"/>
              <a:t>dílo </a:t>
            </a:r>
            <a:r>
              <a:rPr lang="cs-CZ" i="1" dirty="0" smtClean="0"/>
              <a:t>Psychopatologie všedního života </a:t>
            </a:r>
            <a:r>
              <a:rPr lang="cs-CZ" dirty="0" smtClean="0"/>
              <a:t>(1901)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75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Humanistická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vůdčí osobností je Carl </a:t>
            </a:r>
            <a:r>
              <a:rPr lang="cs-CZ" dirty="0" err="1" smtClean="0"/>
              <a:t>Rogers</a:t>
            </a:r>
            <a:r>
              <a:rPr lang="cs-CZ" dirty="0" smtClean="0"/>
              <a:t> (1902 – 1987)</a:t>
            </a:r>
          </a:p>
          <a:p>
            <a:r>
              <a:rPr lang="cs-CZ" dirty="0" smtClean="0"/>
              <a:t>vznikla v roce 1962</a:t>
            </a:r>
          </a:p>
          <a:p>
            <a:r>
              <a:rPr lang="cs-CZ" dirty="0"/>
              <a:t>Společnost pro humanistickou psychologii</a:t>
            </a:r>
            <a:endParaRPr lang="cs-CZ" dirty="0" smtClean="0"/>
          </a:p>
          <a:p>
            <a:r>
              <a:rPr lang="cs-CZ" dirty="0" smtClean="0"/>
              <a:t>předmětem zájmu se stává autentické sebevyjádření člověka</a:t>
            </a:r>
          </a:p>
          <a:p>
            <a:r>
              <a:rPr lang="cs-CZ" dirty="0" smtClean="0"/>
              <a:t>hledání identity</a:t>
            </a:r>
          </a:p>
          <a:p>
            <a:r>
              <a:rPr lang="cs-CZ" dirty="0" smtClean="0"/>
              <a:t>seberealizace jedince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898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551554"/>
          </a:xfrm>
        </p:spPr>
        <p:txBody>
          <a:bodyPr/>
          <a:lstStyle/>
          <a:p>
            <a:r>
              <a:rPr lang="cs-CZ" dirty="0" smtClean="0"/>
              <a:t>Čtyři principy humanistické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496944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b="1" dirty="0" smtClean="0"/>
              <a:t>studium </a:t>
            </a:r>
            <a:r>
              <a:rPr lang="cs-CZ" b="1" dirty="0"/>
              <a:t>prožívajícího jedince </a:t>
            </a:r>
          </a:p>
          <a:p>
            <a:r>
              <a:rPr lang="cs-CZ" dirty="0" smtClean="0"/>
              <a:t>analýza </a:t>
            </a:r>
            <a:r>
              <a:rPr lang="cs-CZ" dirty="0"/>
              <a:t>prožívání </a:t>
            </a:r>
            <a:r>
              <a:rPr lang="cs-CZ" dirty="0" smtClean="0"/>
              <a:t>konkrétního </a:t>
            </a:r>
            <a:r>
              <a:rPr lang="cs-CZ" dirty="0"/>
              <a:t>člověka </a:t>
            </a:r>
            <a:endParaRPr lang="cs-CZ" dirty="0" smtClean="0"/>
          </a:p>
          <a:p>
            <a:r>
              <a:rPr lang="cs-CZ" dirty="0" smtClean="0"/>
              <a:t>člověk </a:t>
            </a:r>
            <a:r>
              <a:rPr lang="cs-CZ" dirty="0"/>
              <a:t>není pouze objektem studia, je nutné ho pochopit z jeho subjektivního </a:t>
            </a:r>
            <a:r>
              <a:rPr lang="cs-CZ" dirty="0" smtClean="0"/>
              <a:t>hlediska</a:t>
            </a:r>
          </a:p>
          <a:p>
            <a:r>
              <a:rPr lang="cs-CZ" dirty="0" smtClean="0"/>
              <a:t>psycholog </a:t>
            </a:r>
            <a:r>
              <a:rPr lang="cs-CZ" dirty="0"/>
              <a:t>se musí stát </a:t>
            </a:r>
            <a:r>
              <a:rPr lang="cs-CZ" dirty="0" smtClean="0"/>
              <a:t>partnerem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b="1" dirty="0" smtClean="0"/>
              <a:t>zájem </a:t>
            </a:r>
            <a:r>
              <a:rPr lang="cs-CZ" b="1" dirty="0"/>
              <a:t>o vyšší lidské </a:t>
            </a:r>
            <a:r>
              <a:rPr lang="cs-CZ" b="1" dirty="0" smtClean="0"/>
              <a:t>vlastnosti</a:t>
            </a:r>
          </a:p>
          <a:p>
            <a:r>
              <a:rPr lang="cs-CZ" dirty="0" smtClean="0"/>
              <a:t>svoboda </a:t>
            </a:r>
            <a:r>
              <a:rPr lang="cs-CZ" dirty="0"/>
              <a:t>volby, hodnocení, </a:t>
            </a:r>
            <a:r>
              <a:rPr lang="cs-CZ" dirty="0" smtClean="0"/>
              <a:t>seberealizace</a:t>
            </a:r>
            <a:r>
              <a:rPr lang="cs-CZ" dirty="0"/>
              <a:t>, kreativita aj. </a:t>
            </a:r>
            <a:endParaRPr lang="cs-CZ" dirty="0" smtClean="0"/>
          </a:p>
          <a:p>
            <a:r>
              <a:rPr lang="cs-CZ" dirty="0" smtClean="0"/>
              <a:t>lidé </a:t>
            </a:r>
            <a:r>
              <a:rPr lang="cs-CZ" dirty="0"/>
              <a:t>nejsou jednoduše motivování </a:t>
            </a:r>
            <a:r>
              <a:rPr lang="cs-CZ" dirty="0" smtClean="0"/>
              <a:t>pouze pudy, </a:t>
            </a:r>
            <a:r>
              <a:rPr lang="cs-CZ" dirty="0"/>
              <a:t>ale mají přirozenou potřebu rozvíjet své </a:t>
            </a:r>
            <a:r>
              <a:rPr lang="cs-CZ" dirty="0" smtClean="0"/>
              <a:t>schopnosti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/>
              <a:t>zdůrazňování </a:t>
            </a:r>
            <a:r>
              <a:rPr lang="cs-CZ" b="1" dirty="0"/>
              <a:t>individuálního významu </a:t>
            </a:r>
            <a:r>
              <a:rPr lang="cs-CZ" b="1" dirty="0" smtClean="0"/>
              <a:t>jedince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b="1" dirty="0" smtClean="0"/>
              <a:t>primární </a:t>
            </a:r>
            <a:r>
              <a:rPr lang="cs-CZ" b="1" dirty="0"/>
              <a:t>zájem psychologa </a:t>
            </a:r>
            <a:r>
              <a:rPr lang="cs-CZ" dirty="0"/>
              <a:t>o </a:t>
            </a:r>
            <a:r>
              <a:rPr lang="cs-CZ" dirty="0" smtClean="0"/>
              <a:t>důstojnost</a:t>
            </a:r>
            <a:r>
              <a:rPr lang="cs-CZ" dirty="0"/>
              <a:t>, plnost 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existence </a:t>
            </a:r>
            <a:r>
              <a:rPr lang="cs-CZ" dirty="0"/>
              <a:t>a štěstí </a:t>
            </a:r>
            <a:r>
              <a:rPr lang="cs-CZ" dirty="0" smtClean="0"/>
              <a:t>člověka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851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Transpersonální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680520"/>
          </a:xfrm>
        </p:spPr>
        <p:txBody>
          <a:bodyPr/>
          <a:lstStyle/>
          <a:p>
            <a:r>
              <a:rPr lang="cs-CZ" dirty="0" smtClean="0"/>
              <a:t>zabývá se mimořádnými stavy vědomí a lidskou spiritualitou</a:t>
            </a:r>
          </a:p>
          <a:p>
            <a:r>
              <a:rPr lang="cs-CZ" dirty="0" smtClean="0"/>
              <a:t>objevila se v 70. letech 20. století</a:t>
            </a:r>
          </a:p>
          <a:p>
            <a:r>
              <a:rPr lang="cs-CZ" dirty="0" smtClean="0"/>
              <a:t>tyto stavy jsou navozovány např. hypnózou, autosugescí, meditací, drogami nebo holotropním dýcháním</a:t>
            </a:r>
          </a:p>
          <a:p>
            <a:r>
              <a:rPr lang="cs-CZ" dirty="0" smtClean="0"/>
              <a:t>významným představitelem je Stanislav Grof</a:t>
            </a:r>
          </a:p>
          <a:p>
            <a:r>
              <a:rPr lang="cs-CZ" dirty="0" smtClean="0"/>
              <a:t>stojí na okraji vědecké psychologie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961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983602"/>
          </a:xfrm>
        </p:spPr>
        <p:txBody>
          <a:bodyPr/>
          <a:lstStyle/>
          <a:p>
            <a:r>
              <a:rPr lang="cs-CZ" dirty="0" smtClean="0"/>
              <a:t>Holotropní 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856984" cy="3970377"/>
          </a:xfrm>
        </p:spPr>
        <p:txBody>
          <a:bodyPr>
            <a:normAutofit/>
          </a:bodyPr>
          <a:lstStyle/>
          <a:p>
            <a:r>
              <a:rPr lang="cs-CZ" dirty="0" smtClean="0"/>
              <a:t>metoda</a:t>
            </a:r>
            <a:r>
              <a:rPr lang="cs-CZ" dirty="0"/>
              <a:t>, kterou v polovině 70. let 20. století vyvinul český psychiatr a psychoterapeut </a:t>
            </a:r>
            <a:r>
              <a:rPr lang="cs-CZ" dirty="0" smtClean="0"/>
              <a:t>Stanislav Grof</a:t>
            </a:r>
            <a:r>
              <a:rPr lang="cs-CZ" dirty="0"/>
              <a:t> společně se svou ženou </a:t>
            </a:r>
            <a:r>
              <a:rPr lang="cs-CZ" dirty="0" smtClean="0"/>
              <a:t>Christinou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možnosti vyvolání jiných stavů </a:t>
            </a:r>
            <a:r>
              <a:rPr lang="cs-CZ" dirty="0" smtClean="0"/>
              <a:t>vědomí pomocí prohlubování </a:t>
            </a:r>
            <a:r>
              <a:rPr lang="cs-CZ" dirty="0"/>
              <a:t>a zvyšování tempa </a:t>
            </a:r>
            <a:r>
              <a:rPr lang="cs-CZ" dirty="0" smtClean="0"/>
              <a:t>dechu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89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824536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Vyjmenuj hlavní psychologické školy. (6)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Který směr využívá nejvíce metodu experimentu?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je nejvýznamnějším představitelem hlubinné psychologie?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je tzv. kognitivní mapa?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Kterou vrstvu lidské psychiky zkoumá behaviorismus?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Který ze směrů klade velký důraz na seberealizaci jedince a hledání vlastní identity?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je psychoanalýza?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Který směr se zabýval zkoumáním optických klamů?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je tzv. „</a:t>
            </a:r>
            <a:r>
              <a:rPr lang="cs-CZ" dirty="0" err="1" smtClean="0"/>
              <a:t>black</a:t>
            </a:r>
            <a:r>
              <a:rPr lang="cs-CZ" dirty="0" smtClean="0"/>
              <a:t> box“?</a:t>
            </a:r>
          </a:p>
          <a:p>
            <a:pPr marL="457200" indent="-45720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Kdo tvrdí, že všemu se lze naučit?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018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330417"/>
          </a:xfrm>
        </p:spPr>
        <p:txBody>
          <a:bodyPr/>
          <a:lstStyle/>
          <a:p>
            <a:r>
              <a:rPr lang="cs-CZ" dirty="0" smtClean="0"/>
              <a:t>vlastní materiály</a:t>
            </a:r>
          </a:p>
          <a:p>
            <a:r>
              <a:rPr lang="cs-CZ" dirty="0" smtClean="0"/>
              <a:t>Hladík</a:t>
            </a:r>
            <a:r>
              <a:rPr lang="cs-CZ" dirty="0"/>
              <a:t>, Jaroslav: </a:t>
            </a:r>
            <a:r>
              <a:rPr lang="cs-CZ" i="1" dirty="0"/>
              <a:t>Společenské vědy v kostce pro střední </a:t>
            </a:r>
            <a:r>
              <a:rPr lang="cs-CZ" i="1" dirty="0" err="1"/>
              <a:t>školy</a:t>
            </a:r>
            <a:r>
              <a:rPr lang="cs-CZ" dirty="0" err="1"/>
              <a:t>,Fragment</a:t>
            </a:r>
            <a:r>
              <a:rPr lang="cs-CZ" dirty="0"/>
              <a:t>, Havlíčkův Brod, 1996, ISBN: 80-7200-044-6</a:t>
            </a:r>
          </a:p>
          <a:p>
            <a:r>
              <a:rPr lang="cs-CZ" dirty="0" smtClean="0"/>
              <a:t>Doležalová, Ladislava, Vlková, Marie: </a:t>
            </a:r>
            <a:r>
              <a:rPr lang="cs-CZ" i="1" dirty="0" smtClean="0"/>
              <a:t>Občanský a společenskovědní základ Psychologie, </a:t>
            </a:r>
            <a:r>
              <a:rPr lang="cs-CZ" dirty="0" err="1" smtClean="0"/>
              <a:t>Computer</a:t>
            </a:r>
            <a:r>
              <a:rPr lang="cs-CZ" dirty="0" smtClean="0"/>
              <a:t> Media s.r.o., Kralice na Hané, </a:t>
            </a:r>
            <a:r>
              <a:rPr lang="cs-CZ" dirty="0"/>
              <a:t>2010, ISBN: </a:t>
            </a:r>
            <a:r>
              <a:rPr lang="cs-CZ" dirty="0" smtClean="0"/>
              <a:t>978-80-7402-060-5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Veškeré hypertextové odkazy jsou platné ke dni zveřejnění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829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1070</TotalTime>
  <Words>839</Words>
  <Application>Microsoft Office PowerPoint</Application>
  <PresentationFormat>Předvádění na obrazovce (4:3)</PresentationFormat>
  <Paragraphs>190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projekt</vt:lpstr>
      <vt:lpstr>psychologické školy</vt:lpstr>
      <vt:lpstr>ANOTACE</vt:lpstr>
      <vt:lpstr>Hlavní psychologické školy</vt:lpstr>
      <vt:lpstr>Biologická psychologie</vt:lpstr>
      <vt:lpstr>Biologická psychologie</vt:lpstr>
      <vt:lpstr>Biologická psychologie</vt:lpstr>
      <vt:lpstr>Behaviorismus</vt:lpstr>
      <vt:lpstr>J.B.Watson (1878 – 1958)</vt:lpstr>
      <vt:lpstr>J. B. Watson (1878 – 1958)</vt:lpstr>
      <vt:lpstr>              Gestalt psychologie - tvarová psychologie</vt:lpstr>
      <vt:lpstr>Gestalt zákony</vt:lpstr>
      <vt:lpstr>Představitelé</vt:lpstr>
      <vt:lpstr>Kognitivní psychologie</vt:lpstr>
      <vt:lpstr>Hlubinná psychologie</vt:lpstr>
      <vt:lpstr>Představitelé</vt:lpstr>
      <vt:lpstr>Psychoanalýza</vt:lpstr>
      <vt:lpstr>Humanistická psychologie</vt:lpstr>
      <vt:lpstr>Čtyři principy humanistické psychologie</vt:lpstr>
      <vt:lpstr>Transpersonální psychologie</vt:lpstr>
      <vt:lpstr>Holotropní dýchání</vt:lpstr>
      <vt:lpstr>Test</vt:lpstr>
      <vt:lpstr>Zdroje a 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Dum</cp:lastModifiedBy>
  <cp:revision>73</cp:revision>
  <dcterms:created xsi:type="dcterms:W3CDTF">2012-06-20T16:12:09Z</dcterms:created>
  <dcterms:modified xsi:type="dcterms:W3CDTF">2014-02-24T14:24:08Z</dcterms:modified>
</cp:coreProperties>
</file>