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9" r:id="rId4"/>
    <p:sldId id="272" r:id="rId5"/>
    <p:sldId id="273" r:id="rId6"/>
    <p:sldId id="274" r:id="rId7"/>
    <p:sldId id="276" r:id="rId8"/>
    <p:sldId id="278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93" r:id="rId18"/>
    <p:sldId id="288" r:id="rId19"/>
    <p:sldId id="290" r:id="rId20"/>
    <p:sldId id="291" r:id="rId21"/>
    <p:sldId id="292" r:id="rId22"/>
    <p:sldId id="294" r:id="rId23"/>
    <p:sldId id="270" r:id="rId24"/>
    <p:sldId id="275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>
  <p:cSld name="2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9DFD2-54D2-48A9-8254-B623FF18CE9D}" type="datetimeFigureOut">
              <a:rPr lang="cs-CZ"/>
              <a:pPr>
                <a:defRPr/>
              </a:pPr>
              <a:t>21.2.2014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7CA95-4310-45BB-AA43-F4382E618A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409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  <p:sldLayoutId id="2147483774" r:id="rId15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../Kv&#237;z%20-%20S.Freud.docx" TargetMode="External"/><Relationship Id="rId2" Type="http://schemas.openxmlformats.org/officeDocument/2006/relationships/hyperlink" Target="http://ceskatelevize.cz/ct24/exkluzivne-na-ct24/67628-psychoanalyza-a-oidipovsky-komplex-za-vsim-hledej-freuda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21359557-port/687-na-prvni-pohled/video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psychologie osobnosti – Úvod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VY_32_INOVACE_1.SV.06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září</a:t>
            </a:r>
            <a:r>
              <a:rPr lang="cs-CZ" sz="1200" b="1" dirty="0" smtClean="0"/>
              <a:t> </a:t>
            </a:r>
            <a:r>
              <a:rPr lang="cs-CZ" sz="1200" dirty="0" smtClean="0"/>
              <a:t>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1</a:t>
            </a:r>
            <a:r>
              <a:rPr lang="cs-CZ" sz="1200" dirty="0" smtClean="0"/>
              <a:t>. 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 pojmem osobnost a významnými teoriemi  osobnosti.</a:t>
            </a:r>
          </a:p>
          <a:p>
            <a:pPr algn="just"/>
            <a:r>
              <a:rPr lang="cs-CZ" sz="1100" dirty="0" smtClean="0"/>
              <a:t>Materiál je použit ve výkladové části hodiny.  </a:t>
            </a:r>
          </a:p>
          <a:p>
            <a:pPr algn="just"/>
            <a:r>
              <a:rPr lang="cs-CZ" sz="1100" dirty="0" smtClean="0"/>
              <a:t>Součástí materiálu je i test, který ověří  znalosti žáků.  </a:t>
            </a:r>
          </a:p>
          <a:p>
            <a:pPr algn="just"/>
            <a:r>
              <a:rPr lang="cs-CZ" sz="1100" dirty="0" smtClean="0"/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112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Psychologie 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struktura osobnosti: </a:t>
            </a:r>
          </a:p>
          <a:p>
            <a:pPr marL="457200" indent="-457200">
              <a:buAutoNum type="arabicPeriod"/>
            </a:pPr>
            <a:r>
              <a:rPr lang="cs-CZ" dirty="0" smtClean="0"/>
              <a:t>schopnosti</a:t>
            </a:r>
          </a:p>
          <a:p>
            <a:pPr marL="457200" indent="-457200">
              <a:buAutoNum type="arabicPeriod"/>
            </a:pPr>
            <a:r>
              <a:rPr lang="cs-CZ" dirty="0" smtClean="0"/>
              <a:t>temperament</a:t>
            </a:r>
          </a:p>
          <a:p>
            <a:pPr marL="457200" indent="-457200">
              <a:buAutoNum type="arabicPeriod"/>
            </a:pPr>
            <a:r>
              <a:rPr lang="cs-CZ" dirty="0" smtClean="0"/>
              <a:t>charakter</a:t>
            </a:r>
          </a:p>
          <a:p>
            <a:pPr marL="457200" indent="-457200">
              <a:buAutoNum type="arabicPeriod"/>
            </a:pPr>
            <a:r>
              <a:rPr lang="cs-CZ" dirty="0" smtClean="0"/>
              <a:t>motivace, potřeby, zájmy,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poznávání osobnosti</a:t>
            </a:r>
          </a:p>
          <a:p>
            <a:r>
              <a:rPr lang="cs-CZ" dirty="0" smtClean="0"/>
              <a:t>zabývá se odlišnostmi a podobnostmi mezi jedinci</a:t>
            </a:r>
          </a:p>
          <a:p>
            <a:r>
              <a:rPr lang="cs-CZ" dirty="0" smtClean="0"/>
              <a:t>typy osobnosti</a:t>
            </a:r>
          </a:p>
        </p:txBody>
      </p:sp>
    </p:spTree>
    <p:extLst>
      <p:ext uri="{BB962C8B-B14F-4D97-AF65-F5344CB8AC3E}">
        <p14:creationId xmlns:p14="http://schemas.microsoft.com/office/powerpoint/2010/main" val="3298026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78581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znamená pojem osobnost?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r>
              <a:rPr lang="cs-CZ" dirty="0" smtClean="0"/>
              <a:t>osobnost v běžném jazyce</a:t>
            </a:r>
          </a:p>
          <a:p>
            <a:endParaRPr lang="cs-CZ" dirty="0" smtClean="0"/>
          </a:p>
          <a:p>
            <a:r>
              <a:rPr lang="cs-CZ" dirty="0" smtClean="0"/>
              <a:t>osobnost v psychologii (počátek 20. století)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  <a:p>
            <a:r>
              <a:rPr lang="cs-CZ" dirty="0" smtClean="0"/>
              <a:t>nahradil pojem duše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3151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Hippokrates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sangvinik (sangius=krev) – stabilní, extravert</a:t>
            </a:r>
          </a:p>
          <a:p>
            <a:r>
              <a:rPr lang="cs-CZ" smtClean="0"/>
              <a:t>cholerik (cholé=žluč) – labilní, extravert</a:t>
            </a:r>
          </a:p>
          <a:p>
            <a:r>
              <a:rPr lang="cs-CZ" smtClean="0"/>
              <a:t>melancholik (černá žluč) – labilní, introvert</a:t>
            </a:r>
          </a:p>
          <a:p>
            <a:r>
              <a:rPr lang="cs-CZ" smtClean="0"/>
              <a:t>flegmatik (flegma=hlen) – stabilní, introvert</a:t>
            </a:r>
          </a:p>
        </p:txBody>
      </p:sp>
    </p:spTree>
    <p:extLst>
      <p:ext uri="{BB962C8B-B14F-4D97-AF65-F5344CB8AC3E}">
        <p14:creationId xmlns:p14="http://schemas.microsoft.com/office/powerpoint/2010/main" val="204129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Sigmund Freud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4624388" cy="481136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osobnost má 3 složky: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Id 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Ego 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Superego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jsou v neustálém protikladu</a:t>
            </a:r>
          </a:p>
          <a:p>
            <a:pPr>
              <a:defRPr/>
            </a:pPr>
            <a:r>
              <a:rPr lang="cs-CZ" dirty="0" smtClean="0"/>
              <a:t>duševní energií je libido (touha po uspokojení potřeb)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12776"/>
            <a:ext cx="2376264" cy="337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56376" y="4783363"/>
            <a:ext cx="504056" cy="373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187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16632"/>
            <a:ext cx="8964488" cy="1296144"/>
          </a:xfrm>
        </p:spPr>
        <p:txBody>
          <a:bodyPr/>
          <a:lstStyle/>
          <a:p>
            <a:pPr algn="ctr">
              <a:defRPr/>
            </a:pPr>
            <a:r>
              <a:rPr lang="cs-CZ" sz="2800" b="0" dirty="0"/>
              <a:t>Freudův</a:t>
            </a:r>
            <a:br>
              <a:rPr lang="cs-CZ" sz="2800" b="0" dirty="0"/>
            </a:br>
            <a:r>
              <a:rPr lang="cs-CZ" sz="2800" b="0" dirty="0"/>
              <a:t>model osobnosti</a:t>
            </a:r>
          </a:p>
        </p:txBody>
      </p:sp>
      <p:pic>
        <p:nvPicPr>
          <p:cNvPr id="14340" name="Picture 3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7" b="3867"/>
          <a:stretch>
            <a:fillRect/>
          </a:stretch>
        </p:blipFill>
        <p:spPr>
          <a:xfrm>
            <a:off x="2555776" y="1412776"/>
            <a:ext cx="4140101" cy="5015458"/>
          </a:xfrm>
          <a:noFill/>
          <a:ln w="9525"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04248" y="61653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9987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Tři vrstvy lidské psychiky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>
            <a:normAutofit/>
          </a:bodyPr>
          <a:lstStyle/>
          <a:p>
            <a:pPr marL="514350" indent="-514350">
              <a:buFont typeface="Wingdings 2" pitchFamily="18" charset="2"/>
              <a:buAutoNum type="arabicPeriod"/>
            </a:pPr>
            <a:r>
              <a:rPr lang="cs-CZ" sz="2800" dirty="0" smtClean="0"/>
              <a:t>vědomí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z="2800" dirty="0" smtClean="0"/>
              <a:t>předvědomí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z="2800" dirty="0" smtClean="0"/>
              <a:t>nevědomí</a:t>
            </a:r>
          </a:p>
        </p:txBody>
      </p:sp>
    </p:spTree>
    <p:extLst>
      <p:ext uri="{BB962C8B-B14F-4D97-AF65-F5344CB8AC3E}">
        <p14:creationId xmlns:p14="http://schemas.microsoft.com/office/powerpoint/2010/main" val="72698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Vědomí</a:t>
            </a:r>
            <a:endParaRPr lang="cs-CZ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vázáno na vnímání</a:t>
            </a:r>
          </a:p>
          <a:p>
            <a:r>
              <a:rPr lang="cs-CZ" dirty="0" smtClean="0"/>
              <a:t>zahrnuje tu část osobnosti, kterou si jedinec plně uvědomuje</a:t>
            </a:r>
          </a:p>
        </p:txBody>
      </p:sp>
    </p:spTree>
    <p:extLst>
      <p:ext uri="{BB962C8B-B14F-4D97-AF65-F5344CB8AC3E}">
        <p14:creationId xmlns:p14="http://schemas.microsoft.com/office/powerpoint/2010/main" val="234522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Předvědomí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obsahuje zapomenuté, ale vybavitelné myšlenky, zážitky, konflikty, rozhodnutí</a:t>
            </a:r>
          </a:p>
          <a:p>
            <a:r>
              <a:rPr lang="cs-CZ" dirty="0" smtClean="0"/>
              <a:t>obsahy předvědomí nečelí při přechodu do vědomí odporu</a:t>
            </a:r>
          </a:p>
        </p:txBody>
      </p:sp>
    </p:spTree>
    <p:extLst>
      <p:ext uri="{BB962C8B-B14F-4D97-AF65-F5344CB8AC3E}">
        <p14:creationId xmlns:p14="http://schemas.microsoft.com/office/powerpoint/2010/main" val="3327325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Nevědomí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608512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cs-CZ" dirty="0" smtClean="0"/>
              <a:t>je nejrozsáhlejší a vědomí nepřístupná část psychiky</a:t>
            </a:r>
          </a:p>
          <a:p>
            <a:pPr>
              <a:defRPr/>
            </a:pPr>
            <a:r>
              <a:rPr lang="cs-CZ" dirty="0" smtClean="0"/>
              <a:t>představuje změť neorganizovaných představ, přání, obav</a:t>
            </a:r>
          </a:p>
          <a:p>
            <a:pPr>
              <a:defRPr/>
            </a:pPr>
            <a:r>
              <a:rPr lang="cs-CZ" dirty="0" smtClean="0"/>
              <a:t>do nevědomí jsou vytěsněny myšlenky a city, které by pro jedince byly při uvědomění příliš zraňující, ponižující</a:t>
            </a:r>
          </a:p>
          <a:p>
            <a:pPr>
              <a:defRPr/>
            </a:pPr>
            <a:r>
              <a:rPr lang="cs-CZ" dirty="0" smtClean="0"/>
              <a:t>pocity úzkosti a viny</a:t>
            </a:r>
          </a:p>
          <a:p>
            <a:pPr>
              <a:defRPr/>
            </a:pPr>
            <a:r>
              <a:rPr lang="cs-CZ" dirty="0" smtClean="0"/>
              <a:t>co je nevědomé, má stálou tendenci stát se vědomým a psychika musí vynakládat energii, aby se tomu tak nestalo</a:t>
            </a:r>
          </a:p>
          <a:p>
            <a:pPr>
              <a:defRPr/>
            </a:pPr>
            <a:r>
              <a:rPr lang="cs-CZ" dirty="0" smtClean="0"/>
              <a:t>proto například lidé, kteří toho moc vytěsnili, mohou cítit únavu bez zjevné příčiny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211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ID – ono - pudová složka osobnosti</a:t>
            </a:r>
            <a:endParaRPr lang="cs-CZ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iracionální</a:t>
            </a:r>
          </a:p>
          <a:p>
            <a:r>
              <a:rPr lang="cs-CZ" smtClean="0"/>
              <a:t>touží po okamžitém uspokojení svých potřeb bez ohledu na potřeby ostatních lidí</a:t>
            </a:r>
          </a:p>
          <a:p>
            <a:r>
              <a:rPr lang="cs-CZ" smtClean="0"/>
              <a:t>např.: kojenec, který touží po jídle</a:t>
            </a:r>
          </a:p>
          <a:p>
            <a:r>
              <a:rPr lang="cs-CZ" smtClean="0"/>
              <a:t>u dospělého se Id projevuje ve snění</a:t>
            </a:r>
          </a:p>
          <a:p>
            <a:r>
              <a:rPr lang="cs-CZ" smtClean="0"/>
              <a:t>sny jsou strážci spánku</a:t>
            </a:r>
          </a:p>
          <a:p>
            <a:r>
              <a:rPr lang="cs-CZ" smtClean="0"/>
              <a:t>sny jsou splněním našich nevědomých přání</a:t>
            </a:r>
          </a:p>
        </p:txBody>
      </p:sp>
    </p:spTree>
    <p:extLst>
      <p:ext uri="{BB962C8B-B14F-4D97-AF65-F5344CB8AC3E}">
        <p14:creationId xmlns:p14="http://schemas.microsoft.com/office/powerpoint/2010/main" val="291301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Ego – Já</a:t>
            </a:r>
            <a:endParaRPr lang="cs-CZ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realistické</a:t>
            </a:r>
          </a:p>
          <a:p>
            <a:r>
              <a:rPr lang="cs-CZ" dirty="0" smtClean="0"/>
              <a:t>reguluje Id</a:t>
            </a:r>
          </a:p>
          <a:p>
            <a:r>
              <a:rPr lang="cs-CZ" dirty="0" smtClean="0"/>
              <a:t>je vědomé a zvažuje činy a jejich následky a ukládá je do podvědomí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763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Superego - </a:t>
            </a:r>
            <a:r>
              <a:rPr lang="cs-CZ" dirty="0" err="1" smtClean="0"/>
              <a:t>Nadjá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omezení a zákazy dané společností</a:t>
            </a:r>
          </a:p>
          <a:p>
            <a:r>
              <a:rPr lang="cs-CZ" smtClean="0"/>
              <a:t>chvála za dobré chování</a:t>
            </a:r>
          </a:p>
          <a:p>
            <a:r>
              <a:rPr lang="cs-CZ" smtClean="0"/>
              <a:t>hlas svědomí</a:t>
            </a:r>
          </a:p>
          <a:p>
            <a:r>
              <a:rPr lang="cs-CZ" smtClean="0"/>
              <a:t>zdroj pocitu viny</a:t>
            </a:r>
          </a:p>
          <a:p>
            <a:r>
              <a:rPr lang="cs-CZ" smtClean="0"/>
              <a:t>kritický pozorovatel našich činů</a:t>
            </a:r>
          </a:p>
          <a:p>
            <a:r>
              <a:rPr lang="cs-CZ" smtClean="0"/>
              <a:t>vyrostlo ze zkrocených pudů</a:t>
            </a:r>
          </a:p>
          <a:p>
            <a:r>
              <a:rPr lang="cs-CZ" smtClean="0"/>
              <a:t>boj mezi pudy a společenskými pravidly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098016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  <a:latin typeface="Arial" charset="0"/>
              </a:rPr>
              <a:t>Konflikty</a:t>
            </a:r>
          </a:p>
        </p:txBody>
      </p:sp>
      <p:sp>
        <p:nvSpPr>
          <p:cNvPr id="36867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 smtClean="0">
                <a:latin typeface="Arial" charset="0"/>
              </a:rPr>
              <a:t>id </a:t>
            </a:r>
            <a:r>
              <a:rPr lang="cs-CZ" sz="2800" i="1" dirty="0" smtClean="0">
                <a:latin typeface="Arial" charset="0"/>
              </a:rPr>
              <a:t>versus</a:t>
            </a:r>
            <a:r>
              <a:rPr lang="cs-CZ" sz="2800" dirty="0" smtClean="0">
                <a:latin typeface="Arial" charset="0"/>
              </a:rPr>
              <a:t> ego: holčička chce ukrást panenku, avšak neukradne ji, neboť se obává, že by se cítila špatně 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Arial" charset="0"/>
              </a:rPr>
              <a:t>id </a:t>
            </a:r>
            <a:r>
              <a:rPr lang="cs-CZ" sz="2800" i="1" dirty="0" smtClean="0">
                <a:latin typeface="Arial" charset="0"/>
              </a:rPr>
              <a:t>versus</a:t>
            </a:r>
            <a:r>
              <a:rPr lang="cs-CZ" sz="2800" dirty="0" smtClean="0">
                <a:latin typeface="Arial" charset="0"/>
              </a:rPr>
              <a:t> superego: holčička chce ukrást panenku, avšak neukradne ji, neboť maminka říkala, že krást se nemá 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Arial" charset="0"/>
              </a:rPr>
              <a:t>ego </a:t>
            </a:r>
            <a:r>
              <a:rPr lang="cs-CZ" sz="2800" i="1" dirty="0" smtClean="0">
                <a:latin typeface="Arial" charset="0"/>
              </a:rPr>
              <a:t>versus</a:t>
            </a:r>
            <a:r>
              <a:rPr lang="cs-CZ" sz="2800" dirty="0" smtClean="0">
                <a:latin typeface="Arial" charset="0"/>
              </a:rPr>
              <a:t> superego: holčička již má našetřené peníze, takže si panenku může koupit, ale neudělá to, neboť v náboženské výchově ji učili, že člověk má žít střídmě a dávat almužnu. Našetřené peníze proto věnuje žebrákovi. </a:t>
            </a:r>
          </a:p>
          <a:p>
            <a:pPr>
              <a:lnSpc>
                <a:spcPct val="90000"/>
              </a:lnSpc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91805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24579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21087"/>
          </a:xfrm>
        </p:spPr>
        <p:txBody>
          <a:bodyPr/>
          <a:lstStyle/>
          <a:p>
            <a:r>
              <a:rPr lang="cs-CZ" i="1" dirty="0" smtClean="0"/>
              <a:t>Studie o hysterii</a:t>
            </a:r>
            <a:r>
              <a:rPr lang="cs-CZ" dirty="0" smtClean="0"/>
              <a:t> </a:t>
            </a:r>
          </a:p>
          <a:p>
            <a:r>
              <a:rPr lang="cs-CZ" i="1" dirty="0" smtClean="0"/>
              <a:t>Výklad snů</a:t>
            </a:r>
            <a:r>
              <a:rPr lang="cs-CZ" dirty="0" smtClean="0"/>
              <a:t> </a:t>
            </a:r>
          </a:p>
          <a:p>
            <a:r>
              <a:rPr lang="cs-CZ" i="1" dirty="0" smtClean="0"/>
              <a:t>Vtip a jeho vztah k nevědomí</a:t>
            </a:r>
            <a:endParaRPr lang="cs-CZ" dirty="0" smtClean="0"/>
          </a:p>
          <a:p>
            <a:r>
              <a:rPr lang="cs-CZ" i="1" dirty="0" smtClean="0"/>
              <a:t>Totem a tabu</a:t>
            </a:r>
            <a:endParaRPr lang="cs-CZ" dirty="0" smtClean="0"/>
          </a:p>
          <a:p>
            <a:r>
              <a:rPr lang="cs-CZ" i="1" dirty="0" smtClean="0"/>
              <a:t>Já a Ono</a:t>
            </a:r>
            <a:endParaRPr lang="cs-CZ" i="1" dirty="0" smtClean="0">
              <a:latin typeface="Arial" charset="0"/>
            </a:endParaRPr>
          </a:p>
          <a:p>
            <a:r>
              <a:rPr lang="cs-CZ" i="1" dirty="0" smtClean="0">
                <a:latin typeface="Arial" charset="0"/>
                <a:hlinkClick r:id="rId2"/>
              </a:rPr>
              <a:t>http://</a:t>
            </a:r>
            <a:r>
              <a:rPr lang="cs-CZ" i="1" dirty="0" err="1" smtClean="0">
                <a:latin typeface="Arial" charset="0"/>
                <a:hlinkClick r:id="rId2"/>
              </a:rPr>
              <a:t>ceskatelevize.cz</a:t>
            </a:r>
            <a:r>
              <a:rPr lang="cs-CZ" i="1" dirty="0" smtClean="0">
                <a:latin typeface="Arial" charset="0"/>
                <a:hlinkClick r:id="rId2"/>
              </a:rPr>
              <a:t>/</a:t>
            </a:r>
            <a:r>
              <a:rPr lang="cs-CZ" i="1" dirty="0" err="1" smtClean="0">
                <a:latin typeface="Arial" charset="0"/>
                <a:hlinkClick r:id="rId2"/>
              </a:rPr>
              <a:t>ct24</a:t>
            </a:r>
            <a:r>
              <a:rPr lang="cs-CZ" i="1" dirty="0" smtClean="0">
                <a:latin typeface="Arial" charset="0"/>
                <a:hlinkClick r:id="rId2"/>
              </a:rPr>
              <a:t>/</a:t>
            </a:r>
            <a:r>
              <a:rPr lang="cs-CZ" i="1" dirty="0" err="1" smtClean="0">
                <a:latin typeface="Arial" charset="0"/>
                <a:hlinkClick r:id="rId2"/>
              </a:rPr>
              <a:t>exkluzivne</a:t>
            </a:r>
            <a:r>
              <a:rPr lang="cs-CZ" i="1" dirty="0" smtClean="0">
                <a:latin typeface="Arial" charset="0"/>
                <a:hlinkClick r:id="rId2"/>
              </a:rPr>
              <a:t>-na-</a:t>
            </a:r>
            <a:r>
              <a:rPr lang="cs-CZ" i="1" dirty="0" err="1" smtClean="0">
                <a:latin typeface="Arial" charset="0"/>
                <a:hlinkClick r:id="rId2"/>
              </a:rPr>
              <a:t>ct24</a:t>
            </a:r>
            <a:r>
              <a:rPr lang="cs-CZ" i="1" dirty="0" smtClean="0">
                <a:latin typeface="Arial" charset="0"/>
                <a:hlinkClick r:id="rId2"/>
              </a:rPr>
              <a:t>/67628-</a:t>
            </a:r>
            <a:r>
              <a:rPr lang="cs-CZ" i="1" dirty="0" err="1" smtClean="0">
                <a:latin typeface="Arial" charset="0"/>
                <a:hlinkClick r:id="rId2"/>
              </a:rPr>
              <a:t>psychoanalyza</a:t>
            </a:r>
            <a:r>
              <a:rPr lang="cs-CZ" i="1" dirty="0" smtClean="0">
                <a:latin typeface="Arial" charset="0"/>
                <a:hlinkClick r:id="rId2"/>
              </a:rPr>
              <a:t>-a-</a:t>
            </a:r>
            <a:r>
              <a:rPr lang="cs-CZ" i="1" dirty="0" err="1" smtClean="0">
                <a:latin typeface="Arial" charset="0"/>
                <a:hlinkClick r:id="rId2"/>
              </a:rPr>
              <a:t>oidipovsky</a:t>
            </a:r>
            <a:r>
              <a:rPr lang="cs-CZ" i="1" dirty="0" smtClean="0">
                <a:latin typeface="Arial" charset="0"/>
                <a:hlinkClick r:id="rId2"/>
              </a:rPr>
              <a:t>-komplex-za-</a:t>
            </a:r>
            <a:r>
              <a:rPr lang="cs-CZ" i="1" dirty="0" err="1" smtClean="0">
                <a:latin typeface="Arial" charset="0"/>
                <a:hlinkClick r:id="rId2"/>
              </a:rPr>
              <a:t>vsim</a:t>
            </a:r>
            <a:r>
              <a:rPr lang="cs-CZ" i="1" dirty="0" smtClean="0">
                <a:latin typeface="Arial" charset="0"/>
                <a:hlinkClick r:id="rId2"/>
              </a:rPr>
              <a:t>-hledej-</a:t>
            </a:r>
            <a:r>
              <a:rPr lang="cs-CZ" i="1" dirty="0" err="1" smtClean="0">
                <a:latin typeface="Arial" charset="0"/>
                <a:hlinkClick r:id="rId2"/>
              </a:rPr>
              <a:t>freuda</a:t>
            </a:r>
            <a:r>
              <a:rPr lang="cs-CZ" i="1" dirty="0" smtClean="0">
                <a:latin typeface="Arial" charset="0"/>
                <a:hlinkClick r:id="rId2"/>
              </a:rPr>
              <a:t>/</a:t>
            </a:r>
            <a:endParaRPr lang="cs-CZ" i="1" dirty="0" smtClean="0">
              <a:latin typeface="Arial" charset="0"/>
            </a:endParaRPr>
          </a:p>
          <a:p>
            <a:r>
              <a:rPr lang="cs-CZ" i="1" dirty="0" smtClean="0">
                <a:latin typeface="Arial" charset="0"/>
                <a:hlinkClick r:id="rId3" action="ppaction://hlinkfile"/>
              </a:rPr>
              <a:t>..\Kvíz - </a:t>
            </a:r>
            <a:r>
              <a:rPr lang="cs-CZ" i="1" smtClean="0">
                <a:latin typeface="Arial" charset="0"/>
                <a:hlinkClick r:id="rId3" action="ppaction://hlinkfile"/>
              </a:rPr>
              <a:t>S.Freud.docx</a:t>
            </a:r>
            <a:endParaRPr lang="cs-CZ" i="1" dirty="0" smtClean="0">
              <a:latin typeface="Arial" charset="0"/>
            </a:endParaRPr>
          </a:p>
          <a:p>
            <a:pPr marL="0" indent="0">
              <a:buNone/>
            </a:pPr>
            <a:endParaRPr lang="cs-CZ" i="1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849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23562"/>
          </a:xfrm>
        </p:spPr>
        <p:txBody>
          <a:bodyPr/>
          <a:lstStyle/>
          <a:p>
            <a:r>
              <a:rPr lang="cs-CZ" dirty="0" smtClean="0"/>
              <a:t>Carl Gustav Jung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752528"/>
          </a:xfrm>
        </p:spPr>
        <p:txBody>
          <a:bodyPr/>
          <a:lstStyle/>
          <a:p>
            <a:r>
              <a:rPr lang="cs-CZ" dirty="0" smtClean="0"/>
              <a:t>považován za zakladatele analytické psychologie</a:t>
            </a:r>
          </a:p>
          <a:p>
            <a:r>
              <a:rPr lang="cs-CZ" dirty="0" smtClean="0"/>
              <a:t>navazoval na S. Freuda</a:t>
            </a:r>
          </a:p>
          <a:p>
            <a:r>
              <a:rPr lang="cs-CZ" dirty="0" smtClean="0"/>
              <a:t>důraz kladl na minulost jedince</a:t>
            </a:r>
          </a:p>
          <a:p>
            <a:r>
              <a:rPr lang="cs-CZ" dirty="0" smtClean="0"/>
              <a:t>pracuje s pojmem archetypu</a:t>
            </a:r>
          </a:p>
          <a:p>
            <a:r>
              <a:rPr lang="cs-CZ" dirty="0" smtClean="0"/>
              <a:t>archetypy = praobrazy kolektivního nevědomí</a:t>
            </a:r>
          </a:p>
          <a:p>
            <a:r>
              <a:rPr lang="cs-CZ" dirty="0" smtClean="0"/>
              <a:t>existuje tzv. kolektivní podvědomí = koncentrovaná zkušenost celé historie lidstva</a:t>
            </a:r>
          </a:p>
          <a:p>
            <a:r>
              <a:rPr lang="cs-CZ" dirty="0" smtClean="0"/>
              <a:t>rozlišuje osobnost:</a:t>
            </a:r>
          </a:p>
          <a:p>
            <a:pPr marL="457200" indent="-457200">
              <a:buAutoNum type="arabicPeriod"/>
            </a:pPr>
            <a:r>
              <a:rPr lang="cs-CZ" dirty="0" smtClean="0"/>
              <a:t>introvert = orientují se dovnitř</a:t>
            </a:r>
          </a:p>
          <a:p>
            <a:pPr marL="457200" indent="-457200">
              <a:buAutoNum type="arabicPeriod"/>
            </a:pPr>
            <a:r>
              <a:rPr lang="cs-CZ" dirty="0" smtClean="0"/>
              <a:t>extrovert = orientují se na okolí</a:t>
            </a:r>
          </a:p>
        </p:txBody>
      </p:sp>
    </p:spTree>
    <p:extLst>
      <p:ext uri="{BB962C8B-B14F-4D97-AF65-F5344CB8AC3E}">
        <p14:creationId xmlns:p14="http://schemas.microsoft.com/office/powerpoint/2010/main" val="35463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  <a:latin typeface="Arial" charset="0"/>
              </a:rPr>
              <a:t>Ernst Kretschmer – tělo a osobnost </a:t>
            </a:r>
          </a:p>
        </p:txBody>
      </p:sp>
      <p:sp>
        <p:nvSpPr>
          <p:cNvPr id="37891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hlinkClick r:id="rId2"/>
              </a:rPr>
              <a:t>http://</a:t>
            </a:r>
            <a:r>
              <a:rPr lang="cs-CZ" dirty="0" err="1" smtClean="0">
                <a:latin typeface="Arial" charset="0"/>
                <a:hlinkClick r:id="rId2"/>
              </a:rPr>
              <a:t>www.ceskatelevize.cz</a:t>
            </a:r>
            <a:r>
              <a:rPr lang="cs-CZ" dirty="0" smtClean="0">
                <a:latin typeface="Arial" charset="0"/>
                <a:hlinkClick r:id="rId2"/>
              </a:rPr>
              <a:t>/porady/10121359557-port/687-na-</a:t>
            </a:r>
            <a:r>
              <a:rPr lang="cs-CZ" dirty="0" err="1" smtClean="0">
                <a:latin typeface="Arial" charset="0"/>
                <a:hlinkClick r:id="rId2"/>
              </a:rPr>
              <a:t>prvni</a:t>
            </a:r>
            <a:r>
              <a:rPr lang="cs-CZ" dirty="0" smtClean="0">
                <a:latin typeface="Arial" charset="0"/>
                <a:hlinkClick r:id="rId2"/>
              </a:rPr>
              <a:t>-pohled/video/</a:t>
            </a:r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německý psycholog</a:t>
            </a:r>
          </a:p>
          <a:p>
            <a:r>
              <a:rPr lang="cs-CZ" dirty="0" smtClean="0">
                <a:latin typeface="Arial" charset="0"/>
              </a:rPr>
              <a:t>souvislost psychických vlastností a tělesné schránky člověka</a:t>
            </a:r>
          </a:p>
          <a:p>
            <a:r>
              <a:rPr lang="cs-CZ" dirty="0" smtClean="0">
                <a:latin typeface="Arial" charset="0"/>
              </a:rPr>
              <a:t>tři typy osobnosti:</a:t>
            </a:r>
          </a:p>
          <a:p>
            <a:pPr marL="457200" indent="-457200">
              <a:buAutoNum type="arabicPeriod"/>
            </a:pPr>
            <a:r>
              <a:rPr lang="cs-CZ" dirty="0" smtClean="0">
                <a:latin typeface="Arial" charset="0"/>
              </a:rPr>
              <a:t>pyknik</a:t>
            </a:r>
          </a:p>
          <a:p>
            <a:pPr marL="457200" indent="-457200">
              <a:buAutoNum type="arabicPeriod"/>
            </a:pPr>
            <a:r>
              <a:rPr lang="cs-CZ" dirty="0" smtClean="0">
                <a:latin typeface="Arial" charset="0"/>
              </a:rPr>
              <a:t>atlet</a:t>
            </a:r>
          </a:p>
          <a:p>
            <a:pPr marL="457200" indent="-457200">
              <a:buAutoNum type="arabicPeriod"/>
            </a:pPr>
            <a:r>
              <a:rPr lang="cs-CZ" dirty="0" smtClean="0">
                <a:latin typeface="Arial" charset="0"/>
              </a:rPr>
              <a:t>astenik</a:t>
            </a:r>
          </a:p>
          <a:p>
            <a:pPr marL="457200" indent="-457200">
              <a:buAutoNum type="arabicPeriod"/>
            </a:pPr>
            <a:endParaRPr lang="cs-CZ" dirty="0" smtClean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299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  <a:latin typeface="Arial" charset="0"/>
              </a:rPr>
              <a:t>Pyknik</a:t>
            </a:r>
          </a:p>
        </p:txBody>
      </p:sp>
      <p:sp>
        <p:nvSpPr>
          <p:cNvPr id="38915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>
                <a:latin typeface="Arial" charset="0"/>
              </a:rPr>
              <a:t>krátký trup</a:t>
            </a:r>
          </a:p>
          <a:p>
            <a:r>
              <a:rPr lang="cs-CZ" dirty="0" smtClean="0">
                <a:latin typeface="Arial" charset="0"/>
              </a:rPr>
              <a:t>velká, kulatá hlava</a:t>
            </a:r>
          </a:p>
          <a:p>
            <a:r>
              <a:rPr lang="cs-CZ" dirty="0" smtClean="0">
                <a:latin typeface="Arial" charset="0"/>
              </a:rPr>
              <a:t>veselá povaha</a:t>
            </a:r>
          </a:p>
          <a:p>
            <a:r>
              <a:rPr lang="cs-CZ" dirty="0" smtClean="0">
                <a:latin typeface="Arial" charset="0"/>
              </a:rPr>
              <a:t>mají sklony k maniodepresivním psychózám</a:t>
            </a:r>
          </a:p>
          <a:p>
            <a:pPr>
              <a:buFont typeface="Wingdings 2" pitchFamily="18" charset="2"/>
              <a:buNone/>
            </a:pPr>
            <a:endParaRPr lang="cs-CZ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241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  <a:latin typeface="Arial" charset="0"/>
              </a:rPr>
              <a:t>Atlet</a:t>
            </a:r>
          </a:p>
        </p:txBody>
      </p:sp>
      <p:sp>
        <p:nvSpPr>
          <p:cNvPr id="39939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dirty="0" smtClean="0">
                <a:latin typeface="Arial" charset="0"/>
              </a:rPr>
              <a:t>široká ramena a hodně svalové hmoty</a:t>
            </a:r>
          </a:p>
          <a:p>
            <a:r>
              <a:rPr lang="cs-CZ" dirty="0" smtClean="0">
                <a:latin typeface="Arial" charset="0"/>
              </a:rPr>
              <a:t>lidé lhostejní a výbušní</a:t>
            </a:r>
          </a:p>
          <a:p>
            <a:r>
              <a:rPr lang="cs-CZ" dirty="0" smtClean="0">
                <a:latin typeface="Arial" charset="0"/>
              </a:rPr>
              <a:t>nejsou náchylní k psychickým poruchám</a:t>
            </a:r>
          </a:p>
        </p:txBody>
      </p:sp>
    </p:spTree>
    <p:extLst>
      <p:ext uri="{BB962C8B-B14F-4D97-AF65-F5344CB8AC3E}">
        <p14:creationId xmlns:p14="http://schemas.microsoft.com/office/powerpoint/2010/main" val="129445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  <a:latin typeface="Arial" charset="0"/>
              </a:rPr>
              <a:t>Astenik</a:t>
            </a:r>
          </a:p>
        </p:txBody>
      </p:sp>
      <p:sp>
        <p:nvSpPr>
          <p:cNvPr id="40963" name="Rectangle 3"/>
          <p:cNvSpPr>
            <a:spLocks noGrp="1"/>
          </p:cNvSpPr>
          <p:nvPr>
            <p:ph type="body" sz="half" idx="4294967295"/>
          </p:nvPr>
        </p:nvSpPr>
        <p:spPr>
          <a:xfrm>
            <a:off x="304800" y="1916831"/>
            <a:ext cx="7795592" cy="4163293"/>
          </a:xfrm>
        </p:spPr>
        <p:txBody>
          <a:bodyPr/>
          <a:lstStyle/>
          <a:p>
            <a:r>
              <a:rPr lang="cs-CZ" sz="2800" dirty="0" smtClean="0">
                <a:latin typeface="Arial" charset="0"/>
              </a:rPr>
              <a:t>plochý hrudník a dlouhé tenké končetiny</a:t>
            </a:r>
          </a:p>
          <a:p>
            <a:r>
              <a:rPr lang="cs-CZ" sz="2800" dirty="0" smtClean="0">
                <a:latin typeface="Arial" charset="0"/>
              </a:rPr>
              <a:t>přecitlivělí</a:t>
            </a:r>
          </a:p>
          <a:p>
            <a:r>
              <a:rPr lang="cs-CZ" sz="2800" dirty="0" smtClean="0">
                <a:latin typeface="Arial" charset="0"/>
              </a:rPr>
              <a:t>uzavření</a:t>
            </a:r>
          </a:p>
          <a:p>
            <a:r>
              <a:rPr lang="cs-CZ" sz="2800" dirty="0" smtClean="0">
                <a:latin typeface="Arial" charset="0"/>
              </a:rPr>
              <a:t>chladní</a:t>
            </a:r>
          </a:p>
          <a:p>
            <a:r>
              <a:rPr lang="cs-CZ" sz="2800" dirty="0" smtClean="0">
                <a:latin typeface="Arial" charset="0"/>
              </a:rPr>
              <a:t>mají sklony k schizofrenním poruchám</a:t>
            </a:r>
          </a:p>
          <a:p>
            <a:endParaRPr lang="cs-CZ" sz="2800" dirty="0" smtClean="0">
              <a:latin typeface="Arial" charset="0"/>
            </a:endParaRPr>
          </a:p>
          <a:p>
            <a:endParaRPr lang="cs-CZ" sz="28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0379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752528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Co tvoří strukturu osobnosti?</a:t>
            </a:r>
          </a:p>
          <a:p>
            <a:pPr marL="457200" indent="-457200">
              <a:buAutoNum type="arabicPeriod"/>
            </a:pPr>
            <a:r>
              <a:rPr lang="cs-CZ" dirty="0" smtClean="0"/>
              <a:t>Čím se zabývá psychologie osobnosti?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Jaké jsou nejdůležitější teorie osobnosti?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 se dívá na osobnost člověka S. Freud?</a:t>
            </a:r>
          </a:p>
          <a:p>
            <a:pPr marL="457200" indent="-457200">
              <a:buAutoNum type="arabicPeriod"/>
            </a:pPr>
            <a:r>
              <a:rPr lang="cs-CZ" dirty="0" smtClean="0"/>
              <a:t>Charakterizuj pojem osobnosti u C. G. Junga?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zajímavého přináší teorie E. </a:t>
            </a:r>
            <a:r>
              <a:rPr lang="cs-CZ" dirty="0" err="1" smtClean="0"/>
              <a:t>Kretchmera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smtClean="0"/>
              <a:t>Existuje jednotná definice osobnosti?</a:t>
            </a:r>
          </a:p>
          <a:p>
            <a:pPr marL="457200" indent="-457200">
              <a:buAutoNum type="arabicPeriod"/>
            </a:pPr>
            <a:r>
              <a:rPr lang="cs-CZ" dirty="0" smtClean="0"/>
              <a:t>Pokuste se definovat pojem osobnost:........</a:t>
            </a:r>
          </a:p>
          <a:p>
            <a:pPr marL="0" indent="0">
              <a:buNone/>
            </a:pPr>
            <a:r>
              <a:rPr lang="cs-CZ" dirty="0" smtClean="0"/>
              <a:t>„Osobnost je individuální jednotou biologických, psychologických a sociálních aspektů. Je utvářena ve vztazích mezi lidmi a ve společnosti a v nich se také projevuje. Tvoří jednotu obecných a individuálních rysů. Je relativně stálá, ale současně je dynamická, vyvíjí se.“</a:t>
            </a:r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912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330417"/>
          </a:xfrm>
        </p:spPr>
        <p:txBody>
          <a:bodyPr>
            <a:normAutofit/>
          </a:bodyPr>
          <a:lstStyle/>
          <a:p>
            <a:r>
              <a:rPr lang="cs-CZ" dirty="0" smtClean="0"/>
              <a:t>vlastní materiály</a:t>
            </a:r>
          </a:p>
          <a:p>
            <a:r>
              <a:rPr lang="cs-CZ" smtClean="0"/>
              <a:t>Hladík</a:t>
            </a:r>
            <a:r>
              <a:rPr lang="cs-CZ" dirty="0"/>
              <a:t>, Jaroslav: </a:t>
            </a:r>
            <a:r>
              <a:rPr lang="cs-CZ" i="1" dirty="0"/>
              <a:t>Společenské vědy v kostce pro střední </a:t>
            </a:r>
            <a:r>
              <a:rPr lang="cs-CZ" i="1" dirty="0" err="1"/>
              <a:t>školy</a:t>
            </a:r>
            <a:r>
              <a:rPr lang="cs-CZ" dirty="0" err="1"/>
              <a:t>,Fragment</a:t>
            </a:r>
            <a:r>
              <a:rPr lang="cs-CZ" dirty="0"/>
              <a:t>, Havlíčkův Brod, 1996, ISBN: 80-7200-044-6</a:t>
            </a:r>
          </a:p>
          <a:p>
            <a:r>
              <a:rPr lang="cs-CZ" dirty="0" smtClean="0"/>
              <a:t>Doležalová, Ladislava, Vlková, Marie: </a:t>
            </a:r>
            <a:r>
              <a:rPr lang="cs-CZ" i="1" dirty="0" smtClean="0"/>
              <a:t>Občanský a společenskovědní základ Psychologie, </a:t>
            </a:r>
            <a:r>
              <a:rPr lang="cs-CZ" dirty="0" err="1" smtClean="0"/>
              <a:t>Computer</a:t>
            </a:r>
            <a:r>
              <a:rPr lang="cs-CZ" dirty="0" smtClean="0"/>
              <a:t> Media s.r.o., Kralice na Hané, </a:t>
            </a:r>
            <a:r>
              <a:rPr lang="cs-CZ" dirty="0"/>
              <a:t>2010, ISBN: </a:t>
            </a:r>
            <a:r>
              <a:rPr lang="cs-CZ" dirty="0" smtClean="0"/>
              <a:t>978-80-7402-060-5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Veškeré hypertextové odkazy jsou platné ke dni zveřejnění díla.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6391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33041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Obrázek č. 1</a:t>
            </a:r>
          </a:p>
          <a:p>
            <a:pPr marL="0" indent="0">
              <a:buNone/>
            </a:pPr>
            <a:r>
              <a:rPr lang="cs-CZ" sz="1800" dirty="0" err="1"/>
              <a:t>HALBERSTADT</a:t>
            </a:r>
            <a:r>
              <a:rPr lang="cs-CZ" sz="1800" dirty="0"/>
              <a:t>, Max. </a:t>
            </a:r>
            <a:r>
              <a:rPr lang="cs-CZ" sz="1800" i="1" dirty="0" err="1"/>
              <a:t>wikipedia</a:t>
            </a:r>
            <a:r>
              <a:rPr lang="cs-CZ" sz="1800" dirty="0"/>
              <a:t> [online]. [cit. 19.5.2013]. Dostupný na </a:t>
            </a:r>
            <a:r>
              <a:rPr lang="cs-CZ" sz="1800" dirty="0" smtClean="0"/>
              <a:t>WWW: http</a:t>
            </a:r>
            <a:r>
              <a:rPr lang="cs-CZ" sz="1800" dirty="0"/>
              <a:t>://</a:t>
            </a:r>
            <a:r>
              <a:rPr lang="cs-CZ" sz="1800" dirty="0" err="1"/>
              <a:t>cs.wikipedia.org</a:t>
            </a:r>
            <a:r>
              <a:rPr lang="cs-CZ" sz="1800" dirty="0"/>
              <a:t>/wiki/</a:t>
            </a:r>
            <a:r>
              <a:rPr lang="cs-CZ" sz="1800" dirty="0" err="1"/>
              <a:t>Soubor:Sigmund_Freud_LIFE.jpg</a:t>
            </a:r>
            <a:endParaRPr lang="cs-CZ" sz="1800" dirty="0"/>
          </a:p>
          <a:p>
            <a:pPr marL="0" indent="0">
              <a:buNone/>
            </a:pPr>
            <a:r>
              <a:rPr lang="cs-CZ" b="1" dirty="0" smtClean="0"/>
              <a:t>Obrázek č. 2</a:t>
            </a:r>
          </a:p>
          <a:p>
            <a:pPr marL="0" indent="0">
              <a:buNone/>
            </a:pPr>
            <a:r>
              <a:rPr lang="cs-CZ" sz="1800" dirty="0" err="1"/>
              <a:t>STRUCTURAL-ICEBERG.SVG</a:t>
            </a:r>
            <a:r>
              <a:rPr lang="cs-CZ" sz="1800" dirty="0"/>
              <a:t>: </a:t>
            </a:r>
            <a:r>
              <a:rPr lang="cs-CZ" sz="1800" dirty="0" err="1"/>
              <a:t>HISTORICAIR</a:t>
            </a:r>
            <a:r>
              <a:rPr lang="cs-CZ" sz="1800" dirty="0"/>
              <a:t> 16:56, 16 </a:t>
            </a:r>
            <a:r>
              <a:rPr lang="cs-CZ" sz="1800" dirty="0" err="1"/>
              <a:t>DECEMBER</a:t>
            </a:r>
            <a:r>
              <a:rPr lang="cs-CZ" sz="1800" dirty="0"/>
              <a:t> 2006 (</a:t>
            </a:r>
            <a:r>
              <a:rPr lang="cs-CZ" sz="1800" dirty="0" err="1"/>
              <a:t>UTC</a:t>
            </a:r>
            <a:r>
              <a:rPr lang="cs-CZ" sz="1800" dirty="0"/>
              <a:t>) </a:t>
            </a:r>
            <a:r>
              <a:rPr lang="cs-CZ" sz="1800" dirty="0" err="1"/>
              <a:t>DERIVATIVE</a:t>
            </a:r>
            <a:r>
              <a:rPr lang="cs-CZ" sz="1800" dirty="0"/>
              <a:t> </a:t>
            </a:r>
            <a:r>
              <a:rPr lang="cs-CZ" sz="1800" dirty="0" err="1"/>
              <a:t>WORK</a:t>
            </a:r>
            <a:r>
              <a:rPr lang="cs-CZ" sz="1800" dirty="0"/>
              <a:t>: LADISLAV </a:t>
            </a:r>
            <a:r>
              <a:rPr lang="cs-CZ" sz="1800" dirty="0" err="1"/>
              <a:t>FAIGL</a:t>
            </a:r>
            <a:r>
              <a:rPr lang="cs-CZ" sz="1800" dirty="0"/>
              <a:t> (TALK). </a:t>
            </a:r>
            <a:r>
              <a:rPr lang="cs-CZ" sz="1800" i="1" dirty="0" err="1"/>
              <a:t>wikipedia</a:t>
            </a:r>
            <a:r>
              <a:rPr lang="cs-CZ" sz="1800" dirty="0"/>
              <a:t> [online]. [cit. 19.5.2013]. Dostupný na WWW: http://</a:t>
            </a:r>
            <a:r>
              <a:rPr lang="cs-CZ" sz="1800" dirty="0" err="1"/>
              <a:t>cs.wikipedia.org</a:t>
            </a:r>
            <a:r>
              <a:rPr lang="cs-CZ" sz="1800" dirty="0"/>
              <a:t>/wiki/</a:t>
            </a:r>
            <a:r>
              <a:rPr lang="cs-CZ" sz="1800" dirty="0" err="1"/>
              <a:t>Soubor:Structural-Iceberg-cs.svg</a:t>
            </a:r>
            <a:endParaRPr lang="cs-CZ" sz="18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Veškeré hypertextové odkazy jsou platné ke dni zveřejnění díla.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93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490</TotalTime>
  <Words>802</Words>
  <Application>Microsoft Office PowerPoint</Application>
  <PresentationFormat>Předvádění na obrazovce (4:3)</PresentationFormat>
  <Paragraphs>169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projekt</vt:lpstr>
      <vt:lpstr>psychologie osobnosti – Úvod</vt:lpstr>
      <vt:lpstr>ANOTACE</vt:lpstr>
      <vt:lpstr>Psychologie osobnosti</vt:lpstr>
      <vt:lpstr>Co znamená pojem osobnost?</vt:lpstr>
      <vt:lpstr>Hippokrates</vt:lpstr>
      <vt:lpstr>Sigmund Freud</vt:lpstr>
      <vt:lpstr>Freudův model osobnosti</vt:lpstr>
      <vt:lpstr>Tři vrstvy lidské psychiky</vt:lpstr>
      <vt:lpstr>Vědomí</vt:lpstr>
      <vt:lpstr>Předvědomí</vt:lpstr>
      <vt:lpstr>Nevědomí</vt:lpstr>
      <vt:lpstr>ID – ono - pudová složka osobnosti</vt:lpstr>
      <vt:lpstr>Ego – Já</vt:lpstr>
      <vt:lpstr>Superego - Nadjá</vt:lpstr>
      <vt:lpstr>Konflikty</vt:lpstr>
      <vt:lpstr>Dílo</vt:lpstr>
      <vt:lpstr>Carl Gustav Jung</vt:lpstr>
      <vt:lpstr>Ernst Kretschmer – tělo a osobnost </vt:lpstr>
      <vt:lpstr>Pyknik</vt:lpstr>
      <vt:lpstr>Atlet</vt:lpstr>
      <vt:lpstr>Astenik</vt:lpstr>
      <vt:lpstr>Test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73</cp:revision>
  <dcterms:created xsi:type="dcterms:W3CDTF">2012-06-20T16:12:09Z</dcterms:created>
  <dcterms:modified xsi:type="dcterms:W3CDTF">2014-02-21T12:22:22Z</dcterms:modified>
</cp:coreProperties>
</file>