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notesMasterIdLst>
    <p:notesMasterId r:id="rId16"/>
  </p:notesMasterIdLst>
  <p:sldIdLst>
    <p:sldId id="256" r:id="rId2"/>
    <p:sldId id="257" r:id="rId3"/>
    <p:sldId id="278" r:id="rId4"/>
    <p:sldId id="279" r:id="rId5"/>
    <p:sldId id="280" r:id="rId6"/>
    <p:sldId id="284" r:id="rId7"/>
    <p:sldId id="281" r:id="rId8"/>
    <p:sldId id="282" r:id="rId9"/>
    <p:sldId id="283" r:id="rId10"/>
    <p:sldId id="285" r:id="rId11"/>
    <p:sldId id="286" r:id="rId12"/>
    <p:sldId id="287" r:id="rId13"/>
    <p:sldId id="259" r:id="rId14"/>
    <p:sldId id="258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2283F"/>
    <a:srgbClr val="EA851B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10" d="100"/>
          <a:sy n="110" d="100"/>
        </p:scale>
        <p:origin x="-816" y="-6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notesMaster" Target="notesMasters/notes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CC77FF6-BE34-4616-A6AC-04790C72BA55}" type="datetimeFigureOut">
              <a:rPr lang="cs-CZ" smtClean="0"/>
              <a:pPr/>
              <a:t>24.2.2014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A309221-53B4-4C78-8437-2D67F0AF5D8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7244913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490689-CF09-4902-8DB1-BE59CDEB0BCF}" type="datetime1">
              <a:rPr lang="cs-CZ" smtClean="0"/>
              <a:pPr/>
              <a:t>24.2.2014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8829C7-C893-4455-97F9-064253577D9E}" type="datetime1">
              <a:rPr lang="cs-CZ" smtClean="0"/>
              <a:pPr/>
              <a:t>24.2.2014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6FF5AD-2834-4197-94AC-35D8D0D2F4AA}" type="datetime1">
              <a:rPr lang="cs-CZ" smtClean="0"/>
              <a:pPr/>
              <a:t>24.2.2014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C0DC7C-A254-4740-9452-EA9A265CF0B8}" type="datetime1">
              <a:rPr lang="cs-CZ" smtClean="0"/>
              <a:pPr/>
              <a:t>24.2.2014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AF8617-25EB-4DB5-A6E8-C2EBB6309069}" type="datetime1">
              <a:rPr lang="cs-CZ" smtClean="0"/>
              <a:pPr/>
              <a:t>24.2.2014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C44E1F-623C-4116-98A7-9EC4EA9A9B43}" type="datetime1">
              <a:rPr lang="cs-CZ" smtClean="0"/>
              <a:pPr/>
              <a:t>24.2.2014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829E47-9658-4065-B1DD-A57D0062FA34}" type="datetime1">
              <a:rPr lang="cs-CZ" smtClean="0"/>
              <a:pPr/>
              <a:t>24.2.2014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234B09-2342-433A-9F0F-90F0843D41D5}" type="datetime1">
              <a:rPr lang="cs-CZ" smtClean="0"/>
              <a:pPr/>
              <a:t>24.2.2014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55F017-90D5-4FC0-81D9-1400499421AC}" type="datetime1">
              <a:rPr lang="cs-CZ" smtClean="0"/>
              <a:pPr/>
              <a:t>24.2.2014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33A03-1903-45C3-AC89-579B912B978A}" type="datetime1">
              <a:rPr lang="cs-CZ" smtClean="0"/>
              <a:pPr/>
              <a:t>24.2.2014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F08615-0C60-48DF-B65E-F29E35342FE3}" type="datetime1">
              <a:rPr lang="cs-CZ" smtClean="0"/>
              <a:pPr/>
              <a:t>24.2.2014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D8BDAD6-5673-445B-A6CE-60BC8E952B1C}" type="datetime1">
              <a:rPr lang="cs-CZ" smtClean="0"/>
              <a:pPr/>
              <a:t>24.2.2014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hf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7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7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0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jpeg"/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jpeg"/><Relationship Id="rId2" Type="http://schemas.openxmlformats.org/officeDocument/2006/relationships/image" Target="../media/image23.jpeg"/><Relationship Id="rId1" Type="http://schemas.openxmlformats.org/officeDocument/2006/relationships/slideLayout" Target="../slideLayouts/slideLayout1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075020203"/>
              </p:ext>
            </p:extLst>
          </p:nvPr>
        </p:nvGraphicFramePr>
        <p:xfrm>
          <a:off x="750311" y="2060848"/>
          <a:ext cx="7560000" cy="3672000"/>
        </p:xfrm>
        <a:graphic>
          <a:graphicData uri="http://schemas.openxmlformats.org/drawingml/2006/table">
            <a:tbl>
              <a:tblPr firstRow="1" firstCol="1" bandRow="1">
                <a:tableStyleId>{5940675A-B579-460E-94D1-54222C63F5DA}</a:tableStyleId>
              </a:tblPr>
              <a:tblGrid>
                <a:gridCol w="2269199"/>
                <a:gridCol w="5290801"/>
              </a:tblGrid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Projekt MŠMT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effectLst/>
                        </a:rPr>
                        <a:t>EU peníze středním školám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Název projektu školy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effectLst/>
                        </a:rPr>
                        <a:t>ICT do života školy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Registrační číslo projektu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</a:rPr>
                        <a:t>CZ.1.07/1.5.00/34.0771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Šablona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effectLst/>
                        </a:rPr>
                        <a:t>III/2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Sada</a:t>
                      </a:r>
                      <a:endParaRPr lang="cs-CZ" sz="1200" b="1" kern="1200" dirty="0">
                        <a:solidFill>
                          <a:schemeClr val="tx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45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Anotace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Ukázky oblouků</a:t>
                      </a:r>
                      <a:r>
                        <a:rPr lang="cs-CZ" sz="1200" baseline="0" dirty="0" smtClean="0"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 v různých architektonických stylech a obdobích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Klíčová slova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Klenba, oblouk, gotický , tudorský, segmentový, eliptický, oslí hřbet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ts val="15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b="1" kern="1200" dirty="0" smtClean="0">
                          <a:effectLst/>
                        </a:rPr>
                        <a:t>Předmět</a:t>
                      </a:r>
                      <a:endParaRPr lang="cs-CZ" sz="1200" b="1" dirty="0" smtClean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</a:rPr>
                        <a:t>Architektura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Autor, spoluautor  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</a:rPr>
                        <a:t>Ing. arch. Ota Zápotocký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Jazyk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Čeština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Druh učebního materiálu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Prezentace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Potřebné pomůcky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PC, </a:t>
                      </a:r>
                      <a:r>
                        <a:rPr lang="cs-CZ" sz="1200" kern="1200" dirty="0" err="1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dataprojektor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Druh interaktivity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Výklad pomocí 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prezentace, následná diskuze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Stupeň a typ vzdělávání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Střední škola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Cílová skupina</a:t>
                      </a:r>
                      <a:endParaRPr lang="cs-CZ" sz="110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ts val="15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3. ročník, žáci 16 – 18 let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Speciální vzdělávací potřeby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ne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Zdroje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Seznam viz poslední 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strana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</a:tbl>
          </a:graphicData>
        </a:graphic>
      </p:graphicFrame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TextovéPole 9"/>
          <p:cNvSpPr txBox="1"/>
          <p:nvPr/>
        </p:nvSpPr>
        <p:spPr>
          <a:xfrm>
            <a:off x="791580" y="991035"/>
            <a:ext cx="7560840" cy="461665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cs-CZ" sz="2400" b="1" dirty="0" smtClean="0"/>
              <a:t>Oblouk</a:t>
            </a:r>
            <a:endParaRPr lang="cs-CZ" sz="2400" b="1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pPr/>
              <a:t>1</a:t>
            </a:fld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787660" y="1452881"/>
            <a:ext cx="7560840" cy="461665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cs-CZ" sz="2400" b="1" dirty="0" smtClean="0"/>
              <a:t>VY_32_INOVACE_45_910</a:t>
            </a:r>
            <a:endParaRPr lang="cs-CZ" sz="2400" b="1" dirty="0"/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487562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pPr/>
              <a:t>2</a:t>
            </a:fld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1115616" y="1052736"/>
            <a:ext cx="7128792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Vývoj:</a:t>
            </a:r>
          </a:p>
          <a:p>
            <a:pPr>
              <a:buFont typeface="Arial" pitchFamily="34" charset="0"/>
              <a:buChar char="•"/>
            </a:pPr>
            <a:r>
              <a:rPr lang="cs-CZ" sz="2400" dirty="0" smtClean="0"/>
              <a:t>původně půlkruhový</a:t>
            </a:r>
          </a:p>
          <a:p>
            <a:pPr>
              <a:buFont typeface="Arial" pitchFamily="34" charset="0"/>
              <a:buChar char="•"/>
            </a:pPr>
            <a:r>
              <a:rPr lang="cs-CZ" sz="2400" dirty="0" smtClean="0"/>
              <a:t>později segmentový, lomený, eliptický, tudorský, oslí hřbet, krápníkový, podkovovitý, maurský, parabolický, hyperbolický, řetězový</a:t>
            </a:r>
          </a:p>
        </p:txBody>
      </p:sp>
      <p:sp>
        <p:nvSpPr>
          <p:cNvPr id="12" name="TextovéPole 11"/>
          <p:cNvSpPr txBox="1"/>
          <p:nvPr/>
        </p:nvSpPr>
        <p:spPr>
          <a:xfrm>
            <a:off x="2099591" y="404664"/>
            <a:ext cx="4881849" cy="584775"/>
          </a:xfrm>
          <a:prstGeom prst="rect">
            <a:avLst/>
          </a:prstGeom>
          <a:noFill/>
        </p:spPr>
        <p:txBody>
          <a:bodyPr wrap="none" rtlCol="0" anchor="ctr">
            <a:spAutoFit/>
          </a:bodyPr>
          <a:lstStyle/>
          <a:p>
            <a:pPr algn="ctr"/>
            <a:r>
              <a:rPr lang="cs-CZ" sz="3200" b="1" dirty="0" smtClean="0"/>
              <a:t>Oblouk (většinou </a:t>
            </a:r>
            <a:r>
              <a:rPr lang="cs-CZ" sz="3200" b="1" dirty="0" err="1" smtClean="0"/>
              <a:t>klenebný</a:t>
            </a:r>
            <a:r>
              <a:rPr lang="cs-CZ" sz="3200" b="1" dirty="0" smtClean="0"/>
              <a:t>)</a:t>
            </a:r>
            <a:endParaRPr lang="cs-CZ" sz="3200" b="1" dirty="0"/>
          </a:p>
        </p:txBody>
      </p:sp>
    </p:spTree>
    <p:extLst>
      <p:ext uri="{BB962C8B-B14F-4D97-AF65-F5344CB8AC3E}">
        <p14:creationId xmlns:p14="http://schemas.microsoft.com/office/powerpoint/2010/main" val="4002748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pPr/>
              <a:t>3</a:t>
            </a:fld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1187624" y="692696"/>
            <a:ext cx="676875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Ukázky vývoje oblouků:</a:t>
            </a:r>
            <a:endParaRPr lang="cs-CZ" sz="2800" dirty="0"/>
          </a:p>
        </p:txBody>
      </p:sp>
      <p:pic>
        <p:nvPicPr>
          <p:cNvPr id="1032" name="Picture 8" descr="C:\Users\Ota\Desktop\SKENY PRO DUMY\OBLOUK\7 - MEZOPOTÁMIE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67544" y="1484784"/>
            <a:ext cx="3930103" cy="4320480"/>
          </a:xfrm>
          <a:prstGeom prst="rect">
            <a:avLst/>
          </a:prstGeom>
          <a:noFill/>
        </p:spPr>
      </p:pic>
      <p:pic>
        <p:nvPicPr>
          <p:cNvPr id="1033" name="Picture 9" descr="C:\Users\Ota\Desktop\SKENY PRO DUMY\OBLOUK\2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499992" y="2060848"/>
            <a:ext cx="4028848" cy="3240360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4002748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pPr/>
              <a:t>4</a:t>
            </a:fld>
            <a:endParaRPr lang="cs-CZ" dirty="0"/>
          </a:p>
        </p:txBody>
      </p:sp>
      <p:pic>
        <p:nvPicPr>
          <p:cNvPr id="23554" name="Picture 2" descr="C:\Users\Ota\Desktop\SKENY PRO DUMY\OBLOUK\9 - STAROKŘESŤANSKÉ KOSTELY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578289" y="157253"/>
            <a:ext cx="4200710" cy="6224075"/>
          </a:xfrm>
          <a:prstGeom prst="rect">
            <a:avLst/>
          </a:prstGeom>
          <a:noFill/>
        </p:spPr>
      </p:pic>
      <p:pic>
        <p:nvPicPr>
          <p:cNvPr id="23555" name="Picture 3" descr="C:\Users\Ota\Desktop\SKENY PRO DUMY\OBLOUK\14 - STAROKŘESŤANSKÉ KOSTELY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043608" y="3573016"/>
            <a:ext cx="2520280" cy="3101137"/>
          </a:xfrm>
          <a:prstGeom prst="rect">
            <a:avLst/>
          </a:prstGeom>
          <a:noFill/>
        </p:spPr>
      </p:pic>
      <p:pic>
        <p:nvPicPr>
          <p:cNvPr id="23556" name="Picture 4" descr="C:\Users\Ota\Desktop\SKENY PRO DUMY\OBLOUK\49 - ŘÍMSKÁ ARCHITEKTURA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11560" y="620688"/>
            <a:ext cx="4099574" cy="3024336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4002748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4578" name="Picture 2" descr="C:\Users\Ota\Desktop\SKENY PRO DUMY\OBLOUK\64 - FRANCIE- AGRIPPŮV AKVADUKT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39552" y="83408"/>
            <a:ext cx="5760640" cy="4362660"/>
          </a:xfrm>
          <a:prstGeom prst="rect">
            <a:avLst/>
          </a:prstGeom>
          <a:noFill/>
        </p:spPr>
      </p:pic>
      <p:pic>
        <p:nvPicPr>
          <p:cNvPr id="24579" name="Picture 3" descr="C:\Users\Ota\Desktop\SKENY PRO DUMY\OBLOUK\107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508104" y="3501008"/>
            <a:ext cx="3461415" cy="3096344"/>
          </a:xfrm>
          <a:prstGeom prst="rect">
            <a:avLst/>
          </a:prstGeom>
          <a:noFill/>
        </p:spPr>
      </p:pic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pPr/>
              <a:t>5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02748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pPr/>
              <a:t>6</a:t>
            </a:fld>
            <a:endParaRPr lang="cs-CZ" dirty="0"/>
          </a:p>
        </p:txBody>
      </p:sp>
      <p:pic>
        <p:nvPicPr>
          <p:cNvPr id="25603" name="Picture 3" descr="C:\Users\Ota\Desktop\SKENY PRO DUMY\OBLOUK\4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55576" y="476672"/>
            <a:ext cx="4248473" cy="5758192"/>
          </a:xfrm>
          <a:prstGeom prst="rect">
            <a:avLst/>
          </a:prstGeom>
          <a:noFill/>
        </p:spPr>
      </p:pic>
      <p:pic>
        <p:nvPicPr>
          <p:cNvPr id="25604" name="Picture 4" descr="C:\Users\Ota\Desktop\SKENY PRO DUMY\OBLOUK\5 - USTUPUJÍCÍ OSTĚNÍ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508104" y="620688"/>
            <a:ext cx="2707240" cy="5790657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4002748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pPr/>
              <a:t>7</a:t>
            </a:fld>
            <a:endParaRPr lang="cs-CZ" dirty="0"/>
          </a:p>
        </p:txBody>
      </p:sp>
      <p:pic>
        <p:nvPicPr>
          <p:cNvPr id="26626" name="Picture 2" descr="C:\Users\Ota\Desktop\SKENY PRO DUMY\OBLOUK\1 - GOTICKÁ OKNA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860032" y="4581129"/>
            <a:ext cx="3591722" cy="2088058"/>
          </a:xfrm>
          <a:prstGeom prst="rect">
            <a:avLst/>
          </a:prstGeom>
          <a:noFill/>
        </p:spPr>
      </p:pic>
      <p:pic>
        <p:nvPicPr>
          <p:cNvPr id="26627" name="Picture 3" descr="C:\Users\Ota\Desktop\SKENY PRO DUMY\OBLOUK\23 - OPĚRNÝ SYSTÉM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827584" y="332656"/>
            <a:ext cx="6120680" cy="4354078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4002748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pPr/>
              <a:t>8</a:t>
            </a:fld>
            <a:endParaRPr lang="cs-CZ" dirty="0"/>
          </a:p>
        </p:txBody>
      </p:sp>
      <p:pic>
        <p:nvPicPr>
          <p:cNvPr id="27650" name="Picture 2" descr="C:\Users\Ota\Desktop\SKENY PRO DUMY\OBLOUK\42 - VLADISLAVSKÝ SÁL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11560" y="476672"/>
            <a:ext cx="4009946" cy="5832648"/>
          </a:xfrm>
          <a:prstGeom prst="rect">
            <a:avLst/>
          </a:prstGeom>
          <a:noFill/>
        </p:spPr>
      </p:pic>
      <p:pic>
        <p:nvPicPr>
          <p:cNvPr id="27651" name="Picture 3" descr="C:\Users\Ota\Desktop\SKENY PRO DUMY\OBLOUK\109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572000" y="1916832"/>
            <a:ext cx="4451044" cy="3240360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4002748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pPr/>
              <a:t>9</a:t>
            </a:fld>
            <a:endParaRPr lang="cs-CZ" dirty="0"/>
          </a:p>
        </p:txBody>
      </p:sp>
      <p:pic>
        <p:nvPicPr>
          <p:cNvPr id="28674" name="Picture 2" descr="C:\Users\Ota\Desktop\SKENY PRO DUMY\OBLOUK\109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851920" y="531832"/>
            <a:ext cx="4680520" cy="3407418"/>
          </a:xfrm>
          <a:prstGeom prst="rect">
            <a:avLst/>
          </a:prstGeom>
          <a:noFill/>
        </p:spPr>
      </p:pic>
      <p:pic>
        <p:nvPicPr>
          <p:cNvPr id="28675" name="Picture 3" descr="C:\Users\Ota\Desktop\SKENY PRO DUMY\OBLOUK\108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39552" y="404664"/>
            <a:ext cx="3240360" cy="6156685"/>
          </a:xfrm>
          <a:prstGeom prst="rect">
            <a:avLst/>
          </a:prstGeom>
          <a:noFill/>
        </p:spPr>
      </p:pic>
      <p:pic>
        <p:nvPicPr>
          <p:cNvPr id="28676" name="Picture 4" descr="C:\Users\Ota\Desktop\SKENY PRO DUMY\OBLOUK\112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148064" y="4005064"/>
            <a:ext cx="2016224" cy="2568800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4002748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pPr/>
              <a:t>10</a:t>
            </a:fld>
            <a:endParaRPr lang="cs-CZ" dirty="0"/>
          </a:p>
        </p:txBody>
      </p:sp>
      <p:pic>
        <p:nvPicPr>
          <p:cNvPr id="29698" name="Picture 2" descr="C:\Users\Ota\Desktop\SKENY PRO DUMY\OBLOUK\117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39552" y="332656"/>
            <a:ext cx="3888432" cy="2606144"/>
          </a:xfrm>
          <a:prstGeom prst="rect">
            <a:avLst/>
          </a:prstGeom>
          <a:noFill/>
        </p:spPr>
      </p:pic>
      <p:pic>
        <p:nvPicPr>
          <p:cNvPr id="29699" name="Picture 3" descr="C:\Users\Ota\Desktop\SKENY PRO DUMY\OBLOUK\118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716016" y="404664"/>
            <a:ext cx="3803040" cy="2592288"/>
          </a:xfrm>
          <a:prstGeom prst="rect">
            <a:avLst/>
          </a:prstGeom>
          <a:noFill/>
        </p:spPr>
      </p:pic>
      <p:pic>
        <p:nvPicPr>
          <p:cNvPr id="29700" name="Picture 4" descr="C:\Users\Ota\Desktop\SKENY PRO DUMY\OBLOUK\119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403648" y="3052886"/>
            <a:ext cx="5949742" cy="3400450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4002748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pPr/>
              <a:t>11</a:t>
            </a:fld>
            <a:endParaRPr lang="cs-CZ" dirty="0"/>
          </a:p>
        </p:txBody>
      </p:sp>
      <p:pic>
        <p:nvPicPr>
          <p:cNvPr id="30722" name="Picture 2" descr="C:\Users\Ota\Desktop\SKENY PRO DUMY\OBLOUK\36 - KOSTEL V PAMPULZE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076056" y="836712"/>
            <a:ext cx="5405719" cy="3960440"/>
          </a:xfrm>
          <a:prstGeom prst="rect">
            <a:avLst/>
          </a:prstGeom>
          <a:noFill/>
        </p:spPr>
      </p:pic>
      <p:pic>
        <p:nvPicPr>
          <p:cNvPr id="30723" name="Picture 3" descr="C:\Users\Ota\Desktop\SKENY PRO DUMY\OBLOUK\37 - VÍCEÚČELOVÁ HALA V RALEIGH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95536" y="260648"/>
            <a:ext cx="4475662" cy="5400600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4002748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pPr/>
              <a:t>12</a:t>
            </a:fld>
            <a:endParaRPr lang="cs-CZ" dirty="0"/>
          </a:p>
        </p:txBody>
      </p:sp>
      <p:pic>
        <p:nvPicPr>
          <p:cNvPr id="31746" name="Picture 2" descr="C:\Users\Ota\Desktop\SKENY PRO DUMY\OBLOUK\28 - ŽB SKOŘEPINOVÁ LOMENICE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339752" y="220663"/>
            <a:ext cx="4172173" cy="2624137"/>
          </a:xfrm>
          <a:prstGeom prst="rect">
            <a:avLst/>
          </a:prstGeom>
          <a:noFill/>
        </p:spPr>
      </p:pic>
      <p:pic>
        <p:nvPicPr>
          <p:cNvPr id="31747" name="Picture 3" descr="C:\Users\Ota\Desktop\SKENY PRO DUMY\OBLOUK\38 - LABORATOŘE UNIVERZITY V MEXICO-CITY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339752" y="3189288"/>
            <a:ext cx="4176464" cy="2969768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4002748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pPr/>
              <a:t>13</a:t>
            </a:fld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1259632" y="1196752"/>
            <a:ext cx="7272808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Otázky pro opakování a k zamyšlení:</a:t>
            </a:r>
          </a:p>
          <a:p>
            <a:pPr>
              <a:buFont typeface="Arial" pitchFamily="34" charset="0"/>
              <a:buChar char="•"/>
            </a:pPr>
            <a:r>
              <a:rPr lang="cs-CZ" sz="2000" i="1" dirty="0" smtClean="0"/>
              <a:t>pohovořte o různém použití oblouků v architektuře</a:t>
            </a:r>
          </a:p>
          <a:p>
            <a:pPr>
              <a:buFont typeface="Arial" pitchFamily="34" charset="0"/>
              <a:buChar char="•"/>
            </a:pPr>
            <a:r>
              <a:rPr lang="cs-CZ" sz="2000" i="1" dirty="0" smtClean="0"/>
              <a:t>jmenujte různé druhy oblouků</a:t>
            </a:r>
          </a:p>
          <a:p>
            <a:pPr>
              <a:buFont typeface="Arial" pitchFamily="34" charset="0"/>
              <a:buChar char="•"/>
            </a:pPr>
            <a:r>
              <a:rPr lang="cs-CZ" sz="2000" i="1" dirty="0" smtClean="0"/>
              <a:t>snažte se zařadit </a:t>
            </a:r>
            <a:r>
              <a:rPr lang="cs-CZ" sz="2000" i="1" dirty="0" smtClean="0"/>
              <a:t>příklady oblouků </a:t>
            </a:r>
            <a:r>
              <a:rPr lang="cs-CZ" sz="2000" i="1" dirty="0" smtClean="0"/>
              <a:t>na jednotlivých obrázcích časově a k jednotlivým architektonickým </a:t>
            </a:r>
            <a:r>
              <a:rPr lang="cs-CZ" sz="2000" i="1" dirty="0" smtClean="0"/>
              <a:t>stylům</a:t>
            </a:r>
          </a:p>
          <a:p>
            <a:pPr>
              <a:buFont typeface="Arial" pitchFamily="34" charset="0"/>
              <a:buChar char="•"/>
            </a:pPr>
            <a:r>
              <a:rPr lang="cs-CZ" sz="2000" i="1" dirty="0" smtClean="0"/>
              <a:t>co má větší význam pro architekturu – oblouk nebo přímka a proč</a:t>
            </a:r>
            <a:endParaRPr lang="cs-CZ" sz="2000" i="1" dirty="0" smtClean="0"/>
          </a:p>
        </p:txBody>
      </p:sp>
    </p:spTree>
    <p:extLst>
      <p:ext uri="{BB962C8B-B14F-4D97-AF65-F5344CB8AC3E}">
        <p14:creationId xmlns:p14="http://schemas.microsoft.com/office/powerpoint/2010/main" val="36161868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pPr/>
              <a:t>14</a:t>
            </a:fld>
            <a:endParaRPr lang="cs-CZ" dirty="0"/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12" name="TextovéPole 11"/>
          <p:cNvSpPr txBox="1"/>
          <p:nvPr/>
        </p:nvSpPr>
        <p:spPr>
          <a:xfrm>
            <a:off x="3275856" y="1080000"/>
            <a:ext cx="2587375" cy="584775"/>
          </a:xfrm>
          <a:prstGeom prst="rect">
            <a:avLst/>
          </a:prstGeom>
          <a:noFill/>
        </p:spPr>
        <p:txBody>
          <a:bodyPr wrap="none" rtlCol="0" anchor="ctr">
            <a:spAutoFit/>
          </a:bodyPr>
          <a:lstStyle/>
          <a:p>
            <a:pPr algn="ctr"/>
            <a:r>
              <a:rPr lang="cs-CZ" sz="3200" b="1" dirty="0" smtClean="0"/>
              <a:t>Použité zdroje</a:t>
            </a:r>
            <a:endParaRPr lang="cs-CZ" sz="3200" b="1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755576" y="1916832"/>
            <a:ext cx="7848872" cy="16312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pérové a tužkové kresby:</a:t>
            </a:r>
          </a:p>
          <a:p>
            <a:r>
              <a:rPr lang="cs-CZ" sz="2000" dirty="0" err="1" smtClean="0"/>
              <a:t>Coleová</a:t>
            </a:r>
            <a:r>
              <a:rPr lang="cs-CZ" sz="2000" dirty="0" smtClean="0"/>
              <a:t> Emily a kol., Průvodce architekturou, nakladatelství </a:t>
            </a:r>
            <a:r>
              <a:rPr lang="cs-CZ" sz="2000" dirty="0" err="1" smtClean="0"/>
              <a:t>Svojtka</a:t>
            </a:r>
            <a:r>
              <a:rPr lang="cs-CZ" sz="2000" dirty="0" smtClean="0"/>
              <a:t> </a:t>
            </a:r>
            <a:r>
              <a:rPr lang="cs-CZ" sz="2000" dirty="0" smtClean="0">
                <a:sym typeface="Symbol"/>
              </a:rPr>
              <a:t> Co.</a:t>
            </a:r>
            <a:r>
              <a:rPr lang="cs-CZ" sz="2000" b="1" dirty="0" smtClean="0"/>
              <a:t>, </a:t>
            </a:r>
          </a:p>
          <a:p>
            <a:r>
              <a:rPr lang="cs-CZ" sz="2000" dirty="0" smtClean="0"/>
              <a:t>s.r.o., Praha 2008, </a:t>
            </a:r>
            <a:r>
              <a:rPr lang="cs-CZ" sz="2000" dirty="0" err="1" smtClean="0"/>
              <a:t>ISBN</a:t>
            </a:r>
            <a:r>
              <a:rPr lang="cs-CZ" sz="2000" dirty="0" smtClean="0"/>
              <a:t> 978-80-7352-976-5.</a:t>
            </a:r>
          </a:p>
          <a:p>
            <a:endParaRPr lang="cs-CZ" sz="2000" dirty="0" smtClean="0"/>
          </a:p>
          <a:p>
            <a:r>
              <a:rPr lang="cs-CZ" sz="2000" dirty="0" smtClean="0"/>
              <a:t>Vlastní materiály školy</a:t>
            </a:r>
          </a:p>
        </p:txBody>
      </p:sp>
    </p:spTree>
    <p:extLst>
      <p:ext uri="{BB962C8B-B14F-4D97-AF65-F5344CB8AC3E}">
        <p14:creationId xmlns:p14="http://schemas.microsoft.com/office/powerpoint/2010/main" val="10454687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2154</TotalTime>
  <Words>239</Words>
  <Application>Microsoft Office PowerPoint</Application>
  <PresentationFormat>Předvádění na obrazovce (4:3)</PresentationFormat>
  <Paragraphs>68</Paragraphs>
  <Slides>14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Motiv sady Office</vt:lpstr>
      <vt:lpstr>STŘEDNÍ ŠKOLA STAVEBNÍ A TECHNICKÁ Ústí nad Labem, Čelakovského 5, příspěvková organizace Páteřní škola Ústeckého kraje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STŘEDNÍ ŠKOLA STAVEBNÍ A TECHNICKÁ Ústí nad Labem, Čelakovského 5, příspěvková organizace Páteřní škola Ústeckého kraje</vt:lpstr>
    </vt:vector>
  </TitlesOfParts>
  <Company>Střední škola technická Ústí nad Labem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Střední škola stavební a technická Ústí nad Labem sekce technických oborů</dc:title>
  <dc:creator>Filas</dc:creator>
  <cp:lastModifiedBy>Ota Zápotocký, Ing. Arch.</cp:lastModifiedBy>
  <cp:revision>145</cp:revision>
  <dcterms:created xsi:type="dcterms:W3CDTF">2010-11-01T23:40:31Z</dcterms:created>
  <dcterms:modified xsi:type="dcterms:W3CDTF">2014-02-24T07:38:59Z</dcterms:modified>
</cp:coreProperties>
</file>