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B2207-19CC-43D5-AB44-FBB3490088D5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AC6EA-9911-4E6E-9945-6C0CB93E8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B2207-19CC-43D5-AB44-FBB3490088D5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AC6EA-9911-4E6E-9945-6C0CB93E8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B2207-19CC-43D5-AB44-FBB3490088D5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AC6EA-9911-4E6E-9945-6C0CB93E8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B2207-19CC-43D5-AB44-FBB3490088D5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AC6EA-9911-4E6E-9945-6C0CB93E8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B2207-19CC-43D5-AB44-FBB3490088D5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AC6EA-9911-4E6E-9945-6C0CB93E8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B2207-19CC-43D5-AB44-FBB3490088D5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AC6EA-9911-4E6E-9945-6C0CB93E8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B2207-19CC-43D5-AB44-FBB3490088D5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AC6EA-9911-4E6E-9945-6C0CB93E8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B2207-19CC-43D5-AB44-FBB3490088D5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AC6EA-9911-4E6E-9945-6C0CB93E8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B2207-19CC-43D5-AB44-FBB3490088D5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AC6EA-9911-4E6E-9945-6C0CB93E8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B2207-19CC-43D5-AB44-FBB3490088D5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AC6EA-9911-4E6E-9945-6C0CB93E8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B2207-19CC-43D5-AB44-FBB3490088D5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6AC6EA-9911-4E6E-9945-6C0CB93E8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DB2207-19CC-43D5-AB44-FBB3490088D5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6AC6EA-9911-4E6E-9945-6C0CB93E8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Mgr. Monika Jáglová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</a:t>
            </a:r>
            <a:r>
              <a:rPr lang="cs-CZ" dirty="0" smtClean="0"/>
              <a:t>: VY_32_INOVACE_2B_05_Klasicismus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Dějepis na 2.stupni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142984"/>
            <a:ext cx="7772400" cy="1470025"/>
          </a:xfrm>
        </p:spPr>
        <p:txBody>
          <a:bodyPr/>
          <a:lstStyle/>
          <a:p>
            <a:r>
              <a:rPr lang="cs-CZ" dirty="0" smtClean="0"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</a:rPr>
              <a:t>Klasicismus</a:t>
            </a:r>
            <a:endParaRPr lang="cs-CZ" dirty="0"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určena jako výkladová část hodiny věnované umění období klasicismu. Jednotlivé </a:t>
            </a:r>
            <a:r>
              <a:rPr lang="cs-CZ" noProof="1" smtClean="0"/>
              <a:t>slidy </a:t>
            </a:r>
            <a:r>
              <a:rPr lang="cs-CZ" dirty="0" smtClean="0"/>
              <a:t>doprovází učitel svým výkladem a ukázkami výtvarných děl z encyklopedie Dějiny umění od José Pijoana. Zároveň jsou vhodné hudební ukázky zmiňovaných hudebních skladatelů.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</a:rPr>
              <a:t>Klasicismus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Umělecký směr vznikající ke konci 18.stol jako reakce na přeumělkované rokoko</a:t>
            </a:r>
          </a:p>
          <a:p>
            <a:r>
              <a:rPr lang="cs-CZ" dirty="0" smtClean="0"/>
              <a:t>Inspirací je antika a renesance</a:t>
            </a:r>
          </a:p>
          <a:p>
            <a:r>
              <a:rPr lang="cs-CZ" dirty="0" smtClean="0"/>
              <a:t>Ovlivněn vykopávkami v Pompejích</a:t>
            </a:r>
          </a:p>
          <a:p>
            <a:r>
              <a:rPr lang="cs-CZ" dirty="0" smtClean="0"/>
              <a:t>Zadavatelem uměleckých děl je buržoazie-podnikatelé-jednodušší, méně nákladný směr</a:t>
            </a:r>
            <a:endParaRPr lang="cs-CZ" dirty="0"/>
          </a:p>
        </p:txBody>
      </p:sp>
      <p:pic>
        <p:nvPicPr>
          <p:cNvPr id="1026" name="Picture 2" descr="C:\Documents and Settings\Monika Jáglová\Dokumenty\Moje naskenované obrázky\2011-11 (XI)\skenovat001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14340" t="2631"/>
          <a:stretch>
            <a:fillRect/>
          </a:stretch>
        </p:blipFill>
        <p:spPr bwMode="auto">
          <a:xfrm>
            <a:off x="6643702" y="428604"/>
            <a:ext cx="2133620" cy="2643545"/>
          </a:xfrm>
          <a:prstGeom prst="rect">
            <a:avLst/>
          </a:prstGeom>
          <a:noFill/>
        </p:spPr>
      </p:pic>
      <p:pic>
        <p:nvPicPr>
          <p:cNvPr id="1027" name="Picture 3" descr="C:\Documents and Settings\Monika Jáglová\Dokumenty\Moje naskenované obrázky\2011-11 (XI)\skenovat0011.jpg"/>
          <p:cNvPicPr>
            <a:picLocks noChangeAspect="1" noChangeArrowheads="1"/>
          </p:cNvPicPr>
          <p:nvPr/>
        </p:nvPicPr>
        <p:blipFill>
          <a:blip r:embed="rId3" cstate="print"/>
          <a:srcRect l="24457" b="18250"/>
          <a:stretch>
            <a:fillRect/>
          </a:stretch>
        </p:blipFill>
        <p:spPr bwMode="auto">
          <a:xfrm>
            <a:off x="5643570" y="3286124"/>
            <a:ext cx="2427296" cy="28799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92D050"/>
                </a:solidFill>
              </a:rPr>
              <a:t>Architektura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Přísný, pevný řád, vyrovnanost, přehlednost, uspořádanost</a:t>
            </a:r>
          </a:p>
          <a:p>
            <a:r>
              <a:rPr lang="cs-CZ" dirty="0" smtClean="0"/>
              <a:t>Užitkové stavby ve městech – činžovní domy, úřední budovy, divadla, muzea, nemocnice</a:t>
            </a:r>
          </a:p>
          <a:p>
            <a:r>
              <a:rPr lang="cs-CZ" dirty="0" smtClean="0"/>
              <a:t>Stavební prvky – trojúhelníkový štít, sloupy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dirty="0"/>
          </a:p>
        </p:txBody>
      </p:sp>
      <p:pic>
        <p:nvPicPr>
          <p:cNvPr id="2050" name="Picture 2" descr="C:\Documents and Settings\Monika Jáglová\Dokumenty\Moje naskenované obrázky\2011-11 (XI)\skenovat0012.jpg"/>
          <p:cNvPicPr>
            <a:picLocks noChangeAspect="1" noChangeArrowheads="1"/>
          </p:cNvPicPr>
          <p:nvPr/>
        </p:nvPicPr>
        <p:blipFill>
          <a:blip r:embed="rId2" cstate="print"/>
          <a:srcRect b="2608"/>
          <a:stretch>
            <a:fillRect/>
          </a:stretch>
        </p:blipFill>
        <p:spPr bwMode="auto">
          <a:xfrm>
            <a:off x="4500562" y="2143116"/>
            <a:ext cx="4643438" cy="264320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009900"/>
                </a:solidFill>
              </a:rPr>
              <a:t>Malířství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00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Zdůraznění občanských ctností</a:t>
            </a:r>
          </a:p>
          <a:p>
            <a:r>
              <a:rPr lang="cs-CZ" dirty="0" smtClean="0"/>
              <a:t>Francisko de Goya –španělský malíř, portrétista, grafik,návrhář gobelínů-Hrůzy války</a:t>
            </a:r>
          </a:p>
          <a:p>
            <a:r>
              <a:rPr lang="cs-CZ" dirty="0" smtClean="0"/>
              <a:t>Jacques Louis David-1.malíř francouzského císařství, oslava hrdinství: Korunovace Napoleona, Přísaha Horatiů</a:t>
            </a:r>
            <a:endParaRPr lang="cs-CZ" dirty="0"/>
          </a:p>
        </p:txBody>
      </p:sp>
      <p:pic>
        <p:nvPicPr>
          <p:cNvPr id="3074" name="Picture 2" descr="C:\Documents and Settings\Monika Jáglová\Dokumenty\Moje naskenované obrázky\2011-11 (XI)\skenovat0013.jpg"/>
          <p:cNvPicPr>
            <a:picLocks noChangeAspect="1" noChangeArrowheads="1"/>
          </p:cNvPicPr>
          <p:nvPr/>
        </p:nvPicPr>
        <p:blipFill>
          <a:blip r:embed="rId2"/>
          <a:srcRect l="2155" t="4714" b="3353"/>
          <a:stretch>
            <a:fillRect/>
          </a:stretch>
        </p:blipFill>
        <p:spPr bwMode="auto">
          <a:xfrm>
            <a:off x="4929190" y="142852"/>
            <a:ext cx="3243262" cy="2786082"/>
          </a:xfrm>
          <a:prstGeom prst="rect">
            <a:avLst/>
          </a:prstGeom>
          <a:noFill/>
        </p:spPr>
      </p:pic>
      <p:pic>
        <p:nvPicPr>
          <p:cNvPr id="3075" name="Picture 3" descr="C:\Documents and Settings\Monika Jáglová\Dokumenty\Moje naskenované obrázky\2011-11 (XI)\skenovat001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 r="5588"/>
          <a:stretch>
            <a:fillRect/>
          </a:stretch>
        </p:blipFill>
        <p:spPr bwMode="auto">
          <a:xfrm>
            <a:off x="5500694" y="3071810"/>
            <a:ext cx="2857520" cy="35250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3"/>
                </a:solidFill>
              </a:rPr>
              <a:t>Literatura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Navazuje na antiku-přísný literární řád</a:t>
            </a:r>
          </a:p>
          <a:p>
            <a:r>
              <a:rPr lang="cs-CZ" dirty="0" smtClean="0"/>
              <a:t>Johan Wolfgang Goethe- německý básník a filozof, Doktor Faust</a:t>
            </a:r>
          </a:p>
          <a:p>
            <a:r>
              <a:rPr lang="cs-CZ" dirty="0" smtClean="0"/>
              <a:t>Fridrich Schiller – německý básník, Óda na radost</a:t>
            </a:r>
            <a:endParaRPr lang="cs-CZ" dirty="0"/>
          </a:p>
        </p:txBody>
      </p:sp>
      <p:pic>
        <p:nvPicPr>
          <p:cNvPr id="4098" name="Picture 2" descr="C:\Documents and Settings\Monika Jáglová\Dokumenty\Moje naskenované obrázky\2011-11 (XI)\skenovat002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 l="2644" t="2235" r="4822"/>
          <a:stretch>
            <a:fillRect/>
          </a:stretch>
        </p:blipFill>
        <p:spPr bwMode="auto">
          <a:xfrm>
            <a:off x="4572000" y="285728"/>
            <a:ext cx="2500330" cy="3124390"/>
          </a:xfrm>
          <a:prstGeom prst="rect">
            <a:avLst/>
          </a:prstGeom>
          <a:noFill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3714752"/>
            <a:ext cx="1714500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Hudba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Wolfgang Amadeus Mozart- rakouský hudební skladatel, autor oper / Figarova svatba, Kouzelná flétna, Don Giovanni/, koncertů, symfonií</a:t>
            </a:r>
          </a:p>
          <a:p>
            <a:r>
              <a:rPr lang="cs-CZ" dirty="0" smtClean="0"/>
              <a:t>Ludwig van Beethoven- německý hudební skladatel, autor instrumentálních skladeb – sonáty, symfonie – Devátá symfonie, Óda na radost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122" name="Picture 2" descr="C:\Documents and Settings\Monika Jáglová\Dokumenty\Moje naskenované obrázky\2011-11 (XI)\skenovat0022.jpg"/>
          <p:cNvPicPr>
            <a:picLocks noChangeAspect="1" noChangeArrowheads="1"/>
          </p:cNvPicPr>
          <p:nvPr/>
        </p:nvPicPr>
        <p:blipFill>
          <a:blip r:embed="rId2"/>
          <a:srcRect r="19329" b="34190"/>
          <a:stretch>
            <a:fillRect/>
          </a:stretch>
        </p:blipFill>
        <p:spPr bwMode="auto">
          <a:xfrm>
            <a:off x="5286380" y="3786190"/>
            <a:ext cx="2444756" cy="2887665"/>
          </a:xfrm>
          <a:prstGeom prst="rect">
            <a:avLst/>
          </a:prstGeom>
          <a:noFill/>
        </p:spPr>
      </p:pic>
      <p:pic>
        <p:nvPicPr>
          <p:cNvPr id="5123" name="Picture 3" descr="C:\Documents and Settings\Monika Jáglová\Dokumenty\Moje naskenované obrázky\2011-11 (XI)\skenovat0023.jpg"/>
          <p:cNvPicPr>
            <a:picLocks noChangeAspect="1" noChangeArrowheads="1"/>
          </p:cNvPicPr>
          <p:nvPr/>
        </p:nvPicPr>
        <p:blipFill>
          <a:blip r:embed="rId3"/>
          <a:srcRect l="2831" r="16937" b="42707"/>
          <a:stretch>
            <a:fillRect/>
          </a:stretch>
        </p:blipFill>
        <p:spPr bwMode="auto">
          <a:xfrm>
            <a:off x="5357818" y="642918"/>
            <a:ext cx="2428892" cy="31432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000108"/>
            <a:ext cx="792961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i="1" dirty="0" smtClean="0"/>
              <a:t>Citace:</a:t>
            </a:r>
          </a:p>
          <a:p>
            <a:pPr>
              <a:buFont typeface="Arial" pitchFamily="34" charset="0"/>
              <a:buChar char="•"/>
            </a:pPr>
            <a:r>
              <a:rPr lang="cs-CZ" i="1" dirty="0" smtClean="0"/>
              <a:t>Dějepis 89 pro základní školy</a:t>
            </a:r>
            <a:r>
              <a:rPr lang="cs-CZ" dirty="0" smtClean="0"/>
              <a:t>. Praha : SPN, 2008. Kultura 17.-18-století, s. 50.</a:t>
            </a:r>
          </a:p>
          <a:p>
            <a:pPr>
              <a:buFont typeface="Arial" pitchFamily="34" charset="0"/>
              <a:buChar char="•"/>
            </a:pPr>
            <a:r>
              <a:rPr lang="cs-CZ" i="1" dirty="0" smtClean="0"/>
              <a:t>Dějepis,2.díl,Novověk pro základní školy</a:t>
            </a:r>
            <a:r>
              <a:rPr lang="cs-CZ" dirty="0" smtClean="0"/>
              <a:t>. Praha : Práce, 1995. Klasicismus, s. 29-31.</a:t>
            </a:r>
          </a:p>
          <a:p>
            <a:pPr>
              <a:buFont typeface="Arial" pitchFamily="34" charset="0"/>
              <a:buChar char="•"/>
            </a:pPr>
            <a:r>
              <a:rPr lang="cs-CZ" i="1" dirty="0" smtClean="0"/>
              <a:t>Www.</a:t>
            </a:r>
            <a:r>
              <a:rPr lang="cs-CZ" i="1" dirty="0" err="1" smtClean="0"/>
              <a:t>google.cz</a:t>
            </a:r>
            <a:r>
              <a:rPr lang="cs-CZ" dirty="0" smtClean="0"/>
              <a:t> [online]. 2011 [cit. 2011-11-22]. Fridrich Schiller. Dostupné z WWW: 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imgres</a:t>
            </a:r>
            <a:r>
              <a:rPr lang="cs-CZ" dirty="0" smtClean="0"/>
              <a:t>?q=Friedrich+Schiller&amp;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&amp;</a:t>
            </a:r>
            <a:r>
              <a:rPr lang="cs-CZ" dirty="0" err="1" smtClean="0"/>
              <a:t>sa</a:t>
            </a:r>
            <a:r>
              <a:rPr lang="cs-CZ" dirty="0" smtClean="0"/>
              <a:t>=G&amp;</a:t>
            </a:r>
            <a:r>
              <a:rPr lang="cs-CZ" dirty="0" err="1" smtClean="0"/>
              <a:t>biw</a:t>
            </a:r>
            <a:r>
              <a:rPr lang="cs-CZ" dirty="0" smtClean="0"/>
              <a:t>=1280&amp;</a:t>
            </a:r>
            <a:r>
              <a:rPr lang="cs-CZ" dirty="0" err="1" smtClean="0"/>
              <a:t>bih</a:t>
            </a:r>
            <a:r>
              <a:rPr lang="cs-CZ" dirty="0" smtClean="0"/>
              <a:t>=834&amp;</a:t>
            </a:r>
            <a:r>
              <a:rPr lang="cs-CZ" dirty="0" err="1" smtClean="0"/>
              <a:t>gbv</a:t>
            </a:r>
            <a:r>
              <a:rPr lang="cs-CZ" dirty="0" smtClean="0"/>
              <a:t>=2&amp;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tbnid</a:t>
            </a:r>
            <a:r>
              <a:rPr lang="cs-CZ" dirty="0" smtClean="0"/>
              <a:t>=</a:t>
            </a:r>
            <a:r>
              <a:rPr lang="cs-CZ" dirty="0" err="1" smtClean="0"/>
              <a:t>KBRvZ</a:t>
            </a:r>
            <a:r>
              <a:rPr lang="cs-CZ" dirty="0" smtClean="0"/>
              <a:t>_SrCGG6uM:&amp;</a:t>
            </a:r>
            <a:r>
              <a:rPr lang="cs-CZ" dirty="0" err="1" smtClean="0"/>
              <a:t>imgrefurl</a:t>
            </a:r>
            <a:r>
              <a:rPr lang="cs-CZ" dirty="0" smtClean="0"/>
              <a:t>=http://cs.wikipedia.org/wiki/Friedrich_Schiller&amp;docid=PEvXDoLpYS0JgM&amp;imgurl=http://upload.wikimedia.org/wikipedia/commons/thumb/9/90/Friedrich_schiller.jpg/180px-Friedrich_schiller.jpg&amp;w=180&amp;h=246&amp;ei=yNnLTvjBIOjY4QSXob0i&amp;zoom=1&amp;iact=hc&amp;vpx=196&amp;vpy=213&amp;dur=89&amp;hovh=196&amp;hovw=144&amp;tx=96&amp;ty=112&amp;sig=112028904852566368578&amp;page=1&amp;tbnh=141&amp;tbnw=111&amp;start=0&amp;ndsp=30&amp;ved=1t:429,r:0,s:0&gt;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Text- vlastní tvorba autora</a:t>
            </a:r>
          </a:p>
          <a:p>
            <a:r>
              <a:rPr lang="cs-CZ" dirty="0" smtClean="0"/>
              <a:t> 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243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</vt:lpstr>
      <vt:lpstr>Klasicismus</vt:lpstr>
      <vt:lpstr>Klasicismus</vt:lpstr>
      <vt:lpstr>Architektura</vt:lpstr>
      <vt:lpstr>Malířství</vt:lpstr>
      <vt:lpstr>Literatura</vt:lpstr>
      <vt:lpstr>Hudba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Klasicismus</dc:title>
  <dc:creator>Monika Jáglová</dc:creator>
  <cp:lastModifiedBy>ZS</cp:lastModifiedBy>
  <cp:revision>13</cp:revision>
  <dcterms:created xsi:type="dcterms:W3CDTF">2011-11-22T16:41:25Z</dcterms:created>
  <dcterms:modified xsi:type="dcterms:W3CDTF">2011-11-29T10:41:51Z</dcterms:modified>
</cp:coreProperties>
</file>