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00FF"/>
    <a:srgbClr val="FF5050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FD4BE-1BFA-4DD4-989D-BB6C951380C9}" type="datetimeFigureOut">
              <a:rPr lang="cs-CZ" smtClean="0"/>
              <a:pPr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C2F9F5-F4A1-4B80-8181-EDE4D6062A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</a:t>
            </a:r>
            <a:r>
              <a:rPr lang="cs-CZ" dirty="0" smtClean="0"/>
              <a:t>: Mgr</a:t>
            </a:r>
            <a:r>
              <a:rPr lang="cs-CZ" dirty="0" smtClean="0"/>
              <a:t>. Monika Jáglová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 VY_32_INOVACE_2B_06_Kultura staroorientálních států v Mezopotámii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Dějepis na 2.stupni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09046852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928670"/>
            <a:ext cx="7772400" cy="1470025"/>
          </a:xfrm>
        </p:spPr>
        <p:txBody>
          <a:bodyPr/>
          <a:lstStyle/>
          <a:p>
            <a:r>
              <a:rPr lang="cs-CZ" dirty="0" smtClean="0">
                <a:ln>
                  <a:solidFill>
                    <a:srgbClr val="FF6600"/>
                  </a:solidFill>
                </a:ln>
                <a:gradFill flip="none" rotWithShape="1">
                  <a:gsLst>
                    <a:gs pos="0">
                      <a:srgbClr val="FF9933">
                        <a:shade val="30000"/>
                        <a:satMod val="115000"/>
                      </a:srgbClr>
                    </a:gs>
                    <a:gs pos="50000">
                      <a:srgbClr val="FF9933">
                        <a:shade val="67500"/>
                        <a:satMod val="115000"/>
                      </a:srgbClr>
                    </a:gs>
                    <a:gs pos="100000">
                      <a:srgbClr val="FF9933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Kultura staroorientálních států v Mezopotámii</a:t>
            </a:r>
            <a:endParaRPr lang="cs-CZ" dirty="0">
              <a:ln>
                <a:solidFill>
                  <a:srgbClr val="FF6600"/>
                </a:solidFill>
              </a:ln>
              <a:gradFill flip="none" rotWithShape="1">
                <a:gsLst>
                  <a:gs pos="0">
                    <a:srgbClr val="FF9933">
                      <a:shade val="30000"/>
                      <a:satMod val="115000"/>
                    </a:srgbClr>
                  </a:gs>
                  <a:gs pos="50000">
                    <a:srgbClr val="FF9933">
                      <a:shade val="67500"/>
                      <a:satMod val="115000"/>
                    </a:srgbClr>
                  </a:gs>
                  <a:gs pos="100000">
                    <a:srgbClr val="FF9933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l"/>
            <a:r>
              <a:rPr lang="cs-CZ" sz="1600" dirty="0" smtClean="0"/>
              <a:t>Anotace:  Prezentace je zpracována jako podklad pro výklad o kultuře staroorientálních států v oblasti Mezopotámie. Žáci se zde seznámí se vznikem písma, vznikem jednotlivých věd a s památkami na vzdělanost a umění té doby. Učitel prezentaci doplňuje svým podrobným výkladem. Následuje zopakování látky formou  opakovacích otázek, které žáci samostatně vypracují do sešitu a které slouží jako zápis z této hodiny. Na závěr si ověří správnost svých odpovědí v poslední části prezentace.</a:t>
            </a:r>
            <a:endParaRPr lang="cs-CZ" sz="16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FF5050"/>
                  </a:solidFill>
                </a:ln>
                <a:solidFill>
                  <a:srgbClr val="FF9933"/>
                </a:solidFill>
              </a:rPr>
              <a:t>Písmo</a:t>
            </a:r>
            <a:endParaRPr lang="cs-CZ" dirty="0">
              <a:ln>
                <a:solidFill>
                  <a:srgbClr val="FF5050"/>
                </a:solidFill>
              </a:ln>
              <a:solidFill>
                <a:srgbClr val="FF99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dirty="0" smtClean="0"/>
              <a:t>k</a:t>
            </a:r>
            <a:r>
              <a:rPr lang="cs-CZ" sz="2400" dirty="0" smtClean="0"/>
              <a:t>línové</a:t>
            </a:r>
            <a:endParaRPr lang="cs-CZ" sz="2400" dirty="0" smtClean="0"/>
          </a:p>
          <a:p>
            <a:r>
              <a:rPr lang="cs-CZ" sz="2400" dirty="0" smtClean="0"/>
              <a:t>n</a:t>
            </a:r>
            <a:r>
              <a:rPr lang="cs-CZ" sz="2400" dirty="0" smtClean="0"/>
              <a:t>a </a:t>
            </a:r>
            <a:r>
              <a:rPr lang="cs-CZ" sz="2400" dirty="0" smtClean="0"/>
              <a:t>hliněných destičkách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skenovat000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4778"/>
          <a:stretch>
            <a:fillRect/>
          </a:stretch>
        </p:blipFill>
        <p:spPr>
          <a:xfrm>
            <a:off x="3286116" y="3286124"/>
            <a:ext cx="2847212" cy="2624328"/>
          </a:xfr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FF5050"/>
                  </a:solidFill>
                </a:ln>
                <a:solidFill>
                  <a:srgbClr val="FF9933"/>
                </a:solidFill>
              </a:rPr>
              <a:t>Vznik věd</a:t>
            </a:r>
            <a:endParaRPr lang="cs-CZ" dirty="0">
              <a:ln>
                <a:solidFill>
                  <a:srgbClr val="FF5050"/>
                </a:solidFill>
              </a:ln>
              <a:solidFill>
                <a:srgbClr val="FF99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Souvisí s běžným životem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B0F0"/>
                </a:solidFill>
              </a:rPr>
              <a:t>Astronomie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92D050"/>
                </a:solidFill>
              </a:rPr>
              <a:t>Matematika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Geometrie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5" name="Zástupný symbol pro obsah 4" descr="skenovat000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t="2272" b="4562"/>
          <a:stretch>
            <a:fillRect/>
          </a:stretch>
        </p:blipFill>
        <p:spPr>
          <a:xfrm>
            <a:off x="4571999" y="2285992"/>
            <a:ext cx="3758797" cy="292895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Vzdělanost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7030A0"/>
                </a:solidFill>
              </a:rPr>
              <a:t>h</a:t>
            </a:r>
            <a:r>
              <a:rPr lang="cs-CZ" sz="2400" dirty="0" smtClean="0">
                <a:solidFill>
                  <a:srgbClr val="7030A0"/>
                </a:solidFill>
              </a:rPr>
              <a:t>istorie </a:t>
            </a:r>
            <a:r>
              <a:rPr lang="cs-CZ" sz="2400" dirty="0" smtClean="0"/>
              <a:t>- seznamy </a:t>
            </a:r>
            <a:r>
              <a:rPr lang="cs-CZ" sz="2400" dirty="0" smtClean="0"/>
              <a:t>panovníků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70C0"/>
                </a:solidFill>
              </a:rPr>
              <a:t>l</a:t>
            </a:r>
            <a:r>
              <a:rPr lang="cs-CZ" sz="2400" dirty="0" smtClean="0">
                <a:solidFill>
                  <a:srgbClr val="0070C0"/>
                </a:solidFill>
              </a:rPr>
              <a:t>iteratura </a:t>
            </a:r>
            <a:r>
              <a:rPr lang="cs-CZ" sz="2400" dirty="0" smtClean="0"/>
              <a:t>- epos </a:t>
            </a:r>
            <a:r>
              <a:rPr lang="cs-CZ" sz="2400" dirty="0" smtClean="0"/>
              <a:t>o                                               Gilgamešovi</a:t>
            </a:r>
            <a:endParaRPr lang="cs-CZ" sz="2400" dirty="0"/>
          </a:p>
        </p:txBody>
      </p:sp>
      <p:pic>
        <p:nvPicPr>
          <p:cNvPr id="7" name="Zástupný symbol pro obsah 6" descr="imag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57752" y="2095492"/>
            <a:ext cx="1543051" cy="3600452"/>
          </a:xfr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5050"/>
                </a:solidFill>
              </a:rPr>
              <a:t>Výtvarné umění</a:t>
            </a:r>
            <a:endParaRPr lang="cs-CZ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rgbClr val="FF505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5050"/>
                </a:solidFill>
              </a:rPr>
              <a:t>Reliéf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>
                      <a:lumMod val="95000"/>
                      <a:lumOff val="5000"/>
                    </a:schemeClr>
                  </a:solidFill>
                </a:ln>
                <a:solidFill>
                  <a:srgbClr val="FF5050"/>
                </a:solidFill>
              </a:rPr>
              <a:t>      Sochy</a:t>
            </a:r>
            <a:endParaRPr lang="cs-CZ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rgbClr val="FF5050"/>
              </a:solidFill>
            </a:endParaRPr>
          </a:p>
        </p:txBody>
      </p:sp>
      <p:pic>
        <p:nvPicPr>
          <p:cNvPr id="16" name="Zástupný symbol pro obsah 15" descr="skenovat0003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5286380" y="2285992"/>
            <a:ext cx="2022256" cy="3951288"/>
          </a:xfrm>
        </p:spPr>
      </p:pic>
      <p:cxnSp>
        <p:nvCxnSpPr>
          <p:cNvPr id="8" name="Přímá spojovací čára 7"/>
          <p:cNvCxnSpPr/>
          <p:nvPr/>
        </p:nvCxnSpPr>
        <p:spPr>
          <a:xfrm flipV="1">
            <a:off x="1357290" y="1142984"/>
            <a:ext cx="2143140" cy="714380"/>
          </a:xfrm>
          <a:prstGeom prst="line">
            <a:avLst/>
          </a:prstGeom>
          <a:ln>
            <a:solidFill>
              <a:srgbClr val="FF5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214810" y="1142984"/>
            <a:ext cx="928694" cy="642942"/>
          </a:xfrm>
          <a:prstGeom prst="line">
            <a:avLst/>
          </a:prstGeom>
          <a:ln>
            <a:solidFill>
              <a:srgbClr val="FF5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Zástupný symbol pro obsah 16" descr="skenovat000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2828" t="2642" r="3458" b="3113"/>
          <a:stretch>
            <a:fillRect/>
          </a:stretch>
        </p:blipFill>
        <p:spPr>
          <a:xfrm>
            <a:off x="571472" y="2714620"/>
            <a:ext cx="3786214" cy="2857520"/>
          </a:xfr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FF6600"/>
                  </a:solidFill>
                </a:ln>
                <a:solidFill>
                  <a:srgbClr val="FF6600"/>
                </a:solidFill>
              </a:rPr>
              <a:t>Opakovací otázky</a:t>
            </a:r>
            <a:endParaRPr lang="cs-CZ" dirty="0">
              <a:ln>
                <a:solidFill>
                  <a:srgbClr val="FF6600"/>
                </a:solidFill>
              </a:ln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1</a:t>
            </a:r>
            <a:r>
              <a:rPr lang="cs-CZ" sz="2000" dirty="0" smtClean="0"/>
              <a:t>. Jaké </a:t>
            </a:r>
            <a:r>
              <a:rPr lang="cs-CZ" sz="2000" dirty="0" smtClean="0"/>
              <a:t>písmo používali v oblasti Mezopotámie?</a:t>
            </a:r>
          </a:p>
          <a:p>
            <a:r>
              <a:rPr lang="cs-CZ" sz="2000" dirty="0" smtClean="0"/>
              <a:t>2</a:t>
            </a:r>
            <a:r>
              <a:rPr lang="cs-CZ" sz="2000" dirty="0" smtClean="0"/>
              <a:t>. Na </a:t>
            </a:r>
            <a:r>
              <a:rPr lang="cs-CZ" sz="2000" dirty="0" smtClean="0"/>
              <a:t>co se zde psalo?</a:t>
            </a:r>
          </a:p>
          <a:p>
            <a:r>
              <a:rPr lang="cs-CZ" sz="2000" dirty="0" smtClean="0"/>
              <a:t>3</a:t>
            </a:r>
            <a:r>
              <a:rPr lang="cs-CZ" sz="2000" dirty="0" smtClean="0"/>
              <a:t>. Jaké </a:t>
            </a:r>
            <a:r>
              <a:rPr lang="cs-CZ" sz="2000" dirty="0" smtClean="0"/>
              <a:t>vědy v této oblasti vznikají?</a:t>
            </a:r>
          </a:p>
          <a:p>
            <a:r>
              <a:rPr lang="cs-CZ" sz="2000" dirty="0" smtClean="0"/>
              <a:t>4</a:t>
            </a:r>
            <a:r>
              <a:rPr lang="cs-CZ" sz="2000" dirty="0" smtClean="0"/>
              <a:t>. Souvisí </a:t>
            </a:r>
            <a:r>
              <a:rPr lang="cs-CZ" sz="2000" dirty="0" smtClean="0"/>
              <a:t>tyto vědy s běžným životem?</a:t>
            </a:r>
          </a:p>
          <a:p>
            <a:r>
              <a:rPr lang="cs-CZ" sz="2000" dirty="0" smtClean="0"/>
              <a:t>5</a:t>
            </a:r>
            <a:r>
              <a:rPr lang="cs-CZ" sz="2000" dirty="0" smtClean="0"/>
              <a:t>. Co </a:t>
            </a:r>
            <a:r>
              <a:rPr lang="cs-CZ" sz="2000" dirty="0" smtClean="0"/>
              <a:t>je nejstarší literární památkou?</a:t>
            </a:r>
          </a:p>
          <a:p>
            <a:r>
              <a:rPr lang="cs-CZ" sz="2000" dirty="0" smtClean="0"/>
              <a:t>6</a:t>
            </a:r>
            <a:r>
              <a:rPr lang="cs-CZ" sz="2000" dirty="0" smtClean="0"/>
              <a:t>. Které </a:t>
            </a:r>
            <a:r>
              <a:rPr lang="cs-CZ" sz="2000" dirty="0" smtClean="0"/>
              <a:t>věci vznikají v oboru výtvarného umění?</a:t>
            </a:r>
          </a:p>
          <a:p>
            <a:r>
              <a:rPr lang="cs-CZ" sz="2000" dirty="0" smtClean="0"/>
              <a:t>7. Co </a:t>
            </a:r>
            <a:r>
              <a:rPr lang="cs-CZ" sz="2000" dirty="0" smtClean="0"/>
              <a:t>shromažďuje historie?</a:t>
            </a:r>
          </a:p>
          <a:p>
            <a:r>
              <a:rPr lang="cs-CZ" sz="2000" dirty="0" smtClean="0"/>
              <a:t>8</a:t>
            </a:r>
            <a:r>
              <a:rPr lang="cs-CZ" sz="2000" dirty="0" smtClean="0"/>
              <a:t>. O </a:t>
            </a:r>
            <a:r>
              <a:rPr lang="cs-CZ" sz="2000" dirty="0" smtClean="0"/>
              <a:t>které kultuře se bavíme?</a:t>
            </a:r>
            <a:endParaRPr lang="cs-CZ" sz="2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6600"/>
                </a:solidFill>
              </a:rPr>
              <a:t>Správné odpovědi!!!</a:t>
            </a:r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1</a:t>
            </a:r>
            <a:r>
              <a:rPr lang="cs-CZ" sz="2000" dirty="0" smtClean="0"/>
              <a:t>. Mají </a:t>
            </a:r>
            <a:r>
              <a:rPr lang="cs-CZ" sz="2000" dirty="0" smtClean="0"/>
              <a:t>písmo klínové.</a:t>
            </a:r>
          </a:p>
          <a:p>
            <a:r>
              <a:rPr lang="cs-CZ" sz="2000" dirty="0" smtClean="0"/>
              <a:t>2</a:t>
            </a:r>
            <a:r>
              <a:rPr lang="cs-CZ" sz="2000" dirty="0" smtClean="0"/>
              <a:t>. Písmo </a:t>
            </a:r>
            <a:r>
              <a:rPr lang="cs-CZ" sz="2000" dirty="0" smtClean="0"/>
              <a:t>klínové píší na hliněné destičky.</a:t>
            </a:r>
          </a:p>
          <a:p>
            <a:r>
              <a:rPr lang="cs-CZ" sz="2000" dirty="0" smtClean="0"/>
              <a:t>3</a:t>
            </a:r>
            <a:r>
              <a:rPr lang="cs-CZ" sz="2000" dirty="0" smtClean="0"/>
              <a:t>. Vznikají </a:t>
            </a:r>
            <a:r>
              <a:rPr lang="cs-CZ" sz="2000" dirty="0" smtClean="0"/>
              <a:t>vědy:astronomie,matematika,geometrie.</a:t>
            </a:r>
          </a:p>
          <a:p>
            <a:r>
              <a:rPr lang="cs-CZ" sz="2000" dirty="0" smtClean="0"/>
              <a:t>4</a:t>
            </a:r>
            <a:r>
              <a:rPr lang="cs-CZ" sz="2000" dirty="0" smtClean="0"/>
              <a:t>. Ano </a:t>
            </a:r>
            <a:r>
              <a:rPr lang="cs-CZ" sz="2000" dirty="0" smtClean="0"/>
              <a:t>, souvisí s běžným životem.</a:t>
            </a:r>
          </a:p>
          <a:p>
            <a:r>
              <a:rPr lang="cs-CZ" sz="2000" dirty="0" smtClean="0"/>
              <a:t>5</a:t>
            </a:r>
            <a:r>
              <a:rPr lang="cs-CZ" sz="2000" dirty="0" smtClean="0"/>
              <a:t>. Nejstarší </a:t>
            </a:r>
            <a:r>
              <a:rPr lang="cs-CZ" sz="2000" dirty="0" smtClean="0"/>
              <a:t>literární památkou je Epos o Gilgamešovi</a:t>
            </a:r>
          </a:p>
          <a:p>
            <a:r>
              <a:rPr lang="cs-CZ" sz="2000" dirty="0" smtClean="0"/>
              <a:t>6. Vznikají sochy a reliéfy.</a:t>
            </a:r>
          </a:p>
          <a:p>
            <a:r>
              <a:rPr lang="cs-CZ" sz="2000" dirty="0" smtClean="0"/>
              <a:t>7</a:t>
            </a:r>
            <a:r>
              <a:rPr lang="cs-CZ" sz="2000" dirty="0" smtClean="0"/>
              <a:t>. Historie </a:t>
            </a:r>
            <a:r>
              <a:rPr lang="cs-CZ" sz="2000" dirty="0" smtClean="0"/>
              <a:t>shromažďuje  seznamy panovníků.</a:t>
            </a:r>
          </a:p>
          <a:p>
            <a:r>
              <a:rPr lang="cs-CZ" sz="2000" dirty="0" smtClean="0"/>
              <a:t>8</a:t>
            </a:r>
            <a:r>
              <a:rPr lang="cs-CZ" sz="2000" dirty="0" smtClean="0"/>
              <a:t>. Bavíme </a:t>
            </a:r>
            <a:r>
              <a:rPr lang="cs-CZ" sz="2000" dirty="0" smtClean="0"/>
              <a:t>se o kultuře staroorientálních států v Mezopotámii.</a:t>
            </a:r>
            <a:endParaRPr lang="cs-CZ" sz="2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i="1" dirty="0" smtClean="0"/>
              <a:t>Dějepis pravěk </a:t>
            </a:r>
            <a:r>
              <a:rPr lang="cs-CZ" sz="1400" i="1" dirty="0"/>
              <a:t>a starověk</a:t>
            </a:r>
            <a:r>
              <a:rPr lang="cs-CZ" sz="1400" dirty="0"/>
              <a:t>. Praha : SPL PRÁCE, 1999. Kultura staroorientálních států v Mezopotámii, s. 47</a:t>
            </a:r>
            <a:r>
              <a:rPr lang="cs-CZ" sz="1400" dirty="0" smtClean="0"/>
              <a:t>.</a:t>
            </a:r>
          </a:p>
          <a:p>
            <a:r>
              <a:rPr lang="cs-CZ" sz="1400" i="1" dirty="0"/>
              <a:t>Dějepis pravěk a starověk</a:t>
            </a:r>
            <a:r>
              <a:rPr lang="cs-CZ" sz="1400" dirty="0"/>
              <a:t>. Praha : SPL PRÁCE, 1999. Kultura staroorientálních států v Mezopotámii, s. 47</a:t>
            </a:r>
            <a:r>
              <a:rPr lang="cs-CZ" sz="1400" dirty="0" smtClean="0"/>
              <a:t>.</a:t>
            </a:r>
          </a:p>
          <a:p>
            <a:r>
              <a:rPr lang="cs-CZ" sz="1400" i="1" dirty="0"/>
              <a:t>Www.google.cz</a:t>
            </a:r>
            <a:r>
              <a:rPr lang="cs-CZ" sz="1400" dirty="0"/>
              <a:t> [online]. 2011 [cit. 2011-11-16]. Gilgameš. Dostupné z WWW: &lt;http://www.google.cz/search?tbm=isch&amp;hl=cs&amp;source=hp&amp;biw=1280&amp;bih=933&amp;q=gilgame%C5%A1&amp;gbv=2&amp;oq=gilgame%C5%A1&amp;aq=f&amp;aqi=&amp;aql=&amp;gs_sm=e&amp;gs_upl=2570l5138l0l5891l8l8l0l3l3l0l251l844l0.2.2l4l0#hl=cs&amp;gbv=2&amp;tbm=isch&amp;sa=1&amp;q=Gilgame%C5%A1&amp;oq=Gilgame%C5%A1&amp;aq=f&amp;aqi=&amp;aql=&amp;gs_sm=s&amp;gs_upl=0l0l2l1681l0l0l0l0l0l0l0l0ll0l0&amp;bav=on.2,or.r_gc.r_pw.,</a:t>
            </a:r>
            <a:r>
              <a:rPr lang="cs-CZ" sz="1400" dirty="0" err="1"/>
              <a:t>cf.osb</a:t>
            </a:r>
            <a:r>
              <a:rPr lang="cs-CZ" sz="1400" dirty="0"/>
              <a:t>&amp;</a:t>
            </a:r>
            <a:r>
              <a:rPr lang="cs-CZ" sz="1400" dirty="0" err="1"/>
              <a:t>fp</a:t>
            </a:r>
            <a:r>
              <a:rPr lang="cs-CZ" sz="1400" dirty="0"/>
              <a:t>=ecbef6f4cc094c57&amp;</a:t>
            </a:r>
            <a:r>
              <a:rPr lang="cs-CZ" sz="1400" dirty="0" err="1"/>
              <a:t>biw</a:t>
            </a:r>
            <a:r>
              <a:rPr lang="cs-CZ" sz="1400" dirty="0"/>
              <a:t>=1280&amp;</a:t>
            </a:r>
            <a:r>
              <a:rPr lang="cs-CZ" sz="1400" dirty="0" err="1"/>
              <a:t>bih</a:t>
            </a:r>
            <a:r>
              <a:rPr lang="cs-CZ" sz="1400" dirty="0"/>
              <a:t>=890</a:t>
            </a:r>
            <a:r>
              <a:rPr lang="cs-CZ" sz="1400" dirty="0" smtClean="0"/>
              <a:t>&gt;.</a:t>
            </a:r>
          </a:p>
          <a:p>
            <a:r>
              <a:rPr lang="cs-CZ" sz="1400" i="1" dirty="0" smtClean="0"/>
              <a:t>  Dějepis pravěk a starověk</a:t>
            </a:r>
            <a:r>
              <a:rPr lang="cs-CZ" sz="1400" dirty="0" smtClean="0"/>
              <a:t>. Praha : SPL PRÁCE, 1999. Kultura staroorientálních států v Mezopotámii, s. 48.</a:t>
            </a:r>
          </a:p>
          <a:p>
            <a:r>
              <a:rPr lang="cs-CZ" sz="1400" i="1" dirty="0" smtClean="0"/>
              <a:t>  Dějepis pravěk a starověk</a:t>
            </a:r>
            <a:r>
              <a:rPr lang="cs-CZ" sz="1400" dirty="0" smtClean="0"/>
              <a:t>. Praha : SPL PRÁCE, 1999. Kultura staroorientálních států v Mezopotámii, s. 48.</a:t>
            </a:r>
          </a:p>
          <a:p>
            <a:pPr>
              <a:buNone/>
            </a:pPr>
            <a:r>
              <a:rPr lang="cs-CZ" sz="1400" dirty="0" smtClean="0"/>
              <a:t>          Text: vlastní tvorba autora</a:t>
            </a:r>
            <a:endParaRPr lang="cs-CZ" sz="14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293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</vt:lpstr>
      <vt:lpstr>Kultura staroorientálních států v Mezopotámii</vt:lpstr>
      <vt:lpstr>Písmo</vt:lpstr>
      <vt:lpstr>Vznik věd</vt:lpstr>
      <vt:lpstr>Vzdělanost</vt:lpstr>
      <vt:lpstr>Výtvarné umění</vt:lpstr>
      <vt:lpstr>Opakovací otázky</vt:lpstr>
      <vt:lpstr>Správné odpovědi!!!</vt:lpstr>
      <vt:lpstr>Citace: obrázky: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Kultura staroorientálních států v Mezopotámii</dc:title>
  <dc:creator>Monika Jáglová</dc:creator>
  <cp:lastModifiedBy>expert</cp:lastModifiedBy>
  <cp:revision>14</cp:revision>
  <dcterms:created xsi:type="dcterms:W3CDTF">2011-11-16T17:11:54Z</dcterms:created>
  <dcterms:modified xsi:type="dcterms:W3CDTF">2012-03-27T14:24:35Z</dcterms:modified>
</cp:coreProperties>
</file>