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72" r:id="rId6"/>
    <p:sldId id="260" r:id="rId7"/>
    <p:sldId id="273" r:id="rId8"/>
    <p:sldId id="261" r:id="rId9"/>
    <p:sldId id="274" r:id="rId10"/>
    <p:sldId id="262" r:id="rId11"/>
    <p:sldId id="275" r:id="rId12"/>
    <p:sldId id="263" r:id="rId13"/>
    <p:sldId id="276" r:id="rId14"/>
    <p:sldId id="264" r:id="rId15"/>
    <p:sldId id="277" r:id="rId16"/>
    <p:sldId id="265" r:id="rId17"/>
    <p:sldId id="278" r:id="rId18"/>
    <p:sldId id="266" r:id="rId19"/>
    <p:sldId id="279" r:id="rId20"/>
    <p:sldId id="267" r:id="rId21"/>
    <p:sldId id="280" r:id="rId22"/>
    <p:sldId id="268" r:id="rId23"/>
    <p:sldId id="281" r:id="rId24"/>
    <p:sldId id="269" r:id="rId25"/>
    <p:sldId id="282" r:id="rId26"/>
    <p:sldId id="270" r:id="rId27"/>
    <p:sldId id="283" r:id="rId28"/>
    <p:sldId id="271" r:id="rId29"/>
    <p:sldId id="284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9A004D"/>
    <a:srgbClr val="FF6600"/>
    <a:srgbClr val="9E0000"/>
    <a:srgbClr val="C80000"/>
    <a:srgbClr val="FF1D1D"/>
    <a:srgbClr val="00D000"/>
    <a:srgbClr val="A564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8D710467-B452-4FF3-9356-DB947AE14EA3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418BEAE7-3FAF-43C2-8FE4-8127BEB6B2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10467-B452-4FF3-9356-DB947AE14EA3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EAE7-3FAF-43C2-8FE4-8127BEB6B2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10467-B452-4FF3-9356-DB947AE14EA3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EAE7-3FAF-43C2-8FE4-8127BEB6B2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10467-B452-4FF3-9356-DB947AE14EA3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EAE7-3FAF-43C2-8FE4-8127BEB6B25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10467-B452-4FF3-9356-DB947AE14EA3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EAE7-3FAF-43C2-8FE4-8127BEB6B25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10467-B452-4FF3-9356-DB947AE14EA3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EAE7-3FAF-43C2-8FE4-8127BEB6B2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10467-B452-4FF3-9356-DB947AE14EA3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EAE7-3FAF-43C2-8FE4-8127BEB6B2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8D710467-B452-4FF3-9356-DB947AE14EA3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418BEAE7-3FAF-43C2-8FE4-8127BEB6B2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8D710467-B452-4FF3-9356-DB947AE14EA3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418BEAE7-3FAF-43C2-8FE4-8127BEB6B2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10467-B452-4FF3-9356-DB947AE14EA3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EAE7-3FAF-43C2-8FE4-8127BEB6B2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10467-B452-4FF3-9356-DB947AE14EA3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BEAE7-3FAF-43C2-8FE4-8127BEB6B2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8D710467-B452-4FF3-9356-DB947AE14EA3}" type="datetimeFigureOut">
              <a:rPr lang="cs-CZ" smtClean="0"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418BEAE7-3FAF-43C2-8FE4-8127BEB6B25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emf"/><Relationship Id="rId4" Type="http://schemas.openxmlformats.org/officeDocument/2006/relationships/image" Target="../media/image26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1.emf"/><Relationship Id="rId4" Type="http://schemas.openxmlformats.org/officeDocument/2006/relationships/image" Target="../media/image30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5.emf"/><Relationship Id="rId4" Type="http://schemas.openxmlformats.org/officeDocument/2006/relationships/image" Target="../media/image34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9.emf"/><Relationship Id="rId4" Type="http://schemas.openxmlformats.org/officeDocument/2006/relationships/image" Target="../media/image38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3.emf"/><Relationship Id="rId4" Type="http://schemas.openxmlformats.org/officeDocument/2006/relationships/image" Target="../media/image42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7.emf"/><Relationship Id="rId4" Type="http://schemas.openxmlformats.org/officeDocument/2006/relationships/image" Target="../media/image46.e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1.emf"/><Relationship Id="rId4" Type="http://schemas.openxmlformats.org/officeDocument/2006/relationships/image" Target="../media/image50.e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03648"/>
            <a:ext cx="481205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1774065"/>
              </p:ext>
            </p:extLst>
          </p:nvPr>
        </p:nvGraphicFramePr>
        <p:xfrm>
          <a:off x="1259632" y="3232814"/>
          <a:ext cx="6696743" cy="23776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4658"/>
                <a:gridCol w="5072085"/>
              </a:tblGrid>
              <a:tr h="3008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</a:rPr>
                        <a:t>Název školy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4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08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</a:rPr>
                        <a:t>Autor:</a:t>
                      </a:r>
                      <a:endParaRPr lang="cs-CZ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</a:rPr>
                        <a:t>Mgr.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Petra Pláničková</a:t>
                      </a:r>
                      <a:endParaRPr lang="cs-CZ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08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</a:rPr>
                        <a:t>Název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4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</a:rPr>
                        <a:t>VY_32_INOVACE_1153_PRANOSTIKY</a:t>
                      </a:r>
                      <a:endParaRPr lang="cs-CZ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38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</a:rPr>
                        <a:t>Téma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4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CHARAKTERISTIKA,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PŘÍKLADY</a:t>
                      </a:r>
                      <a:endParaRPr lang="cs-CZ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966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4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2975</a:t>
                      </a:r>
                      <a:endParaRPr lang="cs-CZ" sz="14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1851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9A00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b="1" dirty="0">
              <a:solidFill>
                <a:srgbClr val="9A00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2060848"/>
            <a:ext cx="6696744" cy="3960439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A564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Prezentace je určena žákům 5. tříd jako výkladová v hodinách českého jazyka – čtení. </a:t>
            </a:r>
          </a:p>
          <a:p>
            <a:r>
              <a:rPr lang="cs-CZ" sz="3200" b="1" dirty="0" smtClean="0">
                <a:solidFill>
                  <a:srgbClr val="A564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Žáci vysvětlí pojem pranostika.</a:t>
            </a:r>
          </a:p>
          <a:p>
            <a:r>
              <a:rPr lang="cs-CZ" sz="3200" b="1" dirty="0" smtClean="0">
                <a:solidFill>
                  <a:srgbClr val="A564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Dokáží některé pranostiky samostatně vyjmenovat a vysvětlit </a:t>
            </a:r>
            <a:r>
              <a:rPr lang="cs-CZ" sz="3200" b="1" smtClean="0">
                <a:solidFill>
                  <a:srgbClr val="A564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jejich význam.</a:t>
            </a:r>
            <a:endParaRPr lang="cs-CZ" sz="3200" b="1" dirty="0">
              <a:solidFill>
                <a:srgbClr val="A564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7351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628800"/>
            <a:ext cx="7272808" cy="3384376"/>
          </a:xfrm>
        </p:spPr>
        <p:txBody>
          <a:bodyPr>
            <a:normAutofit/>
          </a:bodyPr>
          <a:lstStyle/>
          <a:p>
            <a:r>
              <a:rPr lang="cs-CZ" sz="8000" b="1" dirty="0" smtClean="0">
                <a:solidFill>
                  <a:srgbClr val="9A00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PRANOSTIKY</a:t>
            </a:r>
            <a:endParaRPr lang="cs-CZ" sz="8000" b="1" dirty="0">
              <a:solidFill>
                <a:srgbClr val="9A00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4059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1196752"/>
            <a:ext cx="6196405" cy="4526317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A564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Patří do oblasti lidové slovesnosti.</a:t>
            </a:r>
          </a:p>
          <a:p>
            <a:r>
              <a:rPr lang="cs-CZ" sz="3200" b="1" dirty="0" smtClean="0">
                <a:solidFill>
                  <a:srgbClr val="A564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Rčení, které vychází z dlouhodobých historických pozorování.</a:t>
            </a:r>
          </a:p>
          <a:p>
            <a:r>
              <a:rPr lang="cs-CZ" sz="3200" b="1" dirty="0" smtClean="0">
                <a:solidFill>
                  <a:srgbClr val="A564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Předchůdci dnešních meteorologických pozorování.</a:t>
            </a:r>
          </a:p>
          <a:p>
            <a:endParaRPr lang="cs-CZ" sz="3200" b="1" dirty="0">
              <a:solidFill>
                <a:srgbClr val="A564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875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3444280" y="817582"/>
            <a:ext cx="4615988" cy="1202485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LEDEN</a:t>
            </a:r>
            <a:endParaRPr lang="cs-CZ" sz="5400" b="1" dirty="0">
              <a:solidFill>
                <a:schemeClr val="tx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573016"/>
            <a:ext cx="3922810" cy="2262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01753">
            <a:off x="4774386" y="1392077"/>
            <a:ext cx="2128425" cy="2736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68760"/>
            <a:ext cx="1872208" cy="1933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778" y="3861048"/>
            <a:ext cx="2234493" cy="205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5877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620689"/>
            <a:ext cx="6965245" cy="936104"/>
          </a:xfrm>
        </p:spPr>
        <p:txBody>
          <a:bodyPr/>
          <a:lstStyle/>
          <a:p>
            <a:r>
              <a:rPr lang="cs-CZ" b="1" dirty="0" smtClean="0">
                <a:solidFill>
                  <a:srgbClr val="9A00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LEDEN</a:t>
            </a:r>
            <a:endParaRPr lang="cs-CZ" b="1" dirty="0">
              <a:solidFill>
                <a:srgbClr val="9A00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628800"/>
            <a:ext cx="6912768" cy="4094269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lednu mráz - těší nás; v lednu voda - věčná škoda</a:t>
            </a:r>
            <a:r>
              <a:rPr lang="cs-CZ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Leden </a:t>
            </a:r>
            <a:r>
              <a:rPr lang="cs-CZ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jasný, roček krásný</a:t>
            </a:r>
            <a:r>
              <a:rPr lang="cs-CZ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roste tráva v lednu, roste špatně v červnu</a:t>
            </a:r>
            <a:r>
              <a:rPr lang="cs-CZ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Mnoho sněhu v lednu, mnoho hřibů v srpnu.</a:t>
            </a:r>
          </a:p>
        </p:txBody>
      </p:sp>
    </p:spTree>
    <p:extLst>
      <p:ext uri="{BB962C8B-B14F-4D97-AF65-F5344CB8AC3E}">
        <p14:creationId xmlns:p14="http://schemas.microsoft.com/office/powerpoint/2010/main" val="85689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6521" y="1252537"/>
            <a:ext cx="6965245" cy="1202485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ÚNOR</a:t>
            </a:r>
            <a:endParaRPr lang="cs-CZ" sz="5400" b="1" dirty="0">
              <a:solidFill>
                <a:schemeClr val="tx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521" y="2996952"/>
            <a:ext cx="3802188" cy="2749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200471"/>
            <a:ext cx="27432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129039"/>
            <a:ext cx="2223061" cy="1655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35490"/>
            <a:ext cx="2260848" cy="1436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020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692696"/>
            <a:ext cx="6965245" cy="1152127"/>
          </a:xfrm>
        </p:spPr>
        <p:txBody>
          <a:bodyPr/>
          <a:lstStyle/>
          <a:p>
            <a:r>
              <a:rPr lang="cs-CZ" b="1" dirty="0" smtClean="0">
                <a:solidFill>
                  <a:srgbClr val="9A00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ÚNOR</a:t>
            </a:r>
            <a:endParaRPr lang="cs-CZ" b="1" dirty="0">
              <a:solidFill>
                <a:srgbClr val="9A00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2060848"/>
            <a:ext cx="6984776" cy="3734229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Únor bílý - pole sílí</a:t>
            </a: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it-IT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Únorová voda - pro pole škoda</a:t>
            </a:r>
            <a:r>
              <a:rPr lang="it-IT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32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Leží-li kočka v únoru na slunci, jistě v březnu poleze za kamna</a:t>
            </a: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Je-li v únoru zima a sucho, bývá prý horký </a:t>
            </a: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srpen.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11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1112828"/>
            <a:ext cx="5421193" cy="1202485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BŘEZEN</a:t>
            </a:r>
            <a:endParaRPr lang="cs-CZ" sz="5400" b="1" dirty="0">
              <a:solidFill>
                <a:schemeClr val="tx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703" y="2333397"/>
            <a:ext cx="2678077" cy="3466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55031">
            <a:off x="6012160" y="729959"/>
            <a:ext cx="1722115" cy="2577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924944"/>
            <a:ext cx="2459410" cy="2377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91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9A00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BŘEZEN</a:t>
            </a:r>
            <a:endParaRPr lang="cs-CZ" b="1" dirty="0">
              <a:solidFill>
                <a:srgbClr val="9A00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2204864"/>
            <a:ext cx="6912768" cy="3744416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Březen - za kamna vlezem</a:t>
            </a:r>
            <a:r>
              <a:rPr lang="cs-CZ" sz="32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březnu vítr, v dubnu déšť - pak jistě úrodný rok jest</a:t>
            </a:r>
            <a:r>
              <a:rPr lang="cs-CZ" sz="32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Březnové slunce má krátké ruce</a:t>
            </a:r>
            <a:r>
              <a:rPr lang="cs-CZ" sz="32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Jestli březen kožich stáhl, duben rád by po něm sáhl.</a:t>
            </a:r>
          </a:p>
        </p:txBody>
      </p:sp>
    </p:spTree>
    <p:extLst>
      <p:ext uri="{BB962C8B-B14F-4D97-AF65-F5344CB8AC3E}">
        <p14:creationId xmlns:p14="http://schemas.microsoft.com/office/powerpoint/2010/main" val="2577076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10423" y="1352534"/>
            <a:ext cx="3744416" cy="1202485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DUBEN</a:t>
            </a:r>
            <a:endParaRPr lang="cs-CZ" sz="5400" b="1" dirty="0">
              <a:solidFill>
                <a:schemeClr val="tx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681" y="2520204"/>
            <a:ext cx="2566815" cy="3322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08858">
            <a:off x="2244935" y="775213"/>
            <a:ext cx="172402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014" y="2555019"/>
            <a:ext cx="2258161" cy="3627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272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9A00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DUBEN</a:t>
            </a:r>
            <a:endParaRPr lang="cs-CZ" b="1" dirty="0">
              <a:solidFill>
                <a:srgbClr val="9A00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1988840"/>
            <a:ext cx="6480720" cy="4032448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Mokrý duben a máj chladný - k sýpkám, senu přístup </a:t>
            </a:r>
            <a:r>
              <a:rPr lang="cs-CZ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žádný.</a:t>
            </a:r>
          </a:p>
          <a:p>
            <a:r>
              <a:rPr lang="cs-CZ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Teplé deště v dubnu, teplé dny v říjnu</a:t>
            </a:r>
            <a:r>
              <a:rPr lang="cs-CZ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Dubnový sníh rodí trávu</a:t>
            </a:r>
            <a:r>
              <a:rPr lang="cs-CZ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Studený a mokrý duben plní sklepy a sudy.</a:t>
            </a:r>
          </a:p>
        </p:txBody>
      </p:sp>
    </p:spTree>
    <p:extLst>
      <p:ext uri="{BB962C8B-B14F-4D97-AF65-F5344CB8AC3E}">
        <p14:creationId xmlns:p14="http://schemas.microsoft.com/office/powerpoint/2010/main" val="82084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27784" y="1887279"/>
            <a:ext cx="4053041" cy="1202485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KVĚTEN</a:t>
            </a:r>
            <a:endParaRPr lang="cs-CZ" sz="5400" b="1" dirty="0">
              <a:solidFill>
                <a:schemeClr val="tx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1288" y="1340768"/>
            <a:ext cx="2084149" cy="1764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17776"/>
            <a:ext cx="2116468" cy="1587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79" y="3429000"/>
            <a:ext cx="2446953" cy="2446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356992"/>
            <a:ext cx="2304256" cy="2400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372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9A00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KVĚTEN</a:t>
            </a:r>
            <a:endParaRPr lang="cs-CZ" b="1" dirty="0">
              <a:solidFill>
                <a:srgbClr val="9A00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2204864"/>
            <a:ext cx="6768752" cy="3744416"/>
          </a:xfrm>
        </p:spPr>
        <p:txBody>
          <a:bodyPr>
            <a:normAutofit lnSpcReduction="10000"/>
          </a:bodyPr>
          <a:lstStyle/>
          <a:p>
            <a:r>
              <a:rPr lang="it-IT" sz="3200" b="1" dirty="0">
                <a:solidFill>
                  <a:srgbClr val="00D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Studený máj - v stodole ráj</a:t>
            </a:r>
            <a:r>
              <a:rPr lang="it-IT" sz="3200" b="1" dirty="0" smtClean="0">
                <a:solidFill>
                  <a:srgbClr val="00D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3200" b="1" dirty="0" smtClean="0">
              <a:solidFill>
                <a:srgbClr val="00D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>
                <a:solidFill>
                  <a:srgbClr val="00D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Chladno a večerní mlhy v máji, hojnost ovoce a sena dají</a:t>
            </a:r>
            <a:r>
              <a:rPr lang="cs-CZ" sz="3200" b="1" dirty="0" smtClean="0">
                <a:solidFill>
                  <a:srgbClr val="00D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00D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mokrý květen přichází suchý červen</a:t>
            </a:r>
            <a:r>
              <a:rPr lang="cs-CZ" sz="3200" b="1" dirty="0" smtClean="0">
                <a:solidFill>
                  <a:srgbClr val="00D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00D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Večerní rosy v máji hodně sena dají.</a:t>
            </a:r>
          </a:p>
        </p:txBody>
      </p:sp>
    </p:spTree>
    <p:extLst>
      <p:ext uri="{BB962C8B-B14F-4D97-AF65-F5344CB8AC3E}">
        <p14:creationId xmlns:p14="http://schemas.microsoft.com/office/powerpoint/2010/main" val="107099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75856" y="1740394"/>
            <a:ext cx="3885669" cy="1202485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ČERVEN</a:t>
            </a:r>
            <a:endParaRPr lang="cs-CZ" sz="5400" b="1" dirty="0">
              <a:solidFill>
                <a:schemeClr val="tx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59333">
            <a:off x="6738173" y="1579743"/>
            <a:ext cx="1676400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709429"/>
            <a:ext cx="2160265" cy="2160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707126"/>
            <a:ext cx="252028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214652"/>
            <a:ext cx="2824471" cy="2824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916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9A00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ČERVEN</a:t>
            </a:r>
            <a:endParaRPr lang="cs-CZ" b="1" dirty="0">
              <a:solidFill>
                <a:srgbClr val="9A00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916832"/>
            <a:ext cx="6624736" cy="4104456"/>
          </a:xfrm>
        </p:spPr>
        <p:txBody>
          <a:bodyPr>
            <a:normAutofit lnSpcReduction="10000"/>
          </a:bodyPr>
          <a:lstStyle/>
          <a:p>
            <a:r>
              <a:rPr lang="cs-CZ" sz="3200" b="1" dirty="0">
                <a:solidFill>
                  <a:srgbClr val="FF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Červen studený - sedlák krčí rameny</a:t>
            </a:r>
            <a:r>
              <a:rPr lang="cs-CZ" sz="3200" b="1" dirty="0" smtClean="0">
                <a:solidFill>
                  <a:srgbClr val="FF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FF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červen teplem září, takový bude i měsíc září</a:t>
            </a:r>
            <a:r>
              <a:rPr lang="cs-CZ" sz="3200" b="1" dirty="0" smtClean="0">
                <a:solidFill>
                  <a:srgbClr val="FF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FF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Je-li červen mírný, nebude v prosinci mráz silný</a:t>
            </a:r>
            <a:r>
              <a:rPr lang="cs-CZ" sz="3200" b="1" dirty="0" smtClean="0">
                <a:solidFill>
                  <a:srgbClr val="FF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FF1D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Jestli červen mokrý bývá, obilí pak málo rodívá.</a:t>
            </a:r>
          </a:p>
        </p:txBody>
      </p:sp>
    </p:spTree>
    <p:extLst>
      <p:ext uri="{BB962C8B-B14F-4D97-AF65-F5344CB8AC3E}">
        <p14:creationId xmlns:p14="http://schemas.microsoft.com/office/powerpoint/2010/main" val="217899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300786"/>
            <a:ext cx="6965245" cy="1202485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ČERVENEC</a:t>
            </a:r>
            <a:endParaRPr lang="cs-CZ" sz="5400" b="1" dirty="0">
              <a:solidFill>
                <a:schemeClr val="tx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896" y="1824710"/>
            <a:ext cx="180975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737" y="880206"/>
            <a:ext cx="1862952" cy="1889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442" y="2987260"/>
            <a:ext cx="2614612" cy="2621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858035"/>
            <a:ext cx="3024361" cy="2880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2034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9A00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ČERVENEC</a:t>
            </a:r>
            <a:endParaRPr lang="cs-CZ" b="1" dirty="0">
              <a:solidFill>
                <a:srgbClr val="9A00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2119256"/>
            <a:ext cx="7128792" cy="3830024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rgbClr val="C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červenec neuvaří - srpen </a:t>
            </a:r>
            <a:r>
              <a:rPr lang="cs-CZ" sz="3200" b="1" dirty="0" smtClean="0">
                <a:solidFill>
                  <a:srgbClr val="C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nedopeče.</a:t>
            </a:r>
          </a:p>
          <a:p>
            <a:r>
              <a:rPr lang="cs-CZ" sz="3200" b="1" dirty="0">
                <a:solidFill>
                  <a:srgbClr val="C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Jaký červenec, takový leden</a:t>
            </a:r>
            <a:r>
              <a:rPr lang="cs-CZ" sz="3200" b="1" dirty="0" smtClean="0">
                <a:solidFill>
                  <a:srgbClr val="C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C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červenec pěkně hřeje, o vánocích se zima zaskvěje</a:t>
            </a:r>
            <a:r>
              <a:rPr lang="cs-CZ" sz="3200" b="1" dirty="0" smtClean="0">
                <a:solidFill>
                  <a:srgbClr val="C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C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dne ubývá, horka přibývá.</a:t>
            </a:r>
          </a:p>
        </p:txBody>
      </p:sp>
    </p:spTree>
    <p:extLst>
      <p:ext uri="{BB962C8B-B14F-4D97-AF65-F5344CB8AC3E}">
        <p14:creationId xmlns:p14="http://schemas.microsoft.com/office/powerpoint/2010/main" val="668242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71800" y="2817386"/>
            <a:ext cx="3404969" cy="1202485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SRPEN</a:t>
            </a:r>
            <a:endParaRPr lang="cs-CZ" sz="5400" b="1" dirty="0">
              <a:solidFill>
                <a:schemeClr val="tx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760" y="938938"/>
            <a:ext cx="2681219" cy="1966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378" y="764704"/>
            <a:ext cx="2120255" cy="265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004509"/>
            <a:ext cx="2016224" cy="2028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839999"/>
            <a:ext cx="2689751" cy="2225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577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9A00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SRPEN</a:t>
            </a:r>
            <a:endParaRPr lang="cs-CZ" b="1" dirty="0">
              <a:solidFill>
                <a:srgbClr val="9A00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2119256"/>
            <a:ext cx="6912768" cy="3830024"/>
          </a:xfrm>
        </p:spPr>
        <p:txBody>
          <a:bodyPr>
            <a:normAutofit fontScale="92500"/>
          </a:bodyPr>
          <a:lstStyle/>
          <a:p>
            <a:r>
              <a:rPr lang="cs-CZ" sz="3200" b="1" dirty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srpnu již nelze slunci mnoho věřit</a:t>
            </a:r>
            <a:r>
              <a:rPr lang="cs-CZ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když ze strnišť občas fučí, horko nás přece jen mučí</a:t>
            </a:r>
            <a:r>
              <a:rPr lang="cs-CZ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Srpen k zimě hledí a rád vodu cedí</a:t>
            </a:r>
            <a:r>
              <a:rPr lang="cs-CZ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Moc hub srpnových - moc vánic sněhových.</a:t>
            </a:r>
          </a:p>
        </p:txBody>
      </p:sp>
    </p:spTree>
    <p:extLst>
      <p:ext uri="{BB962C8B-B14F-4D97-AF65-F5344CB8AC3E}">
        <p14:creationId xmlns:p14="http://schemas.microsoft.com/office/powerpoint/2010/main" val="3261335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67227" y="927070"/>
            <a:ext cx="3116937" cy="1202485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ZÁŘÍ</a:t>
            </a:r>
            <a:endParaRPr lang="cs-CZ" sz="5400" b="1" dirty="0">
              <a:solidFill>
                <a:schemeClr val="tx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361" y="980728"/>
            <a:ext cx="2664321" cy="2664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424" y="2132856"/>
            <a:ext cx="2260848" cy="177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147" y="4043469"/>
            <a:ext cx="1870125" cy="1963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26364"/>
            <a:ext cx="2880320" cy="1980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351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9A00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ZÁŘÍ</a:t>
            </a:r>
            <a:endParaRPr lang="cs-CZ" b="1" dirty="0">
              <a:solidFill>
                <a:srgbClr val="9A00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2060848"/>
            <a:ext cx="6408712" cy="3744416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Teplé září - dobře se ovoci i vínu daří</a:t>
            </a:r>
            <a:r>
              <a:rPr lang="cs-CZ" sz="32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Bouřka v září - sníh v prosinci</a:t>
            </a:r>
            <a:r>
              <a:rPr lang="cs-CZ" sz="32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Teplé září - říjen se mračí</a:t>
            </a:r>
            <a:r>
              <a:rPr lang="cs-CZ" sz="32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pl-PL" sz="3200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Divoké husy na odletu - konec i babímu létu.</a:t>
            </a:r>
            <a:endParaRPr lang="cs-CZ" sz="3200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227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1384611"/>
            <a:ext cx="4413081" cy="1202485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ŘÍJEN</a:t>
            </a:r>
            <a:endParaRPr lang="cs-CZ" sz="5400" b="1" dirty="0">
              <a:solidFill>
                <a:schemeClr val="tx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602589">
            <a:off x="4972536" y="808523"/>
            <a:ext cx="2729855" cy="235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876" y="1079523"/>
            <a:ext cx="1152525" cy="178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138" y="2895069"/>
            <a:ext cx="2808802" cy="3035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748" y="3356992"/>
            <a:ext cx="2437936" cy="2450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9848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9A00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ŘÍJEN</a:t>
            </a:r>
            <a:endParaRPr lang="cs-CZ" b="1" dirty="0">
              <a:solidFill>
                <a:srgbClr val="9A00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2119256"/>
            <a:ext cx="6768752" cy="3686008"/>
          </a:xfrm>
        </p:spPr>
        <p:txBody>
          <a:bodyPr>
            <a:normAutofit lnSpcReduction="10000"/>
          </a:bodyPr>
          <a:lstStyle/>
          <a:p>
            <a:r>
              <a:rPr lang="cs-CZ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Teplý říjen - studený listopad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křížový pavouk se v říjnu ukrývá a nevylézá, není daleko do sněhu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Mlhy v říjnu - sněhy v zimě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Sněží-li brzy v říjnu, bude mokrá zima.</a:t>
            </a:r>
          </a:p>
        </p:txBody>
      </p:sp>
    </p:spTree>
    <p:extLst>
      <p:ext uri="{BB962C8B-B14F-4D97-AF65-F5344CB8AC3E}">
        <p14:creationId xmlns:p14="http://schemas.microsoft.com/office/powerpoint/2010/main" val="1704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1268760"/>
            <a:ext cx="6965245" cy="1202485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LISTOPAD</a:t>
            </a:r>
            <a:endParaRPr lang="cs-CZ" sz="5400" b="1" dirty="0">
              <a:solidFill>
                <a:schemeClr val="tx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203324"/>
            <a:ext cx="1533525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86" y="1916832"/>
            <a:ext cx="2523081" cy="3432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353" y="2564904"/>
            <a:ext cx="2088232" cy="2606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432174"/>
            <a:ext cx="2438217" cy="2311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525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1027242"/>
          </a:xfrm>
        </p:spPr>
        <p:txBody>
          <a:bodyPr/>
          <a:lstStyle/>
          <a:p>
            <a:r>
              <a:rPr lang="cs-CZ" b="1" dirty="0" smtClean="0">
                <a:solidFill>
                  <a:srgbClr val="9A00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LISTOPAD</a:t>
            </a:r>
            <a:endParaRPr lang="cs-CZ" b="1" dirty="0">
              <a:solidFill>
                <a:srgbClr val="9A00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700808"/>
            <a:ext cx="7344816" cy="4392488"/>
          </a:xfrm>
        </p:spPr>
        <p:txBody>
          <a:bodyPr>
            <a:noAutofit/>
          </a:bodyPr>
          <a:lstStyle/>
          <a:p>
            <a:r>
              <a:rPr lang="cs-CZ" sz="3200" b="1" dirty="0">
                <a:solidFill>
                  <a:schemeClr val="tx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ještě v listopadu hřmívá, úrodný rok nato bývá</a:t>
            </a:r>
            <a:r>
              <a:rPr lang="cs-CZ" sz="3200" b="1" dirty="0" smtClean="0">
                <a:solidFill>
                  <a:schemeClr val="tx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 smtClean="0">
                <a:solidFill>
                  <a:schemeClr val="tx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</a:t>
            </a:r>
            <a:r>
              <a:rPr lang="cs-CZ" sz="3200" b="1" dirty="0">
                <a:solidFill>
                  <a:schemeClr val="tx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krtek v listopadu ryje, budou na vánoce létat komáři</a:t>
            </a:r>
            <a:r>
              <a:rPr lang="cs-CZ" sz="3200" b="1" dirty="0" smtClean="0">
                <a:solidFill>
                  <a:schemeClr val="tx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 smtClean="0">
                <a:solidFill>
                  <a:schemeClr val="tx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Stromy-</a:t>
            </a:r>
            <a:r>
              <a:rPr lang="cs-CZ" sz="3200" b="1" dirty="0" err="1" smtClean="0">
                <a:solidFill>
                  <a:schemeClr val="tx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</a:t>
            </a:r>
            <a:r>
              <a:rPr lang="cs-CZ" sz="3200" b="1" dirty="0" smtClean="0">
                <a:solidFill>
                  <a:schemeClr val="tx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>
                <a:solidFill>
                  <a:schemeClr val="tx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listopadu kvetou, sahá zima až k létu</a:t>
            </a:r>
            <a:r>
              <a:rPr lang="cs-CZ" sz="3200" b="1" dirty="0" smtClean="0">
                <a:solidFill>
                  <a:schemeClr val="tx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 smtClean="0">
                <a:solidFill>
                  <a:schemeClr val="tx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Padá-li </a:t>
            </a:r>
            <a:r>
              <a:rPr lang="cs-CZ" sz="3200" b="1" dirty="0">
                <a:solidFill>
                  <a:schemeClr val="tx1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listí v listopadu, jistě brzy přijde led, ale dlouho nepobude.</a:t>
            </a:r>
          </a:p>
        </p:txBody>
      </p:sp>
    </p:spTree>
    <p:extLst>
      <p:ext uri="{BB962C8B-B14F-4D97-AF65-F5344CB8AC3E}">
        <p14:creationId xmlns:p14="http://schemas.microsoft.com/office/powerpoint/2010/main" val="417536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095161"/>
            <a:ext cx="5608467" cy="1202485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PROSINEC</a:t>
            </a:r>
            <a:endParaRPr lang="cs-CZ" sz="5400" b="1" dirty="0">
              <a:solidFill>
                <a:schemeClr val="tx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64" y="2315409"/>
            <a:ext cx="2016224" cy="2819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23528"/>
            <a:ext cx="2404864" cy="2404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225" y="2297646"/>
            <a:ext cx="2109475" cy="2345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708920"/>
            <a:ext cx="2551360" cy="3302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736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9A00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PROSINEC</a:t>
            </a:r>
            <a:endParaRPr lang="cs-CZ" b="1" dirty="0">
              <a:solidFill>
                <a:srgbClr val="9A004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988840"/>
            <a:ext cx="6840760" cy="4032448"/>
          </a:xfrm>
        </p:spPr>
        <p:txBody>
          <a:bodyPr>
            <a:normAutofit lnSpcReduction="10000"/>
          </a:bodyPr>
          <a:lstStyle/>
          <a:p>
            <a:r>
              <a:rPr lang="cs-C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Studený prosinec - brzké jaro</a:t>
            </a:r>
            <a: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Prosinec</a:t>
            </a:r>
            <a:r>
              <a:rPr lang="cs-C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když je mu zima, halí se v bílý kožich</a:t>
            </a:r>
            <a: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Je-li prosinec deštivý, mírný a proměnlivý, není se kruté zimy třeba báti</a:t>
            </a:r>
            <a: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zimy v prosinci, taková tepla v červnu.</a:t>
            </a:r>
          </a:p>
        </p:txBody>
      </p:sp>
    </p:spTree>
    <p:extLst>
      <p:ext uri="{BB962C8B-B14F-4D97-AF65-F5344CB8AC3E}">
        <p14:creationId xmlns:p14="http://schemas.microsoft.com/office/powerpoint/2010/main" val="211759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sz="5400" b="1" dirty="0">
              <a:solidFill>
                <a:schemeClr val="tx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solidFill>
                  <a:schemeClr val="accent3">
                    <a:lumMod val="75000"/>
                  </a:schemeClr>
                </a:solidFill>
              </a:rPr>
              <a:t>Program Microsoft Office 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2010 </a:t>
            </a:r>
            <a:r>
              <a:rPr lang="cs-CZ" b="1" smtClean="0">
                <a:solidFill>
                  <a:schemeClr val="accent3">
                    <a:lumMod val="75000"/>
                  </a:schemeClr>
                </a:solidFill>
              </a:rPr>
              <a:t>– www.office.microsoft.com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61275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Vlastní 33">
      <a:dk1>
        <a:srgbClr val="D9D4C7"/>
      </a:dk1>
      <a:lt1>
        <a:srgbClr val="FFDB82"/>
      </a:lt1>
      <a:dk2>
        <a:srgbClr val="7B4B3A"/>
      </a:dk2>
      <a:lt2>
        <a:srgbClr val="FFDB82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77</TotalTime>
  <Words>582</Words>
  <Application>Microsoft Office PowerPoint</Application>
  <PresentationFormat>Předvádění na obrazovce (4:3)</PresentationFormat>
  <Paragraphs>92</Paragraphs>
  <Slides>29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Špendlík</vt:lpstr>
      <vt:lpstr>Prezentace aplikace PowerPoint</vt:lpstr>
      <vt:lpstr>ANOTACE</vt:lpstr>
      <vt:lpstr>PRANOSTIKY</vt:lpstr>
      <vt:lpstr>Prezentace aplikace PowerPoint</vt:lpstr>
      <vt:lpstr>LEDEN</vt:lpstr>
      <vt:lpstr>NA LEDEN</vt:lpstr>
      <vt:lpstr>ÚNOR</vt:lpstr>
      <vt:lpstr>NA ÚNOR</vt:lpstr>
      <vt:lpstr>BŘEZEN</vt:lpstr>
      <vt:lpstr>NA BŘEZEN</vt:lpstr>
      <vt:lpstr>DUBEN</vt:lpstr>
      <vt:lpstr>NA DUBEN</vt:lpstr>
      <vt:lpstr>KVĚTEN</vt:lpstr>
      <vt:lpstr>NA KVĚTEN</vt:lpstr>
      <vt:lpstr>ČERVEN</vt:lpstr>
      <vt:lpstr>NA ČERVEN</vt:lpstr>
      <vt:lpstr>ČERVENEC</vt:lpstr>
      <vt:lpstr>NA ČERVENEC</vt:lpstr>
      <vt:lpstr>SRPEN</vt:lpstr>
      <vt:lpstr>NA SRPEN</vt:lpstr>
      <vt:lpstr>ZÁŘÍ</vt:lpstr>
      <vt:lpstr>NA ZÁŘÍ</vt:lpstr>
      <vt:lpstr>ŘÍJEN</vt:lpstr>
      <vt:lpstr>NA ŘÍJEN</vt:lpstr>
      <vt:lpstr>LISTOPAD</vt:lpstr>
      <vt:lpstr>NA LISTOPAD</vt:lpstr>
      <vt:lpstr>PROSINEC</vt:lpstr>
      <vt:lpstr>NA PROSINEC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jitka</cp:lastModifiedBy>
  <cp:revision>12</cp:revision>
  <dcterms:created xsi:type="dcterms:W3CDTF">2013-05-27T13:32:18Z</dcterms:created>
  <dcterms:modified xsi:type="dcterms:W3CDTF">2014-02-28T19:45:13Z</dcterms:modified>
</cp:coreProperties>
</file>