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1" r:id="rId6"/>
    <p:sldId id="262" r:id="rId7"/>
    <p:sldId id="259" r:id="rId8"/>
    <p:sldId id="265" r:id="rId9"/>
    <p:sldId id="266" r:id="rId10"/>
    <p:sldId id="267" r:id="rId11"/>
    <p:sldId id="268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7B6813-E785-4946-B2A7-C2292F5F25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44C63D6-200D-4AE4-B261-906D8DC5B97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HCA_by_Thora_Hallager_1869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b/Andersen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PL_Hans_Christian_Andersen-Ba%C5%9Bnie_(1899)_010-picture.jpe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Snow_Queen_03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Emperor_Clothes_01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Andersen_-_Canard_1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_Hans_Christian_Andersen-Ba%C5%9Bnie_(1899)_010-picture.jpeg" TargetMode="External"/><Relationship Id="rId2" Type="http://schemas.openxmlformats.org/officeDocument/2006/relationships/hyperlink" Target="http://cs.wikipedia.org/wiki/Soubor:Anderse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now_Queen_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52736"/>
            <a:ext cx="549948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12248"/>
              </p:ext>
            </p:extLst>
          </p:nvPr>
        </p:nvGraphicFramePr>
        <p:xfrm>
          <a:off x="1259632" y="3232814"/>
          <a:ext cx="6696743" cy="2564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</a:rPr>
                        <a:t>Mgr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</a:rPr>
                        <a:t>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Petra Pláničková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VY_32_INOVACE_1157_H.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CH. ANDERSEN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ŽIVOT,  DÍLO,  MALÁ MOŘSKÁ VÍLA, SNĚHOVÁ KRÁLOVNA, CÍSAŘOVY NOVÉ ŠATY, OŠKLIVÉ KÁČÁTKO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2085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českého jazyka – čtení.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získají nové znalosti.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zkráceně interpretovat nejznámější díla světového spisovatele.</a:t>
            </a:r>
            <a:endParaRPr lang="cs-CZ" sz="32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0567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4752528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HANS CHRISTIAN ANDERSEN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9337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ans Christian Andersen na fotografii Thory Hallagerové z roku 1869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48680"/>
            <a:ext cx="3888432" cy="592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104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631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Pocházel z velmi chudých poměrů.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přecitlivělý a velmi ctižádostivý.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od mala prokazoval velkou představivost a miloval literaturu.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Vyrobil si vlastní loutkové divadlo, kde hrál známé hry.</a:t>
            </a:r>
          </a:p>
          <a:p>
            <a:endParaRPr lang="cs-CZ" sz="32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550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Anderse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8526"/>
            <a:ext cx="5328592" cy="5957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53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17916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Dánský spisovatel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Řazen mezi světové pohádkáře.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Sepsal 156 pohádek.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Psal i verše a romány.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jeho pohádkách je zajímavé, že zpravidla nekončí dobře.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nich se odráží jeho život.</a:t>
            </a:r>
          </a:p>
          <a:p>
            <a:endParaRPr lang="cs-CZ" sz="32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7487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924944"/>
            <a:ext cx="4618856" cy="36751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Pohádkový příběh o mořské panně, která se zamilovala do prince ze světa lidí. Pro něj se rozhodla stát člověkem.</a:t>
            </a:r>
            <a:endParaRPr lang="cs-CZ" sz="32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764704"/>
            <a:ext cx="5400600" cy="2022795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MOŘSKÁ VÍLA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upload.wikimedia.org/wikipedia/commons/thumb/0/0f/PL_Hans_Christian_Andersen-Ba%C5%9Bnie_%281899%29_010-picture.jpeg/220px-PL_Hans_Christian_Andersen-Ba%C5%9Bnie_%281899%29_010-picture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52736"/>
            <a:ext cx="3283043" cy="496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248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788024" y="2204864"/>
            <a:ext cx="3898776" cy="38911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příběhu popisuje boj dobra se zlem v podobě malé holčičky a jejího kamaráda. </a:t>
            </a:r>
            <a:endParaRPr lang="cs-CZ" sz="32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SNĚHOVÁ KRÁLOVNA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upload.wikimedia.org/wikipedia/commons/thumb/3/3d/Snow_Queen_03.jpg/220px-Snow_Queen_0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38" y="2445861"/>
            <a:ext cx="4196065" cy="345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049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58457" y="1988840"/>
            <a:ext cx="4618856" cy="4572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Humorná pohádka, která vypráví o marnivosti jednoho císaře a vychytralých podvodníků. Ti mu napovídají, že jeho šaty uvidí pouze chytří lidé.</a:t>
            </a:r>
            <a:endParaRPr lang="cs-CZ" sz="32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4715" y="620688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CÍSAŘOVY NOVÉ ŠATY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http://upload.wikimedia.org/wikipedia/commons/thumb/4/47/Emperor_Clothes_01.jpg/220px-Emperor_Clothes_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313" y="2496019"/>
            <a:ext cx="393700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15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44008" y="1916832"/>
            <a:ext cx="4042792" cy="4572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káčátku viděl sám sebe.</a:t>
            </a:r>
          </a:p>
          <a:p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ošklivého a všemi odstrkovaného káčátka se vyklube nádherná bílá labuť.</a:t>
            </a:r>
            <a:endParaRPr lang="cs-CZ" sz="32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0334" y="548680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OŠKLIVÉ KÁČÁTKO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http://upload.wikimedia.org/wikipedia/commons/thumb/f/fe/Andersen_-_Canard_1.jpg/220px-Andersen_-_Canard_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92896"/>
            <a:ext cx="4139598" cy="2916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847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err="1">
                <a:solidFill>
                  <a:srgbClr val="000000"/>
                </a:solidFill>
              </a:rPr>
              <a:t>Soubor:HCA</a:t>
            </a:r>
            <a:r>
              <a:rPr lang="cs-CZ" sz="1000" dirty="0">
                <a:solidFill>
                  <a:srgbClr val="000000"/>
                </a:solidFill>
              </a:rPr>
              <a:t> by </a:t>
            </a:r>
            <a:r>
              <a:rPr lang="cs-CZ" sz="1000" dirty="0" err="1">
                <a:solidFill>
                  <a:srgbClr val="000000"/>
                </a:solidFill>
              </a:rPr>
              <a:t>Thora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Hallager</a:t>
            </a:r>
            <a:r>
              <a:rPr lang="cs-CZ" sz="1000" dirty="0">
                <a:solidFill>
                  <a:srgbClr val="000000"/>
                </a:solidFill>
              </a:rPr>
              <a:t> 1869.jpg. In: </a:t>
            </a:r>
            <a:r>
              <a:rPr lang="cs-CZ" sz="1000" i="1" dirty="0" err="1">
                <a:solidFill>
                  <a:srgbClr val="000000"/>
                </a:solidFill>
              </a:rPr>
              <a:t>Wikipedia</a:t>
            </a:r>
            <a:r>
              <a:rPr lang="cs-CZ" sz="1000" i="1" dirty="0">
                <a:solidFill>
                  <a:srgbClr val="000000"/>
                </a:solidFill>
              </a:rPr>
              <a:t>: </a:t>
            </a:r>
            <a:r>
              <a:rPr lang="cs-CZ" sz="1000" i="1" dirty="0" err="1">
                <a:solidFill>
                  <a:srgbClr val="000000"/>
                </a:solidFill>
              </a:rPr>
              <a:t>the</a:t>
            </a:r>
            <a:r>
              <a:rPr lang="cs-CZ" sz="1000" i="1" dirty="0">
                <a:solidFill>
                  <a:srgbClr val="000000"/>
                </a:solidFill>
              </a:rPr>
              <a:t> free </a:t>
            </a:r>
            <a:r>
              <a:rPr lang="cs-CZ" sz="1000" i="1" dirty="0" err="1">
                <a:solidFill>
                  <a:srgbClr val="000000"/>
                </a:solidFill>
              </a:rPr>
              <a:t>encyclopedia</a:t>
            </a:r>
            <a:r>
              <a:rPr lang="cs-CZ" sz="1000" dirty="0">
                <a:solidFill>
                  <a:srgbClr val="000000"/>
                </a:solidFill>
              </a:rPr>
              <a:t> [online]. San Francisco (CA): </a:t>
            </a:r>
            <a:r>
              <a:rPr lang="cs-CZ" sz="1000" dirty="0" err="1">
                <a:solidFill>
                  <a:srgbClr val="000000"/>
                </a:solidFill>
              </a:rPr>
              <a:t>Wikimedia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Foundation</a:t>
            </a:r>
            <a:r>
              <a:rPr lang="cs-CZ" sz="1000" dirty="0">
                <a:solidFill>
                  <a:srgbClr val="000000"/>
                </a:solidFill>
              </a:rPr>
              <a:t>, 7. 6. 2012, 21:25 [cit. 2013-06-18]. Dostupné z: http://cs.wikipedia.org/wiki/Soubor:HCA_by_Thora_Hallager_1869.jpg</a:t>
            </a:r>
            <a:endParaRPr lang="cs-CZ" sz="1000" dirty="0" smtClean="0">
              <a:solidFill>
                <a:srgbClr val="000000"/>
              </a:solidFill>
            </a:endParaRPr>
          </a:p>
          <a:p>
            <a:r>
              <a:rPr lang="cs-CZ" sz="1000" dirty="0" err="1" smtClean="0">
                <a:solidFill>
                  <a:srgbClr val="000000"/>
                </a:solidFill>
              </a:rPr>
              <a:t>Soubor:Andersen.jpg</a:t>
            </a:r>
            <a:r>
              <a:rPr lang="cs-CZ" sz="1000" dirty="0">
                <a:solidFill>
                  <a:srgbClr val="000000"/>
                </a:solidFill>
              </a:rPr>
              <a:t>. In: </a:t>
            </a:r>
            <a:r>
              <a:rPr lang="cs-CZ" sz="1000" i="1" dirty="0" err="1">
                <a:solidFill>
                  <a:srgbClr val="000000"/>
                </a:solidFill>
              </a:rPr>
              <a:t>Wikipedia</a:t>
            </a:r>
            <a:r>
              <a:rPr lang="cs-CZ" sz="1000" i="1" dirty="0">
                <a:solidFill>
                  <a:srgbClr val="000000"/>
                </a:solidFill>
              </a:rPr>
              <a:t>: </a:t>
            </a:r>
            <a:r>
              <a:rPr lang="cs-CZ" sz="1000" i="1" dirty="0" err="1">
                <a:solidFill>
                  <a:srgbClr val="000000"/>
                </a:solidFill>
              </a:rPr>
              <a:t>the</a:t>
            </a:r>
            <a:r>
              <a:rPr lang="cs-CZ" sz="1000" i="1" dirty="0">
                <a:solidFill>
                  <a:srgbClr val="000000"/>
                </a:solidFill>
              </a:rPr>
              <a:t> free </a:t>
            </a:r>
            <a:r>
              <a:rPr lang="cs-CZ" sz="1000" i="1" dirty="0" err="1">
                <a:solidFill>
                  <a:srgbClr val="000000"/>
                </a:solidFill>
              </a:rPr>
              <a:t>encyclopedia</a:t>
            </a:r>
            <a:r>
              <a:rPr lang="cs-CZ" sz="1000" dirty="0">
                <a:solidFill>
                  <a:srgbClr val="000000"/>
                </a:solidFill>
              </a:rPr>
              <a:t> [online]. San Francisco (CA): </a:t>
            </a:r>
            <a:r>
              <a:rPr lang="cs-CZ" sz="1000" dirty="0" err="1">
                <a:solidFill>
                  <a:srgbClr val="000000"/>
                </a:solidFill>
              </a:rPr>
              <a:t>Wikimedia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Foundation</a:t>
            </a:r>
            <a:r>
              <a:rPr lang="cs-CZ" sz="1000" dirty="0">
                <a:solidFill>
                  <a:srgbClr val="000000"/>
                </a:solidFill>
              </a:rPr>
              <a:t>, 5. 7. 2005, 21:59 [cit. 2013-06-18]. Dostupné z: </a:t>
            </a:r>
            <a:r>
              <a:rPr lang="cs-CZ" sz="1000" dirty="0">
                <a:solidFill>
                  <a:srgbClr val="000000"/>
                </a:solidFill>
                <a:hlinkClick r:id="rId2"/>
              </a:rPr>
              <a:t>http://</a:t>
            </a:r>
            <a:r>
              <a:rPr lang="cs-CZ" sz="1000" dirty="0" smtClean="0">
                <a:solidFill>
                  <a:srgbClr val="000000"/>
                </a:solidFill>
                <a:hlinkClick r:id="rId2"/>
              </a:rPr>
              <a:t>cs.wikipedia.org/wiki/Soubor:Andersen.jpg</a:t>
            </a:r>
            <a:endParaRPr lang="cs-CZ" sz="1000" dirty="0" smtClean="0">
              <a:solidFill>
                <a:srgbClr val="000000"/>
              </a:solidFill>
            </a:endParaRPr>
          </a:p>
          <a:p>
            <a:r>
              <a:rPr lang="cs-CZ" sz="1000" dirty="0" err="1">
                <a:solidFill>
                  <a:srgbClr val="000000"/>
                </a:solidFill>
              </a:rPr>
              <a:t>Soubor:PL</a:t>
            </a:r>
            <a:r>
              <a:rPr lang="cs-CZ" sz="1000" dirty="0">
                <a:solidFill>
                  <a:srgbClr val="000000"/>
                </a:solidFill>
              </a:rPr>
              <a:t> Hans Christian Andersen-</a:t>
            </a:r>
            <a:r>
              <a:rPr lang="cs-CZ" sz="1000" dirty="0" err="1">
                <a:solidFill>
                  <a:srgbClr val="000000"/>
                </a:solidFill>
              </a:rPr>
              <a:t>Baśnie</a:t>
            </a:r>
            <a:r>
              <a:rPr lang="cs-CZ" sz="1000" dirty="0">
                <a:solidFill>
                  <a:srgbClr val="000000"/>
                </a:solidFill>
              </a:rPr>
              <a:t> (1899) 010-picture.jpeg. In: </a:t>
            </a:r>
            <a:r>
              <a:rPr lang="cs-CZ" sz="1000" i="1" dirty="0" err="1">
                <a:solidFill>
                  <a:srgbClr val="000000"/>
                </a:solidFill>
              </a:rPr>
              <a:t>Wikipedia</a:t>
            </a:r>
            <a:r>
              <a:rPr lang="cs-CZ" sz="1000" i="1" dirty="0">
                <a:solidFill>
                  <a:srgbClr val="000000"/>
                </a:solidFill>
              </a:rPr>
              <a:t>: </a:t>
            </a:r>
            <a:r>
              <a:rPr lang="cs-CZ" sz="1000" i="1" dirty="0" err="1">
                <a:solidFill>
                  <a:srgbClr val="000000"/>
                </a:solidFill>
              </a:rPr>
              <a:t>the</a:t>
            </a:r>
            <a:r>
              <a:rPr lang="cs-CZ" sz="1000" i="1" dirty="0">
                <a:solidFill>
                  <a:srgbClr val="000000"/>
                </a:solidFill>
              </a:rPr>
              <a:t> free </a:t>
            </a:r>
            <a:r>
              <a:rPr lang="cs-CZ" sz="1000" i="1" dirty="0" err="1">
                <a:solidFill>
                  <a:srgbClr val="000000"/>
                </a:solidFill>
              </a:rPr>
              <a:t>encyclopedia</a:t>
            </a:r>
            <a:r>
              <a:rPr lang="cs-CZ" sz="1000" dirty="0">
                <a:solidFill>
                  <a:srgbClr val="000000"/>
                </a:solidFill>
              </a:rPr>
              <a:t> [online]. San Francisco (CA): </a:t>
            </a:r>
            <a:r>
              <a:rPr lang="cs-CZ" sz="1000" dirty="0" err="1">
                <a:solidFill>
                  <a:srgbClr val="000000"/>
                </a:solidFill>
              </a:rPr>
              <a:t>Wikimedia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Foundation</a:t>
            </a:r>
            <a:r>
              <a:rPr lang="cs-CZ" sz="1000" dirty="0">
                <a:solidFill>
                  <a:srgbClr val="000000"/>
                </a:solidFill>
              </a:rPr>
              <a:t>, 13. 12. 2011, 12:58 [cit. 2013-06-18]. Dostupné z: </a:t>
            </a:r>
            <a:r>
              <a:rPr lang="cs-CZ" sz="1000" dirty="0">
                <a:solidFill>
                  <a:srgbClr val="000000"/>
                </a:solidFill>
                <a:hlinkClick r:id="rId3"/>
              </a:rPr>
              <a:t>http://cs.wikipedia.org/wiki/Soubor:PL_Hans_Christian_Andersen-Ba%C5%9Bnie_(1899)_</a:t>
            </a:r>
            <a:r>
              <a:rPr lang="cs-CZ" sz="1000" dirty="0" smtClean="0">
                <a:solidFill>
                  <a:srgbClr val="000000"/>
                </a:solidFill>
                <a:hlinkClick r:id="rId3"/>
              </a:rPr>
              <a:t>010-picture.jpeg</a:t>
            </a:r>
            <a:endParaRPr lang="cs-CZ" sz="1000" dirty="0" smtClean="0">
              <a:solidFill>
                <a:srgbClr val="000000"/>
              </a:solidFill>
            </a:endParaRPr>
          </a:p>
          <a:p>
            <a:r>
              <a:rPr lang="cs-CZ" sz="1000" dirty="0" err="1">
                <a:solidFill>
                  <a:srgbClr val="000000"/>
                </a:solidFill>
              </a:rPr>
              <a:t>Soubor:Snow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Queen</a:t>
            </a:r>
            <a:r>
              <a:rPr lang="cs-CZ" sz="1000" dirty="0">
                <a:solidFill>
                  <a:srgbClr val="000000"/>
                </a:solidFill>
              </a:rPr>
              <a:t> 03.jpg. In: </a:t>
            </a:r>
            <a:r>
              <a:rPr lang="cs-CZ" sz="1000" i="1" dirty="0" err="1">
                <a:solidFill>
                  <a:srgbClr val="000000"/>
                </a:solidFill>
              </a:rPr>
              <a:t>Wikipedia</a:t>
            </a:r>
            <a:r>
              <a:rPr lang="cs-CZ" sz="1000" i="1" dirty="0">
                <a:solidFill>
                  <a:srgbClr val="000000"/>
                </a:solidFill>
              </a:rPr>
              <a:t>: </a:t>
            </a:r>
            <a:r>
              <a:rPr lang="cs-CZ" sz="1000" i="1" dirty="0" err="1">
                <a:solidFill>
                  <a:srgbClr val="000000"/>
                </a:solidFill>
              </a:rPr>
              <a:t>the</a:t>
            </a:r>
            <a:r>
              <a:rPr lang="cs-CZ" sz="1000" i="1" dirty="0">
                <a:solidFill>
                  <a:srgbClr val="000000"/>
                </a:solidFill>
              </a:rPr>
              <a:t> free </a:t>
            </a:r>
            <a:r>
              <a:rPr lang="cs-CZ" sz="1000" i="1" dirty="0" err="1">
                <a:solidFill>
                  <a:srgbClr val="000000"/>
                </a:solidFill>
              </a:rPr>
              <a:t>encyclopedia</a:t>
            </a:r>
            <a:r>
              <a:rPr lang="cs-CZ" sz="1000" dirty="0">
                <a:solidFill>
                  <a:srgbClr val="000000"/>
                </a:solidFill>
              </a:rPr>
              <a:t> [online]. San Francisco (CA): </a:t>
            </a:r>
            <a:r>
              <a:rPr lang="cs-CZ" sz="1000" dirty="0" err="1">
                <a:solidFill>
                  <a:srgbClr val="000000"/>
                </a:solidFill>
              </a:rPr>
              <a:t>Wikimedia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Foundation</a:t>
            </a:r>
            <a:r>
              <a:rPr lang="cs-CZ" sz="1000" dirty="0">
                <a:solidFill>
                  <a:srgbClr val="000000"/>
                </a:solidFill>
              </a:rPr>
              <a:t>, 9. 5. 2008, 11:43 [cit. 2013-06-18]. Dostupné z: </a:t>
            </a:r>
            <a:r>
              <a:rPr lang="cs-CZ" sz="1000" dirty="0">
                <a:solidFill>
                  <a:srgbClr val="000000"/>
                </a:solidFill>
                <a:hlinkClick r:id="rId4"/>
              </a:rPr>
              <a:t>http://</a:t>
            </a:r>
            <a:r>
              <a:rPr lang="cs-CZ" sz="1000" dirty="0" smtClean="0">
                <a:solidFill>
                  <a:srgbClr val="000000"/>
                </a:solidFill>
                <a:hlinkClick r:id="rId4"/>
              </a:rPr>
              <a:t>cs.wikipedia.org/wiki/Soubor:Snow_Queen_03.jpg</a:t>
            </a:r>
            <a:endParaRPr lang="cs-CZ" sz="1000" dirty="0" smtClean="0">
              <a:solidFill>
                <a:srgbClr val="000000"/>
              </a:solidFill>
            </a:endParaRPr>
          </a:p>
          <a:p>
            <a:r>
              <a:rPr lang="cs-CZ" sz="1000" dirty="0" err="1">
                <a:solidFill>
                  <a:srgbClr val="000000"/>
                </a:solidFill>
              </a:rPr>
              <a:t>Soubor:Emperor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Clothes</a:t>
            </a:r>
            <a:r>
              <a:rPr lang="cs-CZ" sz="1000" dirty="0">
                <a:solidFill>
                  <a:srgbClr val="000000"/>
                </a:solidFill>
              </a:rPr>
              <a:t> 01.jpg. In: </a:t>
            </a:r>
            <a:r>
              <a:rPr lang="cs-CZ" sz="1000" i="1" dirty="0" err="1">
                <a:solidFill>
                  <a:srgbClr val="000000"/>
                </a:solidFill>
              </a:rPr>
              <a:t>Wikipedia</a:t>
            </a:r>
            <a:r>
              <a:rPr lang="cs-CZ" sz="1000" i="1" dirty="0">
                <a:solidFill>
                  <a:srgbClr val="000000"/>
                </a:solidFill>
              </a:rPr>
              <a:t>: </a:t>
            </a:r>
            <a:r>
              <a:rPr lang="cs-CZ" sz="1000" i="1" dirty="0" err="1">
                <a:solidFill>
                  <a:srgbClr val="000000"/>
                </a:solidFill>
              </a:rPr>
              <a:t>the</a:t>
            </a:r>
            <a:r>
              <a:rPr lang="cs-CZ" sz="1000" i="1" dirty="0">
                <a:solidFill>
                  <a:srgbClr val="000000"/>
                </a:solidFill>
              </a:rPr>
              <a:t> free </a:t>
            </a:r>
            <a:r>
              <a:rPr lang="cs-CZ" sz="1000" i="1" dirty="0" err="1">
                <a:solidFill>
                  <a:srgbClr val="000000"/>
                </a:solidFill>
              </a:rPr>
              <a:t>encyclopedia</a:t>
            </a:r>
            <a:r>
              <a:rPr lang="cs-CZ" sz="1000" dirty="0">
                <a:solidFill>
                  <a:srgbClr val="000000"/>
                </a:solidFill>
              </a:rPr>
              <a:t> [online]. San Francisco (CA): </a:t>
            </a:r>
            <a:r>
              <a:rPr lang="cs-CZ" sz="1000" dirty="0" err="1">
                <a:solidFill>
                  <a:srgbClr val="000000"/>
                </a:solidFill>
              </a:rPr>
              <a:t>Wikimedia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Foundation</a:t>
            </a:r>
            <a:r>
              <a:rPr lang="cs-CZ" sz="1000" dirty="0">
                <a:solidFill>
                  <a:srgbClr val="000000"/>
                </a:solidFill>
              </a:rPr>
              <a:t>, 12. 5. 2008, 19:53 [cit. 2013-06-18]. Dostupné z: http://cs.wikipedia.org/wiki/Soubor:Emperor_Clothes_01.jpg</a:t>
            </a:r>
            <a:endParaRPr lang="cs-CZ" sz="1000" dirty="0" smtClean="0">
              <a:solidFill>
                <a:srgbClr val="000000"/>
              </a:solidFill>
            </a:endParaRPr>
          </a:p>
          <a:p>
            <a:r>
              <a:rPr lang="cs-CZ" sz="1000" dirty="0" err="1">
                <a:solidFill>
                  <a:srgbClr val="000000"/>
                </a:solidFill>
              </a:rPr>
              <a:t>Soubor:Andersen</a:t>
            </a:r>
            <a:r>
              <a:rPr lang="cs-CZ" sz="1000" dirty="0">
                <a:solidFill>
                  <a:srgbClr val="000000"/>
                </a:solidFill>
              </a:rPr>
              <a:t> - </a:t>
            </a:r>
            <a:r>
              <a:rPr lang="cs-CZ" sz="1000" dirty="0" err="1">
                <a:solidFill>
                  <a:srgbClr val="000000"/>
                </a:solidFill>
              </a:rPr>
              <a:t>Canard</a:t>
            </a:r>
            <a:r>
              <a:rPr lang="cs-CZ" sz="1000" dirty="0">
                <a:solidFill>
                  <a:srgbClr val="000000"/>
                </a:solidFill>
              </a:rPr>
              <a:t> 1.jpg. In: </a:t>
            </a:r>
            <a:r>
              <a:rPr lang="cs-CZ" sz="1000" i="1" dirty="0" err="1">
                <a:solidFill>
                  <a:srgbClr val="000000"/>
                </a:solidFill>
              </a:rPr>
              <a:t>Wikipedia</a:t>
            </a:r>
            <a:r>
              <a:rPr lang="cs-CZ" sz="1000" i="1" dirty="0">
                <a:solidFill>
                  <a:srgbClr val="000000"/>
                </a:solidFill>
              </a:rPr>
              <a:t>: </a:t>
            </a:r>
            <a:r>
              <a:rPr lang="cs-CZ" sz="1000" i="1" dirty="0" err="1">
                <a:solidFill>
                  <a:srgbClr val="000000"/>
                </a:solidFill>
              </a:rPr>
              <a:t>the</a:t>
            </a:r>
            <a:r>
              <a:rPr lang="cs-CZ" sz="1000" i="1" dirty="0">
                <a:solidFill>
                  <a:srgbClr val="000000"/>
                </a:solidFill>
              </a:rPr>
              <a:t> free </a:t>
            </a:r>
            <a:r>
              <a:rPr lang="cs-CZ" sz="1000" i="1" dirty="0" err="1">
                <a:solidFill>
                  <a:srgbClr val="000000"/>
                </a:solidFill>
              </a:rPr>
              <a:t>encyclopedia</a:t>
            </a:r>
            <a:r>
              <a:rPr lang="cs-CZ" sz="1000" dirty="0">
                <a:solidFill>
                  <a:srgbClr val="000000"/>
                </a:solidFill>
              </a:rPr>
              <a:t> [online]. San Francisco (CA): </a:t>
            </a:r>
            <a:r>
              <a:rPr lang="cs-CZ" sz="1000" dirty="0" err="1">
                <a:solidFill>
                  <a:srgbClr val="000000"/>
                </a:solidFill>
              </a:rPr>
              <a:t>Wikimedia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Foundation</a:t>
            </a:r>
            <a:r>
              <a:rPr lang="cs-CZ" sz="1000" dirty="0">
                <a:solidFill>
                  <a:srgbClr val="000000"/>
                </a:solidFill>
              </a:rPr>
              <a:t>, 15. 2. 2010, 14:09 [cit. 2013-06-18]. Dostupné z: http://cs.wikipedia.org/wiki/Soubor:Andersen_-_Canard_1.jpg</a:t>
            </a:r>
            <a:endParaRPr lang="cs-CZ" sz="10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738326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23">
      <a:dk1>
        <a:srgbClr val="FFCE54"/>
      </a:dk1>
      <a:lt1>
        <a:srgbClr val="E1AC76"/>
      </a:lt1>
      <a:dk2>
        <a:srgbClr val="E2A200"/>
      </a:dk2>
      <a:lt2>
        <a:srgbClr val="E1AC76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53</TotalTime>
  <Words>488</Words>
  <Application>Microsoft Office PowerPoint</Application>
  <PresentationFormat>Předvádění na obrazovce (4:3)</PresentationFormat>
  <Paragraphs>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Prezentace aplikace PowerPoint</vt:lpstr>
      <vt:lpstr>ANOTACE</vt:lpstr>
      <vt:lpstr>HANS CHRISTIAN ANDERSEN</vt:lpstr>
      <vt:lpstr>Prezentace aplikace PowerPoint</vt:lpstr>
      <vt:lpstr>ŽIVOT</vt:lpstr>
      <vt:lpstr>Prezentace aplikace PowerPoint</vt:lpstr>
      <vt:lpstr>DÍLO</vt:lpstr>
      <vt:lpstr>MALÁ MOŘSKÁ VÍLA</vt:lpstr>
      <vt:lpstr>SNĚHOVÁ KRÁLOVNA</vt:lpstr>
      <vt:lpstr>CÍSAŘOVY NOVÉ ŠATY</vt:lpstr>
      <vt:lpstr>OŠKLIVÉ KÁČÁTKO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7</cp:revision>
  <dcterms:created xsi:type="dcterms:W3CDTF">2013-06-18T15:56:10Z</dcterms:created>
  <dcterms:modified xsi:type="dcterms:W3CDTF">2013-06-23T18:02:12Z</dcterms:modified>
</cp:coreProperties>
</file>