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2B09794-9532-40A5-A571-0E73EC68C3C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839CDE79-2887-45BD-845B-AE41BF10335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3043940"/>
              </p:ext>
            </p:extLst>
          </p:nvPr>
        </p:nvGraphicFramePr>
        <p:xfrm>
          <a:off x="1763688" y="3284984"/>
          <a:ext cx="6696743" cy="23192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</a:rPr>
                        <a:t>Mgr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</a:rPr>
                        <a:t>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Petra Pláničková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</a:rPr>
                        <a:t>VY_32_INOVACE_1158_PODMĚT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CHARAKTERISTIKA, PODMĚT HOLÝ, ROZVITÝ, NEVYJÁDŘENÝ, NĚKOLIKANÁSOBNÝ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4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340768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292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55576" y="1484784"/>
            <a:ext cx="7776864" cy="500993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eského jazyka.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dokáží bezpečně najít ve větě podmět.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Určí o jaký druh podmětu se jedná (několikanásobný, holý, rozvitý nebo nevyjádřený).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podmětu odůvodní pravopis v příčestí minulém.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332656"/>
            <a:ext cx="8156448" cy="1152128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775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340768"/>
            <a:ext cx="8156448" cy="4752528"/>
          </a:xfrm>
        </p:spPr>
        <p:txBody>
          <a:bodyPr/>
          <a:lstStyle/>
          <a:p>
            <a:pPr algn="ctr"/>
            <a:r>
              <a:rPr lang="cs-CZ" sz="60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</a:t>
            </a:r>
            <a:r>
              <a:rPr lang="cs-CZ" sz="6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HOLÝ, ROZVITÝ, NEVYJÁDŘENÝ, NĚKOLIKANÁSOBNÝ </a:t>
            </a:r>
            <a:endParaRPr lang="cs-CZ" sz="6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738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06902" y="2492896"/>
            <a:ext cx="8185578" cy="3600400"/>
          </a:xfrm>
        </p:spPr>
        <p:txBody>
          <a:bodyPr>
            <a:normAutofit/>
          </a:bodyPr>
          <a:lstStyle/>
          <a:p>
            <a:pPr marL="512064" indent="-457200">
              <a:buFont typeface="Wingdings" pitchFamily="2" charset="2"/>
              <a:buChar char="ü"/>
            </a:pPr>
            <a:r>
              <a:rPr lang="cs-CZ" sz="44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Doplňuje přísudek.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44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vždy v prvním pádě.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44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Ptáme se: Kdo co dělá?</a:t>
            </a:r>
            <a:endParaRPr lang="cs-CZ" sz="44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196752"/>
            <a:ext cx="8156448" cy="1028656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824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55576" y="2420888"/>
            <a:ext cx="7992888" cy="38884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PODSTATNÝM JMÉNEM 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štěně spí v pelíšku.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nebi svítilo celý den slunce.</a:t>
            </a:r>
          </a:p>
          <a:p>
            <a:pPr marL="512064" indent="-457200">
              <a:buFont typeface="Wingdings" pitchFamily="2" charset="2"/>
              <a:buChar char="ü"/>
            </a:pPr>
            <a:endParaRPr lang="cs-CZ" sz="3200" b="1" dirty="0" smtClean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Kuba chce být lékařem.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980728"/>
            <a:ext cx="8156448" cy="1224136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BÝVÁ VYJÁDŘEN: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620555" y="2924944"/>
            <a:ext cx="1872208" cy="642610"/>
            <a:chOff x="6589356" y="188640"/>
            <a:chExt cx="1872208" cy="642610"/>
          </a:xfrm>
        </p:grpSpPr>
        <p:sp>
          <p:nvSpPr>
            <p:cNvPr id="4" name="Zaoblený obdélník 3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005125" y="248335"/>
              <a:ext cx="10406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štěně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876256" y="4024768"/>
            <a:ext cx="1872208" cy="642610"/>
            <a:chOff x="6589356" y="188640"/>
            <a:chExt cx="1872208" cy="642610"/>
          </a:xfrm>
        </p:grpSpPr>
        <p:sp>
          <p:nvSpPr>
            <p:cNvPr id="8" name="Zaoblený obdélník 7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005125" y="248335"/>
              <a:ext cx="116570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slunce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620555" y="5157611"/>
            <a:ext cx="1872208" cy="642610"/>
            <a:chOff x="6589356" y="188640"/>
            <a:chExt cx="1872208" cy="642610"/>
          </a:xfrm>
        </p:grpSpPr>
        <p:sp>
          <p:nvSpPr>
            <p:cNvPr id="11" name="Zaoblený obdélník 10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005125" y="248335"/>
              <a:ext cx="99257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Kuba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8809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55576" y="2420888"/>
            <a:ext cx="7992888" cy="38884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PŘÍDAVNÝM JMÉNEM 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odezřelý se snažil utéct.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Závod vyhráli modří.</a:t>
            </a:r>
          </a:p>
          <a:p>
            <a:pPr marL="512064" indent="-457200">
              <a:buFont typeface="Wingdings" pitchFamily="2" charset="2"/>
              <a:buChar char="ü"/>
            </a:pPr>
            <a:endParaRPr lang="cs-CZ" sz="3200" b="1" dirty="0" smtClean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Mladší pustí sednout starší.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980728"/>
            <a:ext cx="8156448" cy="1224136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BÝVÁ VYJÁDŘEN: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243888" y="2945734"/>
            <a:ext cx="1872208" cy="642610"/>
            <a:chOff x="6589356" y="188640"/>
            <a:chExt cx="1872208" cy="642610"/>
          </a:xfrm>
        </p:grpSpPr>
        <p:sp>
          <p:nvSpPr>
            <p:cNvPr id="4" name="Zaoblený obdélník 3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666090" y="248335"/>
              <a:ext cx="171874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podezřelý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347809" y="4037019"/>
            <a:ext cx="1872208" cy="642610"/>
            <a:chOff x="6589356" y="188640"/>
            <a:chExt cx="1872208" cy="642610"/>
          </a:xfrm>
        </p:grpSpPr>
        <p:sp>
          <p:nvSpPr>
            <p:cNvPr id="8" name="Zaoblený obdélník 7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005125" y="248335"/>
              <a:ext cx="110479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modří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414608" y="5240182"/>
            <a:ext cx="1872208" cy="642610"/>
            <a:chOff x="6589356" y="188640"/>
            <a:chExt cx="1872208" cy="642610"/>
          </a:xfrm>
        </p:grpSpPr>
        <p:sp>
          <p:nvSpPr>
            <p:cNvPr id="11" name="Zaoblený obdélník 10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005125" y="248335"/>
              <a:ext cx="12089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mladší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6923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55576" y="2420888"/>
            <a:ext cx="7992888" cy="38884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ZÁJMENEM 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 je ještě moc malý.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Snad naši přijedou včas.</a:t>
            </a:r>
          </a:p>
          <a:p>
            <a:pPr marL="512064" indent="-457200">
              <a:buFont typeface="Wingdings" pitchFamily="2" charset="2"/>
              <a:buChar char="ü"/>
            </a:pPr>
            <a:endParaRPr lang="cs-CZ" sz="3200" b="1" dirty="0" smtClean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Ne, my za to nemůžeme.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980728"/>
            <a:ext cx="8156448" cy="1224136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BÝVÁ VYJÁDŘEN: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574667" y="2899894"/>
            <a:ext cx="1872208" cy="642610"/>
            <a:chOff x="6589356" y="188640"/>
            <a:chExt cx="1872208" cy="642610"/>
          </a:xfrm>
        </p:grpSpPr>
        <p:sp>
          <p:nvSpPr>
            <p:cNvPr id="4" name="Zaoblený obdélník 3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005125" y="248335"/>
              <a:ext cx="5822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on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173178" y="4100991"/>
            <a:ext cx="1872208" cy="642610"/>
            <a:chOff x="6589356" y="188640"/>
            <a:chExt cx="1872208" cy="642610"/>
          </a:xfrm>
        </p:grpSpPr>
        <p:sp>
          <p:nvSpPr>
            <p:cNvPr id="8" name="Zaoblený obdélník 7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005125" y="248335"/>
              <a:ext cx="80983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naši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355921" y="5217306"/>
            <a:ext cx="1872208" cy="642610"/>
            <a:chOff x="6589356" y="188640"/>
            <a:chExt cx="1872208" cy="642610"/>
          </a:xfrm>
        </p:grpSpPr>
        <p:sp>
          <p:nvSpPr>
            <p:cNvPr id="11" name="Zaoblený obdélník 10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005125" y="248335"/>
              <a:ext cx="6751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my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88849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55576" y="2420888"/>
            <a:ext cx="7992888" cy="38884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ČÍSLOVKOU 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Pozdě přišli všichni tři.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 jsou více než jeden.</a:t>
            </a:r>
          </a:p>
          <a:p>
            <a:pPr marL="512064" indent="-457200">
              <a:buFont typeface="Wingdings" pitchFamily="2" charset="2"/>
              <a:buChar char="ü"/>
            </a:pPr>
            <a:endParaRPr lang="cs-CZ" sz="3200" b="1" dirty="0" smtClean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Málo bývá lepší než nic.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980728"/>
            <a:ext cx="8156448" cy="1224136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BÝVÁ VYJÁDŘEN: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620555" y="2865249"/>
            <a:ext cx="1872208" cy="642610"/>
            <a:chOff x="6589356" y="188640"/>
            <a:chExt cx="1872208" cy="642610"/>
          </a:xfrm>
        </p:grpSpPr>
        <p:sp>
          <p:nvSpPr>
            <p:cNvPr id="4" name="Zaoblený obdélník 3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005125" y="248335"/>
              <a:ext cx="5357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tři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868144" y="3965073"/>
            <a:ext cx="1872208" cy="642610"/>
            <a:chOff x="6589356" y="188640"/>
            <a:chExt cx="1872208" cy="642610"/>
          </a:xfrm>
        </p:grpSpPr>
        <p:sp>
          <p:nvSpPr>
            <p:cNvPr id="8" name="Zaoblený obdélník 7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005125" y="248335"/>
              <a:ext cx="74571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dva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841781" y="5143200"/>
            <a:ext cx="1872208" cy="642610"/>
            <a:chOff x="6589356" y="188640"/>
            <a:chExt cx="1872208" cy="642610"/>
          </a:xfrm>
        </p:grpSpPr>
        <p:sp>
          <p:nvSpPr>
            <p:cNvPr id="11" name="Zaoblený obdélník 10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005125" y="248335"/>
              <a:ext cx="96532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málo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3115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899592" y="2348880"/>
            <a:ext cx="7632848" cy="3929814"/>
          </a:xfrm>
        </p:spPr>
        <p:txBody>
          <a:bodyPr>
            <a:normAutofit/>
          </a:bodyPr>
          <a:lstStyle/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Nevážou se na něj další větné členy.</a:t>
            </a:r>
          </a:p>
          <a:p>
            <a:pPr marL="512064" indent="-457200">
              <a:buFont typeface="Wingdings" pitchFamily="2" charset="2"/>
              <a:buChar char="ü"/>
            </a:pP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Klárka velmi ráda tancuje.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Tatínek pracuje ve velké továrně.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Motýli létali nad krásně rozkvetlou loukou.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836712"/>
            <a:ext cx="8156448" cy="1404768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HOLÝ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475656" y="4077072"/>
            <a:ext cx="1224136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29230" y="4653136"/>
            <a:ext cx="1170562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475656" y="5157192"/>
            <a:ext cx="1224136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42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899592" y="2204864"/>
            <a:ext cx="7681522" cy="42484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Podmět, který je rozvitý dalšími větnými členy.</a:t>
            </a:r>
          </a:p>
          <a:p>
            <a:endParaRPr lang="cs-CZ" sz="3200" b="1" dirty="0" smtClean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malá Klárka 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ráda tancuje.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Petrův tatínek 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pracuje ve velké továrně.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Pestrobarevní motýli </a:t>
            </a: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létali nad krásně rozkvetlou loukou.</a:t>
            </a:r>
          </a:p>
          <a:p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836712"/>
            <a:ext cx="8156448" cy="1188744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ROZVITÝ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475656" y="4365104"/>
            <a:ext cx="3096344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490401" y="4941168"/>
            <a:ext cx="2592288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490401" y="5517232"/>
            <a:ext cx="3672408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6893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992888" cy="4505878"/>
          </a:xfrm>
        </p:spPr>
        <p:txBody>
          <a:bodyPr>
            <a:normAutofit/>
          </a:bodyPr>
          <a:lstStyle/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větě není vyjádřen. Lze ho poznat pomocí přísudku nebo se objevil už ve větě předešlé.</a:t>
            </a:r>
          </a:p>
          <a:p>
            <a:pPr marL="512064" indent="-457200">
              <a:buFont typeface="Wingdings" pitchFamily="2" charset="2"/>
              <a:buChar char="ü"/>
            </a:pP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Smál jsem se na celé kolo.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Přijde ke mně až ve tři hodiny.   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1260752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NEVYJÁDŘENÝ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6655886" y="4705217"/>
            <a:ext cx="1872208" cy="642610"/>
            <a:chOff x="6589356" y="188640"/>
            <a:chExt cx="1872208" cy="642610"/>
          </a:xfrm>
        </p:grpSpPr>
        <p:sp>
          <p:nvSpPr>
            <p:cNvPr id="5" name="Zaoblený obdélník 4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005125" y="248335"/>
              <a:ext cx="5822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on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100831" y="4005064"/>
            <a:ext cx="1872208" cy="642610"/>
            <a:chOff x="6589356" y="188640"/>
            <a:chExt cx="1872208" cy="642610"/>
          </a:xfrm>
        </p:grpSpPr>
        <p:sp>
          <p:nvSpPr>
            <p:cNvPr id="8" name="Zaoblený obdélník 7"/>
            <p:cNvSpPr/>
            <p:nvPr/>
          </p:nvSpPr>
          <p:spPr>
            <a:xfrm>
              <a:off x="6589356" y="188640"/>
              <a:ext cx="1872208" cy="642610"/>
            </a:xfrm>
            <a:prstGeom prst="roundRect">
              <a:avLst/>
            </a:prstGeom>
            <a:noFill/>
            <a:ln w="28575">
              <a:solidFill>
                <a:srgbClr val="9900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005125" y="248335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já</a:t>
              </a:r>
              <a:endPara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64567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395536" y="1844824"/>
            <a:ext cx="8568952" cy="45976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Bývá vyjádřen několika souřadnými výrazy. Jednotlivé podměty jsou odděleny čárkou nebo spojkami: a, i, nebo.</a:t>
            </a:r>
          </a:p>
          <a:p>
            <a:endParaRPr lang="cs-CZ" sz="3200" b="1" dirty="0" smtClean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azpívá nám Jana, Dana nebo Monika.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zahradě pěstuje mrkev, cibuli i česnek.</a:t>
            </a:r>
          </a:p>
          <a:p>
            <a:pPr marL="512064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Maminka a tatínek jeli nakoupit.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1188744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NĚKOLIKANÁSOBNÝ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241931" y="4509120"/>
            <a:ext cx="4498421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427984" y="5085184"/>
            <a:ext cx="3816424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952420" y="5711824"/>
            <a:ext cx="3225615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063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260752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501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21">
      <a:dk1>
        <a:srgbClr val="FFD6AD"/>
      </a:dk1>
      <a:lt1>
        <a:srgbClr val="FFA041"/>
      </a:lt1>
      <a:dk2>
        <a:srgbClr val="F9E98E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101</TotalTime>
  <Words>355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Metro</vt:lpstr>
      <vt:lpstr>Prezentace aplikace PowerPoint</vt:lpstr>
      <vt:lpstr>ANOTACE</vt:lpstr>
      <vt:lpstr>PODMĚT - HOLÝ, ROZVITÝ, NEVYJÁDŘENÝ, NĚKOLIKANÁSOBNÝ </vt:lpstr>
      <vt:lpstr>PODMĚT</vt:lpstr>
      <vt:lpstr>PODMĚT BÝVÁ VYJÁDŘEN:</vt:lpstr>
      <vt:lpstr>PODMĚT BÝVÁ VYJÁDŘEN:</vt:lpstr>
      <vt:lpstr>PODMĚT BÝVÁ VYJÁDŘEN:</vt:lpstr>
      <vt:lpstr>PODMĚT BÝVÁ VYJÁDŘEN:</vt:lpstr>
      <vt:lpstr>PODMĚT HOLÝ</vt:lpstr>
      <vt:lpstr>PODMĚT ROZVITÝ</vt:lpstr>
      <vt:lpstr>PODMĚT NEVYJÁDŘENÝ</vt:lpstr>
      <vt:lpstr>PODMĚT NĚKOLIKANÁSOBNÝ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12</cp:revision>
  <dcterms:created xsi:type="dcterms:W3CDTF">2013-06-03T06:56:23Z</dcterms:created>
  <dcterms:modified xsi:type="dcterms:W3CDTF">2013-06-23T18:03:46Z</dcterms:modified>
</cp:coreProperties>
</file>