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  <p:sldId id="267" r:id="rId11"/>
    <p:sldId id="270" r:id="rId12"/>
    <p:sldId id="272" r:id="rId13"/>
    <p:sldId id="273" r:id="rId14"/>
    <p:sldId id="274" r:id="rId15"/>
    <p:sldId id="268" r:id="rId16"/>
    <p:sldId id="269" r:id="rId17"/>
    <p:sldId id="261" r:id="rId18"/>
    <p:sldId id="27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D235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970AFC3-373E-4F88-9B31-41560FC6A086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E50265A-AFB2-48B2-83CA-7D520A8665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1/16/StDenis_Fassade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e/e9/St_Vitus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c/c7/KUTNA_HORA_(js)_11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http://cs.wikipedia.org/wiki/Soubor:Rozeta_Pary%C5%BC_notre-dame_chalger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Kutn%C3%A1_Hora_1919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Gargoyles_of_St._Vitus_Cathedral-Prague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7/79/Paris.notre.dame.750pix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c/cd/Burgos_Cathedral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a/ae/Salisbury_Cathedral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0/07/K%C3%B6lner_Dom_um_1900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6/64/Gothic_altar_veit_stoss.jp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_Vitus.jpg" TargetMode="External"/><Relationship Id="rId7" Type="http://schemas.openxmlformats.org/officeDocument/2006/relationships/hyperlink" Target="http://cs.wikipedia.org/wiki/Soubor:Gothic_altar_veit_stoss.jpg" TargetMode="External"/><Relationship Id="rId2" Type="http://schemas.openxmlformats.org/officeDocument/2006/relationships/hyperlink" Target="http://cs.wikipedia.org/wiki/Soubor:StDenis_Fassad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Rozeta_Pary%C5%BC_notre-dame_chalger.jpg" TargetMode="External"/><Relationship Id="rId5" Type="http://schemas.openxmlformats.org/officeDocument/2006/relationships/hyperlink" Target="http://cs.wikipedia.org/wiki/Soubor:Kutn%C3%A1_Hora_1919.jpg" TargetMode="External"/><Relationship Id="rId4" Type="http://schemas.openxmlformats.org/officeDocument/2006/relationships/hyperlink" Target="http://cs.wikipedia.org/wiki/Soubor:KUTNA_HORA_(js)_11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alisbury_Cathedral.jpg" TargetMode="External"/><Relationship Id="rId2" Type="http://schemas.openxmlformats.org/officeDocument/2006/relationships/hyperlink" Target="http://cs.wikipedia.org/wiki/Soubor:Burgos_Cathedra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40768"/>
            <a:ext cx="481205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090491"/>
              </p:ext>
            </p:extLst>
          </p:nvPr>
        </p:nvGraphicFramePr>
        <p:xfrm>
          <a:off x="1043608" y="3429000"/>
          <a:ext cx="6984775" cy="27109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4536"/>
                <a:gridCol w="5290239"/>
              </a:tblGrid>
              <a:tr h="7257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4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74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Petra Pláničková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74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</a:rPr>
                        <a:t>VY_32_INOVACE_1680_GOTIKA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8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VZNIK,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ZNAKY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 ARCHITEKTURA, SOCHAŘSTVÍ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8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4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596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ANOTACE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00808"/>
            <a:ext cx="7704856" cy="4187952"/>
          </a:xfrm>
        </p:spPr>
        <p:txBody>
          <a:bodyPr>
            <a:normAutofit fontScale="92500" lnSpcReduction="10000"/>
          </a:bodyPr>
          <a:lstStyle/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Tato prezentace je určena pro žáky 4. tříd jako výkladová v hodinách </a:t>
            </a:r>
            <a:r>
              <a:rPr lang="cs-CZ" sz="3200" b="1" dirty="0" err="1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</a:t>
            </a:r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vlastivěda.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 gotiky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popíší hlavní znaky gotiky.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Gotika v architektuře + její znaky, v sochařství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Ukázky nejznámějších gotických staveb</a:t>
            </a:r>
            <a:endParaRPr lang="cs-CZ" sz="3200" b="1" dirty="0">
              <a:solidFill>
                <a:srgbClr val="D235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666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183880" cy="2304256"/>
          </a:xfrm>
        </p:spPr>
        <p:txBody>
          <a:bodyPr>
            <a:normAutofit/>
          </a:bodyPr>
          <a:lstStyle/>
          <a:p>
            <a:pPr algn="ctr"/>
            <a:r>
              <a:rPr lang="cs-CZ" sz="12000" dirty="0" smtClean="0">
                <a:solidFill>
                  <a:schemeClr val="tx2"/>
                </a:solidFill>
              </a:rPr>
              <a:t>GOTIKA</a:t>
            </a:r>
            <a:endParaRPr lang="cs-CZ" sz="1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43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VZNIK GOTIKY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183880" cy="439248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Navazuje na sloh románský.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Začíná se projevovat od druhé poloviny 12. století.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českých nastupuje gotika o něco později.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Udržela se skoro po tři staletí.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Počátky gotiky najdeme ve Francii.</a:t>
            </a:r>
            <a:endParaRPr lang="cs-CZ" sz="3200" b="1" dirty="0">
              <a:solidFill>
                <a:srgbClr val="D235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417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StDenis Fassad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8616"/>
            <a:ext cx="3888432" cy="630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448347" y="2308013"/>
            <a:ext cx="31683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Opatství v Saint-Denis:</a:t>
            </a:r>
          </a:p>
          <a:p>
            <a:pPr algn="ctr"/>
            <a:r>
              <a:rPr lang="cs-CZ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ohřebiště francouzských králů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64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ZNAKY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183880" cy="418795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Směřování k Bohu</a:t>
            </a:r>
          </a:p>
          <a:p>
            <a:r>
              <a:rPr lang="cs-CZ" sz="36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prosvětlení a odhmotnění</a:t>
            </a:r>
          </a:p>
          <a:p>
            <a:r>
              <a:rPr lang="cs-CZ" sz="36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Gotika nebyla jako předešlý sloh rozšířena po celé Evropě, ale pouze zasahovala od západu do jejího středu.</a:t>
            </a:r>
            <a:endParaRPr lang="cs-CZ" sz="3600" b="1" dirty="0">
              <a:solidFill>
                <a:srgbClr val="D235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187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St Vitu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8052318" cy="536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19672" y="5841530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Katedrála sv. Víta</a:t>
            </a:r>
            <a:endParaRPr lang="cs-CZ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532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KUTNA HORA (js) 1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34" y="332656"/>
            <a:ext cx="827678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41648" y="587727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Chrám sv. Barbory v Kutné Hoře</a:t>
            </a:r>
            <a:endParaRPr lang="cs-CZ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073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ARCHITEKTURA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183880" cy="453650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Mohutné stavby – katedrály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Protažení do výšky – vertikalismus (blíže k Bohu)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Lomený oblouk (okna, portály)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Vnitřní opěrný systém: klenební žebra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Vnější opěrný systém: pilíře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Chrliče, rozety, fiály</a:t>
            </a:r>
          </a:p>
          <a:p>
            <a:endParaRPr lang="cs-CZ" sz="3200" b="1" dirty="0">
              <a:solidFill>
                <a:srgbClr val="D235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989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thumb/7/77/Rozeta_Pary%C5%BC_notre-dame_chalger.jpg/220px-Rozeta_Pary%C5%BC_notre-dame_chalge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0284"/>
            <a:ext cx="3285021" cy="328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0091" y="3683409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rozeta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http://upload.wikimedia.org/wikipedia/commons/thumb/7/7b/Gargoyles_of_St._Vitus_Cathedral-Prague.jpg/220px-Gargoyles_of_St._Vitus_Cathedral-Prague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3595306"/>
            <a:ext cx="3889981" cy="291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453661" y="5976659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chrliče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2" name="Picture 6" descr="http://upload.wikimedia.org/wikipedia/commons/thumb/4/4e/Kutn%C3%A1_Hora_1919.jpg/220px-Kutn%C3%A1_Hora_1919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281" y="571894"/>
            <a:ext cx="4389608" cy="31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868144" y="560271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fiály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384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Paris.notre.dame.750pix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11" y="1196752"/>
            <a:ext cx="7560840" cy="532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11099" y="577306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Katedrála Notre-Dame v Paříži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549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Burgos Cathedra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664292" cy="621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436096" y="2132856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Katedrála ve městě </a:t>
            </a:r>
            <a:r>
              <a:rPr lang="cs-CZ" sz="28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Burgos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598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Salisbury Cathedra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9724"/>
            <a:ext cx="7308812" cy="618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84168" y="3139907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ANGLIE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94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Kölner Dom um 190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5956"/>
            <a:ext cx="8064896" cy="608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04048" y="1254196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NĚMECKO</a:t>
            </a:r>
            <a:endParaRPr lang="cs-CZ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26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SOCHAŘSTVÍ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183880" cy="40439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Sochy zprvu nestojí volně v prostoru, ale jakoby těsně svázané s architekturou.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Později vznikají i volné plastiky.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Byly to kamenné i dřevěné sochy madon, světců.</a:t>
            </a:r>
          </a:p>
          <a:p>
            <a:r>
              <a:rPr lang="cs-CZ" sz="3200" b="1" dirty="0" smtClean="0">
                <a:solidFill>
                  <a:srgbClr val="D23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Vrcholný projev – Panna Marie</a:t>
            </a:r>
          </a:p>
          <a:p>
            <a:endParaRPr lang="cs-CZ" sz="3200" b="1" dirty="0">
              <a:solidFill>
                <a:srgbClr val="D235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680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Gothic altar veit stos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088345" cy="497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716672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Gotický oltář</a:t>
            </a:r>
            <a:endParaRPr lang="cs-CZ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029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POUŽITÉ ZDROJE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183880" cy="4187952"/>
          </a:xfrm>
        </p:spPr>
        <p:txBody>
          <a:bodyPr>
            <a:normAutofit/>
          </a:bodyPr>
          <a:lstStyle/>
          <a:p>
            <a:r>
              <a:rPr lang="cs-CZ" sz="1000" dirty="0" err="1">
                <a:solidFill>
                  <a:srgbClr val="000000"/>
                </a:solidFill>
              </a:rPr>
              <a:t>Soubor:StDenis</a:t>
            </a:r>
            <a:r>
              <a:rPr lang="cs-CZ" sz="1000" dirty="0">
                <a:solidFill>
                  <a:srgbClr val="000000"/>
                </a:solidFill>
              </a:rPr>
              <a:t> Fassade.JPG.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29. 4. 2005, 10:11 [cit. 2013-08-19]. Dostupné z: </a:t>
            </a:r>
            <a:r>
              <a:rPr lang="cs-CZ" sz="1000" dirty="0">
                <a:solidFill>
                  <a:srgbClr val="000000"/>
                </a:solidFill>
                <a:hlinkClick r:id="rId2"/>
              </a:rPr>
              <a:t>http://</a:t>
            </a:r>
            <a:r>
              <a:rPr lang="cs-CZ" sz="1000" dirty="0" smtClean="0">
                <a:solidFill>
                  <a:srgbClr val="000000"/>
                </a:solidFill>
                <a:hlinkClick r:id="rId2"/>
              </a:rPr>
              <a:t>cs.wikipedia.org/wiki/Soubor:StDenis_Fassade.JPG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Soubor:St</a:t>
            </a:r>
            <a:r>
              <a:rPr lang="cs-CZ" sz="1000" dirty="0">
                <a:solidFill>
                  <a:srgbClr val="000000"/>
                </a:solidFill>
              </a:rPr>
              <a:t> Vitus.jpg.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12. 5. 2008, 17:55 [cit. 2013-08-19]. Dostupné z: </a:t>
            </a:r>
            <a:r>
              <a:rPr lang="cs-CZ" sz="100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000" dirty="0" smtClean="0">
                <a:solidFill>
                  <a:srgbClr val="000000"/>
                </a:solidFill>
                <a:hlinkClick r:id="rId3"/>
              </a:rPr>
              <a:t>cs.wikipedia.org/wiki/Soubor:St_Vitus.jpg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Soubor:KUTNA</a:t>
            </a:r>
            <a:r>
              <a:rPr lang="cs-CZ" sz="1000" dirty="0">
                <a:solidFill>
                  <a:srgbClr val="000000"/>
                </a:solidFill>
              </a:rPr>
              <a:t> HORA (</a:t>
            </a:r>
            <a:r>
              <a:rPr lang="cs-CZ" sz="1000" dirty="0" err="1">
                <a:solidFill>
                  <a:srgbClr val="000000"/>
                </a:solidFill>
              </a:rPr>
              <a:t>js</a:t>
            </a:r>
            <a:r>
              <a:rPr lang="cs-CZ" sz="1000" dirty="0">
                <a:solidFill>
                  <a:srgbClr val="000000"/>
                </a:solidFill>
              </a:rPr>
              <a:t>) 11.jpg.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21. 12. 2007, 17:48 [cit. 2013-08-19]. Dostupné z: </a:t>
            </a:r>
            <a:r>
              <a:rPr lang="cs-CZ" sz="1000" dirty="0">
                <a:solidFill>
                  <a:srgbClr val="000000"/>
                </a:solidFill>
                <a:hlinkClick r:id="rId4"/>
              </a:rPr>
              <a:t>http://cs.wikipedia.org/wiki/Soubor:KUTNA_HORA_(js)_</a:t>
            </a:r>
            <a:r>
              <a:rPr lang="cs-CZ" sz="1000" dirty="0" smtClean="0">
                <a:solidFill>
                  <a:srgbClr val="000000"/>
                </a:solidFill>
                <a:hlinkClick r:id="rId4"/>
              </a:rPr>
              <a:t>11.jpg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Soubor:Gargoyles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of</a:t>
            </a:r>
            <a:r>
              <a:rPr lang="cs-CZ" sz="1000" dirty="0">
                <a:solidFill>
                  <a:srgbClr val="000000"/>
                </a:solidFill>
              </a:rPr>
              <a:t> St. </a:t>
            </a:r>
            <a:r>
              <a:rPr lang="cs-CZ" sz="1000" dirty="0" err="1">
                <a:solidFill>
                  <a:srgbClr val="000000"/>
                </a:solidFill>
              </a:rPr>
              <a:t>Vitus</a:t>
            </a:r>
            <a:r>
              <a:rPr lang="cs-CZ" sz="1000" dirty="0">
                <a:solidFill>
                  <a:srgbClr val="000000"/>
                </a:solidFill>
              </a:rPr>
              <a:t> Cathedral-Prague.jpg.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3. 12. 2011, 13:44 [cit. 2013-08-19]. Dostupné z: http://cs.wikipedia.org/wiki/Soubor:Gargoyles_of_St._Vitus_Cathedral-Prague.jpg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Soubor:Kutná</a:t>
            </a:r>
            <a:r>
              <a:rPr lang="cs-CZ" sz="1000" dirty="0">
                <a:solidFill>
                  <a:srgbClr val="000000"/>
                </a:solidFill>
              </a:rPr>
              <a:t> Hora 1919.jpg.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18. 12. 2005, 18:49 [cit. 2013-08-19]. Dostupné z: </a:t>
            </a:r>
            <a:r>
              <a:rPr lang="cs-CZ" sz="1000" dirty="0">
                <a:solidFill>
                  <a:srgbClr val="000000"/>
                </a:solidFill>
                <a:hlinkClick r:id="rId5"/>
              </a:rPr>
              <a:t>http://</a:t>
            </a:r>
            <a:r>
              <a:rPr lang="cs-CZ" sz="1000" dirty="0" smtClean="0">
                <a:solidFill>
                  <a:srgbClr val="000000"/>
                </a:solidFill>
                <a:hlinkClick r:id="rId5"/>
              </a:rPr>
              <a:t>cs.wikipedia.org/wiki/Soubor:Kutn%C3%A1_Hora_1919.jpg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Soubor:Rozeta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Paryż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notre-dame</a:t>
            </a:r>
            <a:r>
              <a:rPr lang="cs-CZ" sz="1000" dirty="0">
                <a:solidFill>
                  <a:srgbClr val="000000"/>
                </a:solidFill>
              </a:rPr>
              <a:t> chalger.jpg.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9. 9. 2009, 15:20 [cit. 2013-08-19]. Dostupné z: </a:t>
            </a:r>
            <a:r>
              <a:rPr lang="cs-CZ" sz="1000" dirty="0">
                <a:solidFill>
                  <a:srgbClr val="000000"/>
                </a:solidFill>
                <a:hlinkClick r:id="rId6"/>
              </a:rPr>
              <a:t>http://</a:t>
            </a:r>
            <a:r>
              <a:rPr lang="cs-CZ" sz="1000" dirty="0" smtClean="0">
                <a:solidFill>
                  <a:srgbClr val="000000"/>
                </a:solidFill>
                <a:hlinkClick r:id="rId6"/>
              </a:rPr>
              <a:t>cs.wikipedia.org/wiki/Soubor:Rozeta_Pary%C5%BC_notre-dame_chalger.jpg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Soubor:Gothic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altar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veit</a:t>
            </a:r>
            <a:r>
              <a:rPr lang="cs-CZ" sz="1000" dirty="0">
                <a:solidFill>
                  <a:srgbClr val="000000"/>
                </a:solidFill>
              </a:rPr>
              <a:t> stoss.jpg.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20. 3. 2009, 20:16 [cit. 2013-08-20]. Dostupné z: </a:t>
            </a:r>
            <a:r>
              <a:rPr lang="cs-CZ" sz="1000" dirty="0">
                <a:solidFill>
                  <a:srgbClr val="000000"/>
                </a:solidFill>
                <a:hlinkClick r:id="rId7"/>
              </a:rPr>
              <a:t>http://</a:t>
            </a:r>
            <a:r>
              <a:rPr lang="cs-CZ" sz="1000" dirty="0" smtClean="0">
                <a:solidFill>
                  <a:srgbClr val="000000"/>
                </a:solidFill>
                <a:hlinkClick r:id="rId7"/>
              </a:rPr>
              <a:t>cs.wikipedia.org/wiki/Soubor:Gothic_altar_veit_stoss.jpg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>
                <a:solidFill>
                  <a:srgbClr val="000000"/>
                </a:solidFill>
              </a:rPr>
              <a:t>Soubor:Paris.notre.dame.750pix.jpg.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19. 11. 2004, 20:57 [cit. 2013-08-20]. Dostupné z: http://cs.wikipedia.org/wiki/Soubor:Paris.notre.dame.750pix.jpg</a:t>
            </a:r>
          </a:p>
        </p:txBody>
      </p:sp>
    </p:spTree>
    <p:extLst>
      <p:ext uri="{BB962C8B-B14F-4D97-AF65-F5344CB8AC3E}">
        <p14:creationId xmlns:p14="http://schemas.microsoft.com/office/powerpoint/2010/main" val="148455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POUŽITÉ ZDROJE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183880" cy="4187952"/>
          </a:xfrm>
        </p:spPr>
        <p:txBody>
          <a:bodyPr>
            <a:normAutofit/>
          </a:bodyPr>
          <a:lstStyle/>
          <a:p>
            <a:r>
              <a:rPr lang="cs-CZ" sz="1000" dirty="0" err="1">
                <a:solidFill>
                  <a:srgbClr val="000000"/>
                </a:solidFill>
              </a:rPr>
              <a:t>Soubor:Burgos</a:t>
            </a:r>
            <a:r>
              <a:rPr lang="cs-CZ" sz="1000" dirty="0">
                <a:solidFill>
                  <a:srgbClr val="000000"/>
                </a:solidFill>
              </a:rPr>
              <a:t> Cathedral.jpg.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24. 3. 2006, 09:44 [cit. 2013-08-20]. Dostupné z: </a:t>
            </a:r>
            <a:r>
              <a:rPr lang="cs-CZ" sz="1000" dirty="0" smtClean="0">
                <a:solidFill>
                  <a:srgbClr val="000000"/>
                </a:solidFill>
                <a:hlinkClick r:id="rId2"/>
              </a:rPr>
              <a:t>http</a:t>
            </a:r>
            <a:r>
              <a:rPr lang="cs-CZ" sz="1000" dirty="0">
                <a:solidFill>
                  <a:srgbClr val="000000"/>
                </a:solidFill>
                <a:hlinkClick r:id="rId2"/>
              </a:rPr>
              <a:t>://</a:t>
            </a:r>
            <a:r>
              <a:rPr lang="cs-CZ" sz="1000" dirty="0" smtClean="0">
                <a:solidFill>
                  <a:srgbClr val="000000"/>
                </a:solidFill>
                <a:hlinkClick r:id="rId2"/>
              </a:rPr>
              <a:t>cs.wikipedia.org/wiki/Soubor:Burgos_Cathedral.jpg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Soubor:Salisbury</a:t>
            </a:r>
            <a:r>
              <a:rPr lang="cs-CZ" sz="1000" dirty="0">
                <a:solidFill>
                  <a:srgbClr val="000000"/>
                </a:solidFill>
              </a:rPr>
              <a:t> Cathedral.jpg.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4. 1. 2008, 20:32 [cit. 2013-08-20]. Dostupné z: </a:t>
            </a:r>
            <a:r>
              <a:rPr lang="cs-CZ" sz="1000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cs-CZ" sz="1000" dirty="0" smtClean="0">
                <a:solidFill>
                  <a:srgbClr val="000000"/>
                </a:solidFill>
                <a:hlinkClick r:id="rId3"/>
              </a:rPr>
              <a:t>cs.wikipedia.org/wiki/Soubor:Salisbury_Cathedral.jpg</a:t>
            </a:r>
            <a:endParaRPr lang="cs-CZ" sz="1000" dirty="0" smtClean="0">
              <a:solidFill>
                <a:srgbClr val="000000"/>
              </a:solidFill>
            </a:endParaRPr>
          </a:p>
          <a:p>
            <a:r>
              <a:rPr lang="cs-CZ" sz="1000" dirty="0" err="1">
                <a:solidFill>
                  <a:srgbClr val="000000"/>
                </a:solidFill>
              </a:rPr>
              <a:t>Soubor:Kölner</a:t>
            </a:r>
            <a:r>
              <a:rPr lang="cs-CZ" sz="1000" dirty="0">
                <a:solidFill>
                  <a:srgbClr val="000000"/>
                </a:solidFill>
              </a:rPr>
              <a:t> Dom um 1900.jpg. In: </a:t>
            </a:r>
            <a:r>
              <a:rPr lang="cs-CZ" sz="1000" i="1" dirty="0" err="1">
                <a:solidFill>
                  <a:srgbClr val="000000"/>
                </a:solidFill>
              </a:rPr>
              <a:t>Wikipedia</a:t>
            </a:r>
            <a:r>
              <a:rPr lang="cs-CZ" sz="1000" i="1" dirty="0">
                <a:solidFill>
                  <a:srgbClr val="000000"/>
                </a:solidFill>
              </a:rPr>
              <a:t>: </a:t>
            </a:r>
            <a:r>
              <a:rPr lang="cs-CZ" sz="1000" i="1" dirty="0" err="1">
                <a:solidFill>
                  <a:srgbClr val="000000"/>
                </a:solidFill>
              </a:rPr>
              <a:t>the</a:t>
            </a:r>
            <a:r>
              <a:rPr lang="cs-CZ" sz="1000" i="1" dirty="0">
                <a:solidFill>
                  <a:srgbClr val="000000"/>
                </a:solidFill>
              </a:rPr>
              <a:t> free </a:t>
            </a:r>
            <a:r>
              <a:rPr lang="cs-CZ" sz="1000" i="1" dirty="0" err="1">
                <a:solidFill>
                  <a:srgbClr val="000000"/>
                </a:solidFill>
              </a:rPr>
              <a:t>encyclopedia</a:t>
            </a:r>
            <a:r>
              <a:rPr lang="cs-CZ" sz="1000" dirty="0">
                <a:solidFill>
                  <a:srgbClr val="00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000000"/>
                </a:solidFill>
              </a:rPr>
              <a:t>Wikimedia</a:t>
            </a:r>
            <a:r>
              <a:rPr lang="cs-CZ" sz="1000" dirty="0">
                <a:solidFill>
                  <a:srgbClr val="000000"/>
                </a:solidFill>
              </a:rPr>
              <a:t> </a:t>
            </a:r>
            <a:r>
              <a:rPr lang="cs-CZ" sz="1000" dirty="0" err="1">
                <a:solidFill>
                  <a:srgbClr val="000000"/>
                </a:solidFill>
              </a:rPr>
              <a:t>Foundation</a:t>
            </a:r>
            <a:r>
              <a:rPr lang="cs-CZ" sz="1000" dirty="0">
                <a:solidFill>
                  <a:srgbClr val="000000"/>
                </a:solidFill>
              </a:rPr>
              <a:t>, 2. 8. 2008, 05:51 [cit. 2013-08-20]. Dostupné z: http://cs.wikipedia.org/wiki/Soubor:K%C3%B6lner_Dom_um_1900.jpg</a:t>
            </a:r>
          </a:p>
        </p:txBody>
      </p:sp>
    </p:spTree>
    <p:extLst>
      <p:ext uri="{BB962C8B-B14F-4D97-AF65-F5344CB8AC3E}">
        <p14:creationId xmlns:p14="http://schemas.microsoft.com/office/powerpoint/2010/main" val="242930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Vlastní 15">
      <a:dk1>
        <a:srgbClr val="C87D0E"/>
      </a:dk1>
      <a:lt1>
        <a:srgbClr val="CBA092"/>
      </a:lt1>
      <a:dk2>
        <a:srgbClr val="E2A200"/>
      </a:dk2>
      <a:lt2>
        <a:srgbClr val="CBA092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102</TotalTime>
  <Words>692</Words>
  <Application>Microsoft Office PowerPoint</Application>
  <PresentationFormat>Předvádění na obrazovce (4:3)</PresentationFormat>
  <Paragraphs>64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Aspekt</vt:lpstr>
      <vt:lpstr>Prezentace aplikace PowerPoint</vt:lpstr>
      <vt:lpstr>ANOTACE</vt:lpstr>
      <vt:lpstr>GOTIKA</vt:lpstr>
      <vt:lpstr>VZNIK GOTIKY</vt:lpstr>
      <vt:lpstr>Prezentace aplikace PowerPoint</vt:lpstr>
      <vt:lpstr>ZNAKY</vt:lpstr>
      <vt:lpstr>Prezentace aplikace PowerPoint</vt:lpstr>
      <vt:lpstr>Prezentace aplikace PowerPoint</vt:lpstr>
      <vt:lpstr>ARCHITEKTURA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SOCHAŘSTVÍ</vt:lpstr>
      <vt:lpstr>Prezentace aplikace PowerPoint</vt:lpstr>
      <vt:lpstr>POUŽITÉ ZDROJE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14</cp:revision>
  <dcterms:created xsi:type="dcterms:W3CDTF">2013-08-19T14:34:15Z</dcterms:created>
  <dcterms:modified xsi:type="dcterms:W3CDTF">2013-12-17T18:36:29Z</dcterms:modified>
</cp:coreProperties>
</file>