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9" r:id="rId2"/>
    <p:sldId id="270" r:id="rId3"/>
    <p:sldId id="265" r:id="rId4"/>
    <p:sldId id="266" r:id="rId5"/>
    <p:sldId id="274" r:id="rId6"/>
    <p:sldId id="275" r:id="rId7"/>
    <p:sldId id="276" r:id="rId8"/>
    <p:sldId id="277" r:id="rId9"/>
    <p:sldId id="278" r:id="rId10"/>
    <p:sldId id="260" r:id="rId11"/>
    <p:sldId id="261" r:id="rId12"/>
    <p:sldId id="262" r:id="rId13"/>
    <p:sldId id="263" r:id="rId14"/>
    <p:sldId id="267" r:id="rId15"/>
    <p:sldId id="268" r:id="rId16"/>
    <p:sldId id="272" r:id="rId17"/>
    <p:sldId id="271" r:id="rId18"/>
    <p:sldId id="273" r:id="rId19"/>
    <p:sldId id="264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6" y="29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C9ED27E-4E17-4E97-954E-0833DEB6E467}" type="datetimeFigureOut">
              <a:rPr lang="cs-CZ" smtClean="0"/>
              <a:pPr/>
              <a:t>24.2.2014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421DBB5-B123-4534-94E3-0F3DD4A612D7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ED27E-4E17-4E97-954E-0833DEB6E467}" type="datetimeFigureOut">
              <a:rPr lang="cs-CZ" smtClean="0"/>
              <a:pPr/>
              <a:t>24.2.2014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1DBB5-B123-4534-94E3-0F3DD4A612D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ED27E-4E17-4E97-954E-0833DEB6E467}" type="datetimeFigureOut">
              <a:rPr lang="cs-CZ" smtClean="0"/>
              <a:pPr/>
              <a:t>24.2.2014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1DBB5-B123-4534-94E3-0F3DD4A612D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ED27E-4E17-4E97-954E-0833DEB6E467}" type="datetimeFigureOut">
              <a:rPr lang="cs-CZ" smtClean="0"/>
              <a:pPr/>
              <a:t>24.2.2014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1DBB5-B123-4534-94E3-0F3DD4A612D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ED27E-4E17-4E97-954E-0833DEB6E467}" type="datetimeFigureOut">
              <a:rPr lang="cs-CZ" smtClean="0"/>
              <a:pPr/>
              <a:t>24.2.2014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1DBB5-B123-4534-94E3-0F3DD4A612D7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ED27E-4E17-4E97-954E-0833DEB6E467}" type="datetimeFigureOut">
              <a:rPr lang="cs-CZ" smtClean="0"/>
              <a:pPr/>
              <a:t>24.2.2014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1DBB5-B123-4534-94E3-0F3DD4A612D7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ED27E-4E17-4E97-954E-0833DEB6E467}" type="datetimeFigureOut">
              <a:rPr lang="cs-CZ" smtClean="0"/>
              <a:pPr/>
              <a:t>24.2.2014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1DBB5-B123-4534-94E3-0F3DD4A612D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ED27E-4E17-4E97-954E-0833DEB6E467}" type="datetimeFigureOut">
              <a:rPr lang="cs-CZ" smtClean="0"/>
              <a:pPr/>
              <a:t>24.2.2014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1DBB5-B123-4534-94E3-0F3DD4A612D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ED27E-4E17-4E97-954E-0833DEB6E467}" type="datetimeFigureOut">
              <a:rPr lang="cs-CZ" smtClean="0"/>
              <a:pPr/>
              <a:t>24.2.2014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1DBB5-B123-4534-94E3-0F3DD4A612D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ED27E-4E17-4E97-954E-0833DEB6E467}" type="datetimeFigureOut">
              <a:rPr lang="cs-CZ" smtClean="0"/>
              <a:pPr/>
              <a:t>24.2.2014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1DBB5-B123-4534-94E3-0F3DD4A612D7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ED27E-4E17-4E97-954E-0833DEB6E467}" type="datetimeFigureOut">
              <a:rPr lang="cs-CZ" smtClean="0"/>
              <a:pPr/>
              <a:t>24.2.2014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1DBB5-B123-4534-94E3-0F3DD4A612D7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EC9ED27E-4E17-4E97-954E-0833DEB6E467}" type="datetimeFigureOut">
              <a:rPr lang="cs-CZ" smtClean="0"/>
              <a:pPr/>
              <a:t>24.2.2014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6421DBB5-B123-4534-94E3-0F3DD4A612D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//upload.wikimedia.org/wikipedia/commons/5/5e/Respiratory_system_complete_en.svg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0/0a/Helgoland_Felswand_22017.JPG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2.jpeg"/><Relationship Id="rId2" Type="http://schemas.openxmlformats.org/officeDocument/2006/relationships/hyperlink" Target="http://cs.wikipedia.org/wiki/Soubor:Quartz_oisan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Achat_002.jpg" TargetMode="External"/><Relationship Id="rId5" Type="http://schemas.openxmlformats.org/officeDocument/2006/relationships/image" Target="../media/image11.jpeg"/><Relationship Id="rId4" Type="http://schemas.openxmlformats.org/officeDocument/2006/relationships/hyperlink" Target="http://cs.wikipedia.org/wiki/Soubor:Citrine_1_(Russie).jpg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//upload.wikimedia.org/wikipedia/commons/c/cc/Soil_profile.jpg" TargetMode="Externa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//upload.wikimedia.org/wikipedia/commons/d/df/Sun_in_X-Ray.png" TargetMode="Externa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://cs.wikipedia.org/wiki/Soubor:Solar_eclipse_1999_4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jpeg"/><Relationship Id="rId4" Type="http://schemas.openxmlformats.org/officeDocument/2006/relationships/hyperlink" Target="http://cs.wikipedia.org/wiki/Soubor:SunFromClouds.jpg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itrine_1_(Russie).jpg" TargetMode="External"/><Relationship Id="rId7" Type="http://schemas.openxmlformats.org/officeDocument/2006/relationships/hyperlink" Target="http://cs.wikipedia.org/wiki/Soubor:Solar_eclipse_1999_4.jpg" TargetMode="External"/><Relationship Id="rId2" Type="http://schemas.openxmlformats.org/officeDocument/2006/relationships/hyperlink" Target="http://cs.wikipedia.org/wiki/Soubor:Respiratory_system_complete_en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un_in_X-Ray.png" TargetMode="External"/><Relationship Id="rId5" Type="http://schemas.openxmlformats.org/officeDocument/2006/relationships/hyperlink" Target="http://cs.wikipedia.org/wiki/Soubor:Soil_profile.jpgv" TargetMode="External"/><Relationship Id="rId4" Type="http://schemas.openxmlformats.org/officeDocument/2006/relationships/hyperlink" Target="http://cs.wikipedia.org/wiki/Soubor:Achat_00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58694746"/>
              </p:ext>
            </p:extLst>
          </p:nvPr>
        </p:nvGraphicFramePr>
        <p:xfrm>
          <a:off x="1187624" y="3212976"/>
          <a:ext cx="6984776" cy="270376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94535"/>
                <a:gridCol w="5290241"/>
              </a:tblGrid>
              <a:tr h="55260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Název školy</a:t>
                      </a:r>
                      <a:r>
                        <a:rPr lang="en-US" sz="1400" dirty="0">
                          <a:solidFill>
                            <a:srgbClr val="542A00"/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542A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400" baseline="0" dirty="0" smtClean="0">
                          <a:solidFill>
                            <a:srgbClr val="542A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400" dirty="0" smtClean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72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Autor: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542A00"/>
                          </a:solidFill>
                          <a:effectLst/>
                        </a:rPr>
                        <a:t>Mgr. Petra Pláničková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72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Název</a:t>
                      </a:r>
                      <a:r>
                        <a:rPr lang="en-US" sz="1400" dirty="0">
                          <a:solidFill>
                            <a:srgbClr val="542A00"/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542A00"/>
                          </a:solidFill>
                          <a:effectLst/>
                        </a:rPr>
                        <a:t>VY_32_INOVACE_1679_NEŽIVÁ</a:t>
                      </a:r>
                      <a:r>
                        <a:rPr lang="cs-CZ" sz="1400" baseline="0" dirty="0" smtClean="0">
                          <a:solidFill>
                            <a:srgbClr val="542A00"/>
                          </a:solidFill>
                          <a:effectLst/>
                        </a:rPr>
                        <a:t> PŘÍRODA 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72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Téma</a:t>
                      </a:r>
                      <a:r>
                        <a:rPr lang="en-US" sz="1400" dirty="0">
                          <a:solidFill>
                            <a:srgbClr val="542A00"/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542A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VODA,</a:t>
                      </a:r>
                      <a:r>
                        <a:rPr lang="cs-CZ" sz="1400" baseline="0" dirty="0" smtClean="0">
                          <a:solidFill>
                            <a:srgbClr val="542A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VZDUCH, NEROSTY A HORNINY, PŮDA, TEPLO A SVĚTLO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6595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Číslo projektu</a:t>
                      </a:r>
                      <a:r>
                        <a:rPr lang="en-US" sz="1400" dirty="0">
                          <a:solidFill>
                            <a:srgbClr val="542A00"/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542A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400" baseline="0" dirty="0" smtClean="0">
                          <a:solidFill>
                            <a:srgbClr val="542A00"/>
                          </a:solidFill>
                          <a:effectLst/>
                        </a:rPr>
                        <a:t> 2975</a:t>
                      </a:r>
                      <a:endParaRPr lang="cs-CZ" sz="1400" dirty="0" smtClean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3" name="Obrázek 1" descr="Popis: C:\Users\pc\Desktop\OPV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196752"/>
            <a:ext cx="4826649" cy="1011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12768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99247" y="2248347"/>
            <a:ext cx="7905201" cy="4276997"/>
          </a:xfrm>
        </p:spPr>
        <p:txBody>
          <a:bodyPr>
            <a:normAutofit fontScale="92500" lnSpcReduction="10000"/>
          </a:bodyPr>
          <a:lstStyle/>
          <a:p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Tato prezentace je určena žákům 4. tříd jako výkladová v hodinách </a:t>
            </a:r>
            <a:r>
              <a:rPr lang="cs-CZ" sz="3200" b="1" dirty="0" err="1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</a:t>
            </a:r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přírodověda.</a:t>
            </a:r>
          </a:p>
          <a:p>
            <a:r>
              <a:rPr lang="cs-CZ" sz="3200" b="1" dirty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popíší koloběh a skupenství vody.</a:t>
            </a:r>
          </a:p>
          <a:p>
            <a:r>
              <a:rPr lang="cs-CZ" sz="3200" b="1" dirty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Zodpoví na jednoduché úkoly.</a:t>
            </a:r>
          </a:p>
          <a:p>
            <a:r>
              <a:rPr lang="cs-CZ" sz="3200" b="1" dirty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Vyjmenují z čeho se skládá vzduch.</a:t>
            </a:r>
          </a:p>
          <a:p>
            <a:r>
              <a:rPr lang="cs-CZ" sz="3200" b="1" dirty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Ukázka dýchací </a:t>
            </a:r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soustavy</a:t>
            </a:r>
          </a:p>
          <a:p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popíší horniny, nerosty, složení půdy a význam Slunce pro život na Zemi.</a:t>
            </a:r>
          </a:p>
          <a:p>
            <a:endParaRPr lang="cs-CZ" sz="3200" b="1" dirty="0" smtClean="0">
              <a:solidFill>
                <a:schemeClr val="bg1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>
              <a:solidFill>
                <a:schemeClr val="bg1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60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95732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484784"/>
            <a:ext cx="8064896" cy="4752528"/>
          </a:xfrm>
        </p:spPr>
        <p:txBody>
          <a:bodyPr/>
          <a:lstStyle/>
          <a:p>
            <a:r>
              <a:rPr lang="cs-CZ" sz="96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NEŽIVÁ PŘÍRODA</a:t>
            </a:r>
            <a:endParaRPr lang="cs-CZ" sz="96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674551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699247" y="2492896"/>
            <a:ext cx="7905201" cy="4104456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48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Voda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8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Vzduch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8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Nerosty a horniny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8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Půda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8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Teplo a světlo</a:t>
            </a:r>
          </a:p>
          <a:p>
            <a:pPr marL="457200" indent="-457200">
              <a:buFont typeface="+mj-lt"/>
              <a:buAutoNum type="arabicPeriod"/>
            </a:pPr>
            <a:endParaRPr lang="cs-CZ" sz="4800" b="1" dirty="0">
              <a:solidFill>
                <a:schemeClr val="bg1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683568" y="476672"/>
            <a:ext cx="7756263" cy="1291750"/>
          </a:xfrm>
        </p:spPr>
        <p:txBody>
          <a:bodyPr/>
          <a:lstStyle/>
          <a:p>
            <a:r>
              <a:rPr lang="cs-CZ" sz="96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</a:t>
            </a:r>
            <a:endParaRPr lang="cs-CZ" sz="96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14604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3968" y="692696"/>
            <a:ext cx="4461127" cy="1792301"/>
          </a:xfrm>
        </p:spPr>
        <p:txBody>
          <a:bodyPr/>
          <a:lstStyle/>
          <a:p>
            <a:r>
              <a:rPr lang="cs-CZ" sz="96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VODA</a:t>
            </a:r>
            <a:endParaRPr lang="cs-CZ" sz="96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00382" y="1124744"/>
            <a:ext cx="4179664" cy="554461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Bezbarvá, čirá kapalina bez zápachu</a:t>
            </a:r>
          </a:p>
          <a:p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Tři skupenství –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pevné, plynné, 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kapalné</a:t>
            </a:r>
          </a:p>
          <a:p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Tvoří 71 procent povrchu Země.</a:t>
            </a:r>
          </a:p>
          <a:p>
            <a:endParaRPr lang="cs-CZ" sz="32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996952"/>
            <a:ext cx="4532315" cy="30275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188884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upload.wikimedia.org/wikipedia/commons/thumb/4/42/Watercycleczechhigh.jpg/440px-Watercycleczechhigh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0487" y="1136272"/>
            <a:ext cx="8227321" cy="5721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79512" y="332656"/>
            <a:ext cx="86785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ÚKOL:</a:t>
            </a: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Popiš podle obrázku koloběh vody.</a:t>
            </a:r>
            <a:endParaRPr lang="cs-CZ" sz="3200" b="1" dirty="0">
              <a:solidFill>
                <a:schemeClr val="bg1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634020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635896" y="2033464"/>
            <a:ext cx="5184576" cy="4824536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Směs plynů </a:t>
            </a:r>
          </a:p>
          <a:p>
            <a:r>
              <a:rPr lang="cs-CZ" sz="40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Tvoří plynný obal Země – atmosféru (10 000 km)</a:t>
            </a:r>
          </a:p>
          <a:p>
            <a:r>
              <a:rPr lang="cs-CZ" sz="40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 kyslíku – </a:t>
            </a:r>
          </a:p>
          <a:p>
            <a:pPr marL="0" indent="0">
              <a:buNone/>
            </a:pPr>
            <a:r>
              <a:rPr lang="cs-CZ" sz="4000" b="1" dirty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zelené rostliny</a:t>
            </a:r>
            <a:endParaRPr lang="cs-CZ" sz="4000" b="1" dirty="0">
              <a:solidFill>
                <a:schemeClr val="bg1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3568" y="476672"/>
            <a:ext cx="7756263" cy="1435766"/>
          </a:xfrm>
        </p:spPr>
        <p:txBody>
          <a:bodyPr/>
          <a:lstStyle/>
          <a:p>
            <a:r>
              <a:rPr lang="cs-CZ" sz="96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VZDUCH</a:t>
            </a:r>
            <a:endParaRPr lang="cs-CZ" sz="96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Documents and Settings\profesor\Local Settings\Temporary Internet Files\Content.IE5\LPTCE5G6\MP9001442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276872"/>
            <a:ext cx="2736304" cy="4177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588722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99247" y="2492896"/>
            <a:ext cx="7745505" cy="3633266"/>
          </a:xfrm>
        </p:spPr>
        <p:txBody>
          <a:bodyPr/>
          <a:lstStyle/>
          <a:p>
            <a:r>
              <a:rPr lang="cs-CZ" sz="4800" dirty="0" smtClean="0"/>
              <a:t> </a:t>
            </a:r>
            <a:r>
              <a:rPr lang="cs-CZ" sz="4800" b="1" dirty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78% </a:t>
            </a:r>
            <a:r>
              <a:rPr lang="cs-CZ" sz="48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dusík</a:t>
            </a:r>
            <a:endParaRPr lang="cs-CZ" sz="4800" b="1" dirty="0">
              <a:solidFill>
                <a:schemeClr val="bg1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8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21</a:t>
            </a:r>
            <a:r>
              <a:rPr lang="cs-CZ" sz="4800" b="1" dirty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 </a:t>
            </a:r>
            <a:r>
              <a:rPr lang="cs-CZ" sz="48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kyslík</a:t>
            </a:r>
            <a:endParaRPr lang="cs-CZ" sz="4800" b="1" dirty="0">
              <a:solidFill>
                <a:schemeClr val="bg1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8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r>
              <a:rPr lang="cs-CZ" sz="4800" b="1" dirty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 ostatní plyny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07504" y="332656"/>
            <a:ext cx="8856984" cy="1291750"/>
          </a:xfrm>
        </p:spPr>
        <p:txBody>
          <a:bodyPr/>
          <a:lstStyle/>
          <a:p>
            <a:r>
              <a:rPr lang="cs-CZ" sz="66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SLOŽENÍ VZDUCHU</a:t>
            </a:r>
            <a:endParaRPr lang="cs-CZ" sz="66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64498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Respiratory system complete en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7996"/>
            <a:ext cx="5841277" cy="6637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8161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83568" y="2132856"/>
            <a:ext cx="7905201" cy="4204989"/>
          </a:xfrm>
        </p:spPr>
        <p:txBody>
          <a:bodyPr>
            <a:noAutofit/>
          </a:bodyPr>
          <a:lstStyle/>
          <a:p>
            <a:r>
              <a:rPr lang="cs-CZ" sz="44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Hornina – směs tvořená různými nerosty. Kus pevné horniny – kámen. </a:t>
            </a:r>
          </a:p>
          <a:p>
            <a:r>
              <a:rPr lang="cs-CZ" sz="44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Žula, pískovec, vápenec, hlína, jíl, uhlí, mramor, čedič, štěrk….</a:t>
            </a:r>
          </a:p>
          <a:p>
            <a:pPr marL="0" indent="0">
              <a:buNone/>
            </a:pPr>
            <a:endParaRPr lang="cs-CZ" sz="4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331640" y="332656"/>
            <a:ext cx="6480720" cy="1291750"/>
          </a:xfrm>
        </p:spPr>
        <p:txBody>
          <a:bodyPr/>
          <a:lstStyle/>
          <a:p>
            <a:r>
              <a:rPr lang="cs-CZ" sz="72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HORNINY</a:t>
            </a:r>
            <a:endParaRPr lang="cs-CZ" sz="72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305154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Soubor:Helgoland Felswand 22017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215008"/>
            <a:ext cx="8523821" cy="6392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902733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83569" y="2204863"/>
            <a:ext cx="7992888" cy="4392489"/>
          </a:xfrm>
        </p:spPr>
        <p:txBody>
          <a:bodyPr>
            <a:normAutofit lnSpcReduction="10000"/>
          </a:bodyPr>
          <a:lstStyle/>
          <a:p>
            <a:r>
              <a:rPr lang="cs-CZ" sz="4000" b="1" dirty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Nerost – </a:t>
            </a:r>
            <a:r>
              <a:rPr lang="cs-CZ" sz="40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minerál</a:t>
            </a:r>
          </a:p>
          <a:p>
            <a:r>
              <a:rPr lang="cs-CZ" sz="40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Vznikl jako výsledek přírodních (geologických) procesů na Zemi.</a:t>
            </a:r>
          </a:p>
          <a:p>
            <a:r>
              <a:rPr lang="cs-CZ" sz="40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přírodě je známo přes 4780 </a:t>
            </a:r>
            <a:r>
              <a:rPr lang="cs-CZ" sz="40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minerálů</a:t>
            </a:r>
            <a:r>
              <a:rPr lang="cs-CZ" sz="40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(každý </a:t>
            </a:r>
            <a:r>
              <a:rPr lang="cs-CZ" sz="40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rok se jich dalších asi 5o </a:t>
            </a:r>
            <a:r>
              <a:rPr lang="cs-CZ" sz="40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objeví).</a:t>
            </a:r>
            <a:endParaRPr lang="cs-CZ" sz="4000" b="1" dirty="0">
              <a:solidFill>
                <a:schemeClr val="bg1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7200" b="1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NEROSTY</a:t>
            </a:r>
            <a:endParaRPr lang="cs-CZ" sz="72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814862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Quartz oisa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86317"/>
            <a:ext cx="3730352" cy="3760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444208" y="3946752"/>
            <a:ext cx="2218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křemen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2" name="Picture 4" descr="Citrine 1 (Russie)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1652" y="188640"/>
            <a:ext cx="3985654" cy="2651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64546" y="2817048"/>
            <a:ext cx="24632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citrín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4" name="Picture 6" descr="Achat 002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463379"/>
            <a:ext cx="3232154" cy="3232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64546" y="6101885"/>
            <a:ext cx="23397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achát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07044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7504" y="1988840"/>
            <a:ext cx="8928992" cy="4392488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Tvoří vrchní vrstvu zemské kůry.</a:t>
            </a:r>
          </a:p>
          <a:p>
            <a:r>
              <a:rPr lang="cs-CZ" sz="36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Obsahuje: horniny, vodu, půdní vzduch, odumřelé části rostlin a živočichů.</a:t>
            </a:r>
          </a:p>
          <a:p>
            <a:r>
              <a:rPr lang="cs-CZ" sz="36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Poskytuje životní prostředí rostlinám a živočichům.</a:t>
            </a:r>
          </a:p>
          <a:p>
            <a:r>
              <a:rPr lang="cs-CZ" sz="36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Nejúrodnější půda se nazývá HUMUS.</a:t>
            </a:r>
            <a:endParaRPr lang="cs-CZ" sz="3600" b="1" dirty="0">
              <a:solidFill>
                <a:schemeClr val="bg1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PŮDA</a:t>
            </a:r>
            <a:endParaRPr lang="cs-CZ" sz="66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542336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Soil profil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15500"/>
            <a:ext cx="5139220" cy="6271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585450"/>
            <a:ext cx="3168352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– nadložní organický horizont</a:t>
            </a:r>
          </a:p>
          <a:p>
            <a:endParaRPr lang="cs-CZ" sz="3200" b="1" dirty="0" smtClean="0">
              <a:solidFill>
                <a:schemeClr val="bg1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 smtClean="0">
                <a:solidFill>
                  <a:schemeClr val="bg1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– humusový horizont</a:t>
            </a:r>
          </a:p>
          <a:p>
            <a:endParaRPr lang="cs-CZ" sz="3200" b="1" dirty="0" smtClean="0">
              <a:solidFill>
                <a:schemeClr val="bg1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 smtClean="0">
                <a:solidFill>
                  <a:schemeClr val="bg1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 – zhutnělý půdní horizont</a:t>
            </a:r>
          </a:p>
          <a:p>
            <a:endParaRPr lang="cs-CZ" sz="3200" b="1" dirty="0" smtClean="0">
              <a:solidFill>
                <a:schemeClr val="bg1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 smtClean="0">
                <a:solidFill>
                  <a:schemeClr val="bg1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 – půdotvorný substrát</a:t>
            </a:r>
            <a:endParaRPr lang="cs-CZ" sz="3200" b="1" dirty="0">
              <a:solidFill>
                <a:schemeClr val="bg1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856096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Sun in X-Ray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8454"/>
            <a:ext cx="8352928" cy="6052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778442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Slunce – zdroj života na Zemi.</a:t>
            </a:r>
          </a:p>
          <a:p>
            <a:r>
              <a:rPr lang="cs-CZ" sz="4000" b="1" dirty="0" smtClean="0">
                <a:solidFill>
                  <a:schemeClr val="bg1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Sluneční záření představuje obrovskou většinu energie, která se na Zemi nachází.</a:t>
            </a:r>
          </a:p>
          <a:p>
            <a:endParaRPr lang="cs-CZ" sz="3200" b="1" dirty="0" smtClean="0">
              <a:solidFill>
                <a:schemeClr val="bg1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>
              <a:solidFill>
                <a:schemeClr val="bg1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TEPLO A SVĚTLO</a:t>
            </a:r>
            <a:endParaRPr lang="cs-CZ" sz="60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7392508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upload.wikimedia.org/wikipedia/commons/thumb/c/c7/Solar_eclipse_1999_4.jpg/220px-Solar_eclipse_1999_4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3" y="0"/>
            <a:ext cx="4355035" cy="4295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860032" y="4316016"/>
            <a:ext cx="41399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Úplné zatmění Slunce: 11 srpna 1999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2" name="Picture 4" descr="http://upload.wikimedia.org/wikipedia/commons/thumb/b/bd/SunFromClouds.jpg/220px-SunFromClouds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708920"/>
            <a:ext cx="4908034" cy="3681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4493" y="2044678"/>
            <a:ext cx="41399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Sluneční svit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284842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8490" y="260648"/>
            <a:ext cx="7756263" cy="1363758"/>
          </a:xfrm>
        </p:spPr>
        <p:txBody>
          <a:bodyPr/>
          <a:lstStyle/>
          <a:p>
            <a:r>
              <a:rPr lang="cs-CZ" sz="66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sz="66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5" y="2060848"/>
            <a:ext cx="8208912" cy="4608511"/>
          </a:xfrm>
        </p:spPr>
        <p:txBody>
          <a:bodyPr>
            <a:normAutofit lnSpcReduction="10000"/>
          </a:bodyPr>
          <a:lstStyle/>
          <a:p>
            <a:r>
              <a:rPr lang="cs-CZ" sz="1000" dirty="0" err="1"/>
              <a:t>Soubor:Water</a:t>
            </a:r>
            <a:r>
              <a:rPr lang="cs-CZ" sz="1000" dirty="0"/>
              <a:t> </a:t>
            </a:r>
            <a:r>
              <a:rPr lang="cs-CZ" sz="1000" dirty="0" err="1"/>
              <a:t>droplet</a:t>
            </a:r>
            <a:r>
              <a:rPr lang="cs-CZ" sz="1000" dirty="0"/>
              <a:t> blue bg05.jpg. In: </a:t>
            </a:r>
            <a:r>
              <a:rPr lang="cs-CZ" sz="1000" i="1" dirty="0" err="1"/>
              <a:t>Wikipedia</a:t>
            </a:r>
            <a:r>
              <a:rPr lang="cs-CZ" sz="1000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24. 4. 2006, 08:04 [cit. 2012-07-31]. Dostupné z: http://cs.wikipedia.org/wiki/Soubor:Water_droplet_blue_bg05.jpg </a:t>
            </a:r>
          </a:p>
          <a:p>
            <a:r>
              <a:rPr lang="cs-CZ" sz="1000" dirty="0" err="1"/>
              <a:t>Soubor:Kochendes</a:t>
            </a:r>
            <a:r>
              <a:rPr lang="cs-CZ" sz="1000" dirty="0"/>
              <a:t> wasser02.jpg. In: </a:t>
            </a:r>
            <a:r>
              <a:rPr lang="cs-CZ" sz="1000" i="1" dirty="0" err="1"/>
              <a:t>Wikipedia</a:t>
            </a:r>
            <a:r>
              <a:rPr lang="cs-CZ" sz="1000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26. 3. 2005, 17:14, 7. 3. 2012, 17:42 [cit. 2012-07-31]. Dostupné z: http://cs.wikipedia.org/wiki/Soubor:Kochendes_wasser02.jpg </a:t>
            </a:r>
          </a:p>
          <a:p>
            <a:r>
              <a:rPr lang="cs-CZ" sz="1000" dirty="0" err="1"/>
              <a:t>Soubor:Water</a:t>
            </a:r>
            <a:r>
              <a:rPr lang="cs-CZ" sz="1000" dirty="0"/>
              <a:t> drop 001.jpg. In: </a:t>
            </a:r>
            <a:r>
              <a:rPr lang="cs-CZ" sz="1000" i="1" dirty="0" err="1"/>
              <a:t>Wikipedia</a:t>
            </a:r>
            <a:r>
              <a:rPr lang="cs-CZ" sz="1000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21. 8. 2008, 23:36 Náhled verze z 21. 8. 2008, 23: [cit. 2012-07-31]. Dostupné z: http://cs.wikipedia.org/wiki/Soubor:Water_drop_001.jpg </a:t>
            </a:r>
          </a:p>
          <a:p>
            <a:r>
              <a:rPr lang="cs-CZ" sz="1000" dirty="0"/>
              <a:t>Soubor:IceBlockNearJoekullsarlon3.jpg. In: </a:t>
            </a:r>
            <a:r>
              <a:rPr lang="cs-CZ" sz="1000" i="1" dirty="0" err="1"/>
              <a:t>Wikipedia</a:t>
            </a:r>
            <a:r>
              <a:rPr lang="cs-CZ" sz="1000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6. 7. 2006, 05:18 [cit. 2012-07-31]. Dostupné z: http://cs.wikipedia.org/wiki/Soubor:IceBlockNearJoekullsarlon3.jpg </a:t>
            </a:r>
          </a:p>
          <a:p>
            <a:r>
              <a:rPr lang="cs-CZ" sz="1000" dirty="0" err="1"/>
              <a:t>Soubor:Watercycleczechhigh.jpg</a:t>
            </a:r>
            <a:r>
              <a:rPr lang="cs-CZ" sz="1000" dirty="0"/>
              <a:t>. In: </a:t>
            </a:r>
            <a:r>
              <a:rPr lang="cs-CZ" sz="1000" i="1" dirty="0" err="1"/>
              <a:t>Wikipedia</a:t>
            </a:r>
            <a:r>
              <a:rPr lang="cs-CZ" sz="1000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24. 7. 2006, 19:46 [cit. 2012-07-31]. Dostupné z: http://cs.wikipedia.org/wiki/Soubor:Watercycleczechhigh.jpg </a:t>
            </a:r>
          </a:p>
          <a:p>
            <a:r>
              <a:rPr lang="cs-CZ" sz="1000" dirty="0" err="1"/>
              <a:t>Soubor:Respiratory</a:t>
            </a:r>
            <a:r>
              <a:rPr lang="cs-CZ" sz="1000" dirty="0"/>
              <a:t> </a:t>
            </a:r>
            <a:r>
              <a:rPr lang="cs-CZ" sz="1000" dirty="0" err="1"/>
              <a:t>system</a:t>
            </a:r>
            <a:r>
              <a:rPr lang="cs-CZ" sz="1000" dirty="0"/>
              <a:t> </a:t>
            </a:r>
            <a:r>
              <a:rPr lang="cs-CZ" sz="1000" dirty="0" err="1"/>
              <a:t>complete</a:t>
            </a:r>
            <a:r>
              <a:rPr lang="cs-CZ" sz="1000" dirty="0"/>
              <a:t> </a:t>
            </a:r>
            <a:r>
              <a:rPr lang="cs-CZ" sz="1000" dirty="0" err="1"/>
              <a:t>en.svg</a:t>
            </a:r>
            <a:r>
              <a:rPr lang="cs-CZ" sz="1000" dirty="0"/>
              <a:t>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16. 1. 2013, 00:03 [cit. 2013-08-12]. Dostupné z: </a:t>
            </a:r>
            <a:r>
              <a:rPr lang="cs-CZ" sz="1000" dirty="0">
                <a:hlinkClick r:id="rId2"/>
              </a:rPr>
              <a:t>http://</a:t>
            </a:r>
            <a:r>
              <a:rPr lang="cs-CZ" sz="1000" dirty="0" smtClean="0">
                <a:hlinkClick r:id="rId2"/>
              </a:rPr>
              <a:t>cs.wikipedia.org/wiki/Soubor:Respiratory_system_complete_en.svg</a:t>
            </a:r>
            <a:endParaRPr lang="cs-CZ" sz="1000" dirty="0" smtClean="0"/>
          </a:p>
          <a:p>
            <a:r>
              <a:rPr lang="cs-CZ" sz="1000" dirty="0" err="1" smtClean="0"/>
              <a:t>Soubor:Helgoland</a:t>
            </a:r>
            <a:r>
              <a:rPr lang="cs-CZ" sz="1000" dirty="0" smtClean="0"/>
              <a:t> </a:t>
            </a:r>
            <a:r>
              <a:rPr lang="cs-CZ" sz="1000" dirty="0" err="1"/>
              <a:t>Felswand</a:t>
            </a:r>
            <a:r>
              <a:rPr lang="cs-CZ" sz="1000" dirty="0"/>
              <a:t> 22017.JPG.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5. 9. 2005, 20:14 [cit. 2013-08-12]. Dostupné z: http://cs.wikipedia.org/wiki/Soubor:Helgoland_Felswand_22017.JPG</a:t>
            </a:r>
            <a:endParaRPr lang="cs-CZ" sz="1000" dirty="0" smtClean="0"/>
          </a:p>
          <a:p>
            <a:r>
              <a:rPr lang="cs-CZ" sz="1000" dirty="0" err="1"/>
              <a:t>Soubor:Quartz</a:t>
            </a:r>
            <a:r>
              <a:rPr lang="cs-CZ" sz="1000" dirty="0"/>
              <a:t> oisan.jpg.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9. 12. 2012, 19:16 [cit. 2013-08-12]. Dostupné z: </a:t>
            </a:r>
            <a:r>
              <a:rPr lang="cs-CZ" sz="1000" dirty="0" err="1"/>
              <a:t>Soubor:Quartz</a:t>
            </a:r>
            <a:r>
              <a:rPr lang="cs-CZ" sz="1000" dirty="0"/>
              <a:t> </a:t>
            </a:r>
            <a:r>
              <a:rPr lang="cs-CZ" sz="1000" dirty="0" smtClean="0"/>
              <a:t>oisan.jpg</a:t>
            </a:r>
          </a:p>
          <a:p>
            <a:r>
              <a:rPr lang="cs-CZ" sz="1000" dirty="0" err="1"/>
              <a:t>Soubor:Citrine</a:t>
            </a:r>
            <a:r>
              <a:rPr lang="cs-CZ" sz="1000" dirty="0"/>
              <a:t> 1 (</a:t>
            </a:r>
            <a:r>
              <a:rPr lang="cs-CZ" sz="1000" dirty="0" err="1"/>
              <a:t>Russie</a:t>
            </a:r>
            <a:r>
              <a:rPr lang="cs-CZ" sz="1000" dirty="0"/>
              <a:t>).</a:t>
            </a:r>
            <a:r>
              <a:rPr lang="cs-CZ" sz="1000" dirty="0" err="1"/>
              <a:t>jpg</a:t>
            </a:r>
            <a:r>
              <a:rPr lang="cs-CZ" sz="1000" dirty="0"/>
              <a:t>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25. 1. 2013, 04:21 [cit. 2013-08-12]. Dostupné z: </a:t>
            </a:r>
            <a:r>
              <a:rPr lang="cs-CZ" sz="1000" dirty="0">
                <a:hlinkClick r:id="rId3"/>
              </a:rPr>
              <a:t>http://cs.wikipedia.org/wiki/Soubor:Citrine_1_(Russie).</a:t>
            </a:r>
            <a:r>
              <a:rPr lang="cs-CZ" sz="1000" dirty="0" smtClean="0">
                <a:hlinkClick r:id="rId3"/>
              </a:rPr>
              <a:t>jpg</a:t>
            </a:r>
            <a:endParaRPr lang="cs-CZ" sz="1000" dirty="0" smtClean="0"/>
          </a:p>
          <a:p>
            <a:r>
              <a:rPr lang="cs-CZ" sz="1000" dirty="0" err="1"/>
              <a:t>Soubor:Achat</a:t>
            </a:r>
            <a:r>
              <a:rPr lang="cs-CZ" sz="1000" dirty="0"/>
              <a:t> 002.jpg.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28. 9. 2008, 21:15 [cit. 2013-08-12]. Dostupné z: </a:t>
            </a:r>
            <a:r>
              <a:rPr lang="cs-CZ" sz="1000" dirty="0">
                <a:hlinkClick r:id="rId4"/>
              </a:rPr>
              <a:t>http://</a:t>
            </a:r>
            <a:r>
              <a:rPr lang="cs-CZ" sz="1000" dirty="0" smtClean="0">
                <a:hlinkClick r:id="rId4"/>
              </a:rPr>
              <a:t>cs.wikipedia.org/wiki/Soubor:Achat_002.jpg</a:t>
            </a:r>
            <a:endParaRPr lang="cs-CZ" sz="1000" dirty="0" smtClean="0"/>
          </a:p>
          <a:p>
            <a:r>
              <a:rPr lang="cs-CZ" sz="1000" dirty="0" err="1"/>
              <a:t>Soubor:Soil</a:t>
            </a:r>
            <a:r>
              <a:rPr lang="cs-CZ" sz="1000" dirty="0"/>
              <a:t> profile.jpg.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24. 11. 2004, 00:35 [cit. 2013-08-12]. Dostupné z: </a:t>
            </a:r>
            <a:r>
              <a:rPr lang="cs-CZ" sz="1000" dirty="0">
                <a:hlinkClick r:id="rId5"/>
              </a:rPr>
              <a:t>http://</a:t>
            </a:r>
            <a:r>
              <a:rPr lang="cs-CZ" sz="1000" dirty="0" smtClean="0">
                <a:hlinkClick r:id="rId5"/>
              </a:rPr>
              <a:t>cs.wikipedia.org/wiki/Soubor:Soil_profile.jpgv</a:t>
            </a:r>
            <a:endParaRPr lang="cs-CZ" sz="1000" dirty="0" smtClean="0"/>
          </a:p>
          <a:p>
            <a:r>
              <a:rPr lang="cs-CZ" sz="1000" dirty="0" err="1"/>
              <a:t>Soubor:Sun</a:t>
            </a:r>
            <a:r>
              <a:rPr lang="cs-CZ" sz="1000" dirty="0"/>
              <a:t> in X-Ray.png.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11. 2. 2006, 16:22 [cit. 2013-08-13]. Dostupné z: </a:t>
            </a:r>
            <a:r>
              <a:rPr lang="cs-CZ" sz="1000" dirty="0">
                <a:hlinkClick r:id="rId6"/>
              </a:rPr>
              <a:t>http://</a:t>
            </a:r>
            <a:r>
              <a:rPr lang="cs-CZ" sz="1000" dirty="0" smtClean="0">
                <a:hlinkClick r:id="rId6"/>
              </a:rPr>
              <a:t>cs.wikipedia.org/wiki/Soubor:Sun_in_X-Ray.png</a:t>
            </a:r>
            <a:endParaRPr lang="cs-CZ" sz="1000" dirty="0" smtClean="0"/>
          </a:p>
          <a:p>
            <a:r>
              <a:rPr lang="cs-CZ" sz="1000" dirty="0" err="1"/>
              <a:t>Soubor:Solar</a:t>
            </a:r>
            <a:r>
              <a:rPr lang="cs-CZ" sz="1000" dirty="0"/>
              <a:t> </a:t>
            </a:r>
            <a:r>
              <a:rPr lang="cs-CZ" sz="1000" dirty="0" err="1"/>
              <a:t>eclipse</a:t>
            </a:r>
            <a:r>
              <a:rPr lang="cs-CZ" sz="1000" dirty="0"/>
              <a:t> 1999 4.jpg.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27. 10. 2006, 04:41 [cit. 2013-08-13]. Dostupné z: </a:t>
            </a:r>
            <a:r>
              <a:rPr lang="cs-CZ" sz="1000" dirty="0">
                <a:hlinkClick r:id="rId7"/>
              </a:rPr>
              <a:t>http://</a:t>
            </a:r>
            <a:r>
              <a:rPr lang="cs-CZ" sz="1000" dirty="0" smtClean="0">
                <a:hlinkClick r:id="rId7"/>
              </a:rPr>
              <a:t>cs.wikipedia.org/wiki/Soubor:Solar_eclipse_1999_4.jpg</a:t>
            </a:r>
            <a:endParaRPr lang="cs-CZ" sz="1000" dirty="0" smtClean="0"/>
          </a:p>
          <a:p>
            <a:r>
              <a:rPr lang="cs-CZ" sz="1000" dirty="0" err="1"/>
              <a:t>Soubor:SunFromClouds.jpg</a:t>
            </a:r>
            <a:r>
              <a:rPr lang="cs-CZ" sz="1000" dirty="0"/>
              <a:t>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26. 5. 2007, 15:34 [cit. 2013-08-13]. Dostupné z: http://cs.wikipedia.org/wiki/Soubor:SunFromClouds.jpg</a:t>
            </a:r>
            <a:endParaRPr lang="cs-CZ" sz="1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86153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Vlastní 67">
      <a:dk1>
        <a:sysClr val="windowText" lastClr="000000"/>
      </a:dk1>
      <a:lt1>
        <a:srgbClr val="FEE29C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73</TotalTime>
  <Words>893</Words>
  <Application>Microsoft Office PowerPoint</Application>
  <PresentationFormat>Předvádění na obrazovce (4:3)</PresentationFormat>
  <Paragraphs>82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Tvrdý obal</vt:lpstr>
      <vt:lpstr>Snímek 1</vt:lpstr>
      <vt:lpstr>ANOTACE</vt:lpstr>
      <vt:lpstr>NEŽIVÁ PŘÍRODA</vt:lpstr>
      <vt:lpstr>OBSAH</vt:lpstr>
      <vt:lpstr>VODA</vt:lpstr>
      <vt:lpstr>Snímek 6</vt:lpstr>
      <vt:lpstr>VZDUCH</vt:lpstr>
      <vt:lpstr>SLOŽENÍ VZDUCHU</vt:lpstr>
      <vt:lpstr>Snímek 9</vt:lpstr>
      <vt:lpstr>HORNINY</vt:lpstr>
      <vt:lpstr>Snímek 11</vt:lpstr>
      <vt:lpstr>NEROSTY</vt:lpstr>
      <vt:lpstr>Snímek 13</vt:lpstr>
      <vt:lpstr>PŮDA</vt:lpstr>
      <vt:lpstr>Snímek 15</vt:lpstr>
      <vt:lpstr>Snímek 16</vt:lpstr>
      <vt:lpstr>TEPLO A SVĚTLO</vt:lpstr>
      <vt:lpstr>Snímek 18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Dum</cp:lastModifiedBy>
  <cp:revision>12</cp:revision>
  <dcterms:created xsi:type="dcterms:W3CDTF">2013-08-12T07:35:10Z</dcterms:created>
  <dcterms:modified xsi:type="dcterms:W3CDTF">2014-02-24T19:13:43Z</dcterms:modified>
</cp:coreProperties>
</file>