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62" r:id="rId3"/>
    <p:sldId id="280" r:id="rId4"/>
    <p:sldId id="281" r:id="rId5"/>
    <p:sldId id="282" r:id="rId6"/>
    <p:sldId id="290" r:id="rId7"/>
    <p:sldId id="283" r:id="rId8"/>
    <p:sldId id="285" r:id="rId9"/>
    <p:sldId id="28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4" autoAdjust="0"/>
  </p:normalViewPr>
  <p:slideViewPr>
    <p:cSldViewPr>
      <p:cViewPr varScale="1">
        <p:scale>
          <a:sx n="61" d="100"/>
          <a:sy n="61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148CAA-6EAF-49F9-AE29-BDF449BE2AD0}" type="datetimeFigureOut">
              <a:rPr lang="cs-CZ" smtClean="0"/>
              <a:pPr/>
              <a:t>24. 2. 2014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8FB858C-2108-427D-83D6-4685CA9B787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11" Type="http://schemas.openxmlformats.org/officeDocument/2006/relationships/image" Target="../media/image11.wm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606675" y="703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606675" y="703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606675" y="703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606675" y="11604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606675" y="703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2606675" y="11604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3728798"/>
              </p:ext>
            </p:extLst>
          </p:nvPr>
        </p:nvGraphicFramePr>
        <p:xfrm>
          <a:off x="1909763" y="401638"/>
          <a:ext cx="5854700" cy="688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kument" r:id="rId3" imgW="5902889" imgH="6946822" progId="Word.Document.12">
                  <p:embed/>
                </p:oleObj>
              </mc:Choice>
              <mc:Fallback>
                <p:oleObj name="Dokument" r:id="rId3" imgW="5902889" imgH="6946822" progId="Word.Document.12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9763" y="401638"/>
                        <a:ext cx="5854700" cy="6881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665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62569" y="404664"/>
            <a:ext cx="7749480" cy="2097922"/>
          </a:xfrm>
        </p:spPr>
        <p:txBody>
          <a:bodyPr>
            <a:normAutofit fontScale="32500" lnSpcReduction="20000"/>
          </a:bodyPr>
          <a:lstStyle/>
          <a:p>
            <a:pPr marL="45720" indent="0">
              <a:buNone/>
            </a:pPr>
            <a:r>
              <a:rPr lang="cs-CZ" sz="13100" b="1" dirty="0" smtClean="0"/>
              <a:t>   RACIONÁLNÍ ČÍSLA</a:t>
            </a:r>
          </a:p>
          <a:p>
            <a:pPr marL="45720" indent="0">
              <a:buNone/>
            </a:pPr>
            <a:endParaRPr lang="cs-CZ" sz="13100" b="1" dirty="0" smtClean="0"/>
          </a:p>
          <a:p>
            <a:pPr marL="45720" indent="0">
              <a:buNone/>
            </a:pPr>
            <a:r>
              <a:rPr lang="cs-CZ" sz="13100" b="1" dirty="0" smtClean="0"/>
              <a:t>Matematická rozcvička</a:t>
            </a:r>
          </a:p>
          <a:p>
            <a:pPr marL="45720" indent="0">
              <a:buNone/>
            </a:pPr>
            <a:endParaRPr lang="cs-CZ" sz="7200" b="1" dirty="0" smtClean="0"/>
          </a:p>
          <a:p>
            <a:pPr marL="45720" indent="0">
              <a:buNone/>
            </a:pPr>
            <a:endParaRPr lang="cs-CZ" sz="7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690138"/>
            <a:ext cx="51283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chemeClr val="accent4">
                    <a:lumMod val="75000"/>
                  </a:schemeClr>
                </a:solidFill>
              </a:rPr>
              <a:t>Slovní úlohy</a:t>
            </a:r>
            <a:endParaRPr lang="cs-CZ" sz="72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4338" name="Picture 2" descr="C:\Users\Volechovi\AppData\Local\Microsoft\Windows\Temporary Internet Files\Content.IE5\VLHPBIJI\MC90015007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256"/>
            <a:ext cx="2989152" cy="2391624"/>
          </a:xfrm>
          <a:prstGeom prst="rect">
            <a:avLst/>
          </a:prstGeom>
          <a:noFill/>
        </p:spPr>
      </p:pic>
      <p:pic>
        <p:nvPicPr>
          <p:cNvPr id="14339" name="Picture 3" descr="C:\Users\Volechovi\AppData\Local\Microsoft\Windows\Temporary Internet Files\Content.IE5\CGD1GRTZ\MC90031112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00" y="3414883"/>
            <a:ext cx="2146055" cy="23022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4681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1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149097"/>
            <a:ext cx="27765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Vypočítej: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647" y="992922"/>
            <a:ext cx="2704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0,5 . (-0,2)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9564" y="1684456"/>
            <a:ext cx="35157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-12 + ( - 0,36) 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0625" y="2413443"/>
            <a:ext cx="31277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25, 5 :(- 0,5)</a:t>
            </a:r>
            <a:endParaRPr lang="cs-CZ" sz="4000" dirty="0"/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6819337"/>
              </p:ext>
            </p:extLst>
          </p:nvPr>
        </p:nvGraphicFramePr>
        <p:xfrm>
          <a:off x="354263" y="3126234"/>
          <a:ext cx="1103376" cy="1140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Rovnice" r:id="rId3" imgW="380880" imgH="393480" progId="Equation.3">
                  <p:embed/>
                </p:oleObj>
              </mc:Choice>
              <mc:Fallback>
                <p:oleObj name="Rovnice" r:id="rId3" imgW="38088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263" y="3126234"/>
                        <a:ext cx="1103376" cy="114015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578274"/>
              </p:ext>
            </p:extLst>
          </p:nvPr>
        </p:nvGraphicFramePr>
        <p:xfrm>
          <a:off x="241647" y="4365104"/>
          <a:ext cx="1842346" cy="10799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Rovnice" r:id="rId5" imgW="736560" imgH="431640" progId="Equation.3">
                  <p:embed/>
                </p:oleObj>
              </mc:Choice>
              <mc:Fallback>
                <p:oleObj name="Rovnice" r:id="rId5" imgW="736560" imgH="4316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647" y="4365104"/>
                        <a:ext cx="1842346" cy="10799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107878"/>
              </p:ext>
            </p:extLst>
          </p:nvPr>
        </p:nvGraphicFramePr>
        <p:xfrm>
          <a:off x="95941" y="5517232"/>
          <a:ext cx="1980220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Rovnice" r:id="rId7" imgW="698400" imgH="431640" progId="Equation.3">
                  <p:embed/>
                </p:oleObj>
              </mc:Choice>
              <mc:Fallback>
                <p:oleObj name="Rovnice" r:id="rId7" imgW="698400" imgH="4316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941" y="5517232"/>
                        <a:ext cx="1980220" cy="12241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Skupina 15"/>
          <p:cNvGrpSpPr/>
          <p:nvPr/>
        </p:nvGrpSpPr>
        <p:grpSpPr>
          <a:xfrm>
            <a:off x="4296411" y="-7265"/>
            <a:ext cx="4800665" cy="1695727"/>
            <a:chOff x="4219217" y="969708"/>
            <a:chExt cx="4800665" cy="1695727"/>
          </a:xfrm>
        </p:grpSpPr>
        <p:sp>
          <p:nvSpPr>
            <p:cNvPr id="14" name="Ovál 13"/>
            <p:cNvSpPr/>
            <p:nvPr/>
          </p:nvSpPr>
          <p:spPr>
            <a:xfrm>
              <a:off x="4219217" y="969708"/>
              <a:ext cx="4608512" cy="1695727"/>
            </a:xfrm>
            <a:prstGeom prst="ellipse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447882" y="1494405"/>
              <a:ext cx="4572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Žák zapisuje perem:</a:t>
              </a:r>
              <a:endParaRPr lang="cs-CZ" sz="36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32452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642" y="1166476"/>
            <a:ext cx="31277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0,5 . (-0,2</a:t>
            </a:r>
            <a:r>
              <a:rPr lang="cs-CZ" sz="4000" dirty="0" smtClean="0"/>
              <a:t>) =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0587" y="1705945"/>
            <a:ext cx="39388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-12 + ( - 0,36</a:t>
            </a:r>
            <a:r>
              <a:rPr lang="cs-CZ" sz="4000" dirty="0" smtClean="0"/>
              <a:t>) = 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3893" y="2292486"/>
            <a:ext cx="35509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25, 5 :(- 0,5</a:t>
            </a:r>
            <a:r>
              <a:rPr lang="cs-CZ" sz="4000" dirty="0" smtClean="0"/>
              <a:t>) =</a:t>
            </a:r>
            <a:endParaRPr lang="cs-CZ" sz="4000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1609086"/>
              </p:ext>
            </p:extLst>
          </p:nvPr>
        </p:nvGraphicFramePr>
        <p:xfrm>
          <a:off x="755576" y="3121191"/>
          <a:ext cx="1471612" cy="1139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Rovnice" r:id="rId3" imgW="507960" imgH="393480" progId="Equation.3">
                  <p:embed/>
                </p:oleObj>
              </mc:Choice>
              <mc:Fallback>
                <p:oleObj name="Rovnice" r:id="rId3" imgW="507960" imgH="3934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3121191"/>
                        <a:ext cx="1471612" cy="1139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7667711"/>
              </p:ext>
            </p:extLst>
          </p:nvPr>
        </p:nvGraphicFramePr>
        <p:xfrm>
          <a:off x="270785" y="4437112"/>
          <a:ext cx="2128838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Rovnice" r:id="rId5" imgW="850680" imgH="431640" progId="Equation.3">
                  <p:embed/>
                </p:oleObj>
              </mc:Choice>
              <mc:Fallback>
                <p:oleObj name="Rovnice" r:id="rId5" imgW="850680" imgH="43164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785" y="4437112"/>
                        <a:ext cx="2128838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9937121"/>
              </p:ext>
            </p:extLst>
          </p:nvPr>
        </p:nvGraphicFramePr>
        <p:xfrm>
          <a:off x="34925" y="5516563"/>
          <a:ext cx="2306638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Rovnice" r:id="rId7" imgW="812520" imgH="431640" progId="Equation.3">
                  <p:embed/>
                </p:oleObj>
              </mc:Choice>
              <mc:Fallback>
                <p:oleObj name="Rovnice" r:id="rId7" imgW="812520" imgH="4316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" y="5516563"/>
                        <a:ext cx="2306638" cy="1225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97541" y="60678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14865" y="1136559"/>
            <a:ext cx="1640193" cy="255454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-0,1</a:t>
            </a:r>
          </a:p>
          <a:p>
            <a:r>
              <a:rPr lang="cs-CZ" sz="4000" dirty="0" smtClean="0"/>
              <a:t>-12,36</a:t>
            </a:r>
          </a:p>
          <a:p>
            <a:r>
              <a:rPr lang="cs-CZ" sz="4000" dirty="0" smtClean="0"/>
              <a:t>-51</a:t>
            </a:r>
          </a:p>
          <a:p>
            <a:endParaRPr lang="cs-CZ" sz="4000" dirty="0">
              <a:solidFill>
                <a:srgbClr val="FF0000"/>
              </a:solidFill>
            </a:endParaRPr>
          </a:p>
        </p:txBody>
      </p:sp>
      <p:graphicFrame>
        <p:nvGraphicFramePr>
          <p:cNvPr id="14" name="Objek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4370866"/>
              </p:ext>
            </p:extLst>
          </p:nvPr>
        </p:nvGraphicFramePr>
        <p:xfrm>
          <a:off x="2519278" y="3070296"/>
          <a:ext cx="1640192" cy="36341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Rovnice" r:id="rId9" imgW="406080" imgH="1206360" progId="Equation.3">
                  <p:embed/>
                </p:oleObj>
              </mc:Choice>
              <mc:Fallback>
                <p:oleObj name="Rovnice" r:id="rId9" imgW="406080" imgH="120636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9278" y="3070296"/>
                        <a:ext cx="1640192" cy="3634154"/>
                      </a:xfrm>
                      <a:prstGeom prst="rect">
                        <a:avLst/>
                      </a:prstGeom>
                      <a:solidFill>
                        <a:srgbClr val="DCF7BA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96" name="Picture 24" descr="C:\Users\Volechovi\AppData\Local\Microsoft\Windows\Temporary Internet Files\Content.IE5\VLHPBIJI\MC900438000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436096" y="3000372"/>
            <a:ext cx="2953790" cy="20128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647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1672" y="727689"/>
            <a:ext cx="889217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Ráno byla naměřena </a:t>
            </a:r>
            <a:r>
              <a:rPr lang="cs-CZ" sz="4000" dirty="0" smtClean="0"/>
              <a:t>teplota venku</a:t>
            </a:r>
          </a:p>
          <a:p>
            <a:r>
              <a:rPr lang="cs-CZ" sz="4000" dirty="0" smtClean="0"/>
              <a:t>–6,8°C; v  10 hodin 2,6°C; v poledne </a:t>
            </a:r>
          </a:p>
          <a:p>
            <a:r>
              <a:rPr lang="cs-CZ" sz="4000" dirty="0" smtClean="0"/>
              <a:t>6,9°C a </a:t>
            </a:r>
            <a:r>
              <a:rPr lang="cs-CZ" sz="4000" dirty="0" smtClean="0"/>
              <a:t>večer -3,7°C.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04" y="0"/>
            <a:ext cx="3321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Úloha č.1: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3000372"/>
            <a:ext cx="851066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O </a:t>
            </a:r>
            <a:r>
              <a:rPr lang="cs-CZ" sz="4000" dirty="0" smtClean="0"/>
              <a:t>kolik stupňů C bylo </a:t>
            </a:r>
            <a:r>
              <a:rPr lang="cs-CZ" sz="4000" dirty="0" smtClean="0"/>
              <a:t>ráno </a:t>
            </a:r>
            <a:r>
              <a:rPr lang="cs-CZ" sz="4000" dirty="0" smtClean="0"/>
              <a:t>chladněji</a:t>
            </a:r>
          </a:p>
          <a:p>
            <a:r>
              <a:rPr lang="cs-CZ" sz="4000" dirty="0"/>
              <a:t>n</a:t>
            </a:r>
            <a:r>
              <a:rPr lang="cs-CZ" sz="4000" dirty="0" smtClean="0"/>
              <a:t>ež v </a:t>
            </a:r>
            <a:r>
              <a:rPr lang="cs-CZ" sz="4000" dirty="0" smtClean="0"/>
              <a:t>poledne?</a:t>
            </a:r>
          </a:p>
          <a:p>
            <a:endParaRPr lang="cs-CZ" sz="4000" dirty="0" smtClean="0"/>
          </a:p>
          <a:p>
            <a:r>
              <a:rPr lang="cs-CZ" sz="4000" dirty="0" smtClean="0"/>
              <a:t>Jaký byl teplotní rozdíl v 10 hodin</a:t>
            </a:r>
          </a:p>
          <a:p>
            <a:r>
              <a:rPr lang="cs-CZ" sz="4000" dirty="0" smtClean="0"/>
              <a:t>a večer? 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66610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olechovi\AppData\Local\Microsoft\Windows\Temporary Internet Files\Content.IE5\VLHPBIJI\MC900438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313360">
            <a:off x="5761009" y="4166938"/>
            <a:ext cx="2779879" cy="1894296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04612" y="58495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3044" y="836712"/>
            <a:ext cx="67687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-6,8 – 6,9 = </a:t>
            </a:r>
            <a:r>
              <a:rPr lang="cs-CZ" sz="4400" dirty="0" smtClean="0">
                <a:solidFill>
                  <a:srgbClr val="FF0000"/>
                </a:solidFill>
              </a:rPr>
              <a:t>-13,7</a:t>
            </a:r>
          </a:p>
          <a:p>
            <a:r>
              <a:rPr lang="cs-CZ" sz="4400" dirty="0" smtClean="0"/>
              <a:t>Ráno bylo o 13,7°C    chladněji než v poledne.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7596" y="3284984"/>
            <a:ext cx="618425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2,6 – (-3,7) = </a:t>
            </a:r>
            <a:r>
              <a:rPr lang="cs-CZ" sz="4400" dirty="0" smtClean="0">
                <a:solidFill>
                  <a:srgbClr val="FF0000"/>
                </a:solidFill>
              </a:rPr>
              <a:t>6,3</a:t>
            </a:r>
          </a:p>
          <a:p>
            <a:r>
              <a:rPr lang="cs-CZ" sz="4400" dirty="0" smtClean="0"/>
              <a:t>Rozdíl teplot v 10 hodin</a:t>
            </a:r>
          </a:p>
          <a:p>
            <a:r>
              <a:rPr lang="cs-CZ" sz="4400" dirty="0" smtClean="0"/>
              <a:t>a večer byl 6,3°C.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214290"/>
            <a:ext cx="30620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Úloha č. 2: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2844" y="1142984"/>
            <a:ext cx="821410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Stanice metra Rozcestí byla </a:t>
            </a:r>
          </a:p>
          <a:p>
            <a:r>
              <a:rPr lang="cs-CZ" sz="4000" dirty="0" smtClean="0"/>
              <a:t>vybudovaná 12,8 m pod povrchem.</a:t>
            </a:r>
          </a:p>
          <a:p>
            <a:r>
              <a:rPr lang="cs-CZ" sz="4000" dirty="0" smtClean="0"/>
              <a:t>Další stanice Modrava je o 15,5 m</a:t>
            </a:r>
          </a:p>
          <a:p>
            <a:r>
              <a:rPr lang="cs-CZ" sz="4000" dirty="0" smtClean="0"/>
              <a:t>hlouběji.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6752" y="3929066"/>
            <a:ext cx="87415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Jak hluboko pod povrchem je stanice</a:t>
            </a:r>
          </a:p>
          <a:p>
            <a:r>
              <a:rPr lang="cs-CZ" sz="4000" dirty="0" smtClean="0"/>
              <a:t>Modrava?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8356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Volechovi\AppData\Local\Microsoft\Windows\Temporary Internet Files\Content.IE5\VLHPBIJI\MC900438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22606">
            <a:off x="5762653" y="4612125"/>
            <a:ext cx="2481270" cy="1690814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179512" y="116632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980728"/>
            <a:ext cx="9273693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Rozcestí</a:t>
            </a:r>
            <a:r>
              <a:rPr lang="cs-CZ" sz="4400" dirty="0" smtClean="0"/>
              <a:t>: -12,8 m</a:t>
            </a:r>
          </a:p>
          <a:p>
            <a:r>
              <a:rPr lang="cs-CZ" sz="4000" dirty="0" smtClean="0"/>
              <a:t>Modrava: -12,8 m +(-15,5) m = </a:t>
            </a:r>
            <a:r>
              <a:rPr lang="cs-CZ" sz="4000" dirty="0" smtClean="0">
                <a:solidFill>
                  <a:srgbClr val="FF0000"/>
                </a:solidFill>
              </a:rPr>
              <a:t>-28,3 m</a:t>
            </a:r>
            <a:r>
              <a:rPr lang="cs-CZ" sz="4000" dirty="0" smtClean="0"/>
              <a:t> </a:t>
            </a:r>
          </a:p>
          <a:p>
            <a:endParaRPr lang="cs-CZ" sz="4000" dirty="0"/>
          </a:p>
          <a:p>
            <a:r>
              <a:rPr lang="cs-CZ" sz="4400" dirty="0" smtClean="0"/>
              <a:t>Stanice metra Modrava je 28,3 m</a:t>
            </a:r>
          </a:p>
          <a:p>
            <a:r>
              <a:rPr lang="cs-CZ" sz="4400" dirty="0"/>
              <a:t>p</a:t>
            </a:r>
            <a:r>
              <a:rPr lang="cs-CZ" sz="4400" dirty="0" smtClean="0"/>
              <a:t>od povrchem.</a:t>
            </a:r>
          </a:p>
          <a:p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4018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307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698</TotalTime>
  <Words>228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Aerodynamika</vt:lpstr>
      <vt:lpstr>Dokument</vt:lpstr>
      <vt:lpstr>Rovnice</vt:lpstr>
      <vt:lpstr>Editor rovnic 3.0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Jana Volechová</dc:creator>
  <cp:lastModifiedBy>Jana Volechová</cp:lastModifiedBy>
  <cp:revision>42</cp:revision>
  <dcterms:created xsi:type="dcterms:W3CDTF">2013-04-05T11:47:36Z</dcterms:created>
  <dcterms:modified xsi:type="dcterms:W3CDTF">2014-02-24T19:40:15Z</dcterms:modified>
</cp:coreProperties>
</file>