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0" r:id="rId3"/>
    <p:sldId id="261" r:id="rId4"/>
    <p:sldId id="274" r:id="rId5"/>
    <p:sldId id="272" r:id="rId6"/>
    <p:sldId id="266" r:id="rId7"/>
    <p:sldId id="257" r:id="rId8"/>
    <p:sldId id="269" r:id="rId9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6" y="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Klllllll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46995331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Jazykověda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– práce s kodifikačními a jinými jazykovými příručkami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Kodifikační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příručky, Pravidla českého pravopisu, Výslovnost spisovné češtiny, …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Český jazyk a literatura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Jaroslav Svoboda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jazyková cvičení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Procvičování, d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oplňování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 Mechanik seřizovač, Podnikání 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materiály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Práce s kodifikačními jazykovými příručkami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VY_32_INOVACE_34_684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93062" y="1124744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85427" y="900000"/>
            <a:ext cx="5866893" cy="5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Práce s kodifikačními a jinými jazykovými prostředky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1844824"/>
            <a:ext cx="360040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Jevy pravopisné a jevy výslovnostní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2343447"/>
            <a:ext cx="82296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1400" dirty="0" smtClean="0"/>
              <a:t>V kterém bodě jsou uvedena jen slova, v nichž vyslovujeme  šest hlásek?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1) tvaroh, průběh, pěnový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2) fialka, měsíc, pěstní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3) běžky, číšník, praxe</a:t>
            </a:r>
          </a:p>
          <a:p>
            <a:r>
              <a:rPr lang="cs-CZ" sz="1400" dirty="0" smtClean="0"/>
              <a:t>b) V kterém  bodě jsou uvedena slova , v nichž ( u všech) dochází ke spodobě znělosti  některé z hlásek?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1)rohožka, kdy, hádka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2) sázka, strana, řádka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3) ledový, ctnost, přes dvůr</a:t>
            </a:r>
          </a:p>
          <a:p>
            <a:r>
              <a:rPr lang="cs-CZ" sz="1400" dirty="0" smtClean="0"/>
              <a:t>c) V kterém bodě odpovídá zápis v hranaté závorce  spisovné  v </a:t>
            </a:r>
            <a:r>
              <a:rPr lang="cs-CZ" sz="1400" dirty="0" err="1" smtClean="0"/>
              <a:t>ýslovnosti</a:t>
            </a:r>
            <a:r>
              <a:rPr lang="cs-CZ" sz="1400" dirty="0" smtClean="0"/>
              <a:t> ?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obědvat  </a:t>
            </a:r>
            <a:r>
              <a:rPr lang="en-US" sz="1400" dirty="0" smtClean="0"/>
              <a:t>[</a:t>
            </a:r>
            <a:r>
              <a:rPr lang="en-US" sz="1400" dirty="0" err="1" smtClean="0"/>
              <a:t>objedvat</a:t>
            </a:r>
            <a:r>
              <a:rPr lang="en-US" sz="1400" dirty="0" smtClean="0"/>
              <a:t>]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město  </a:t>
            </a:r>
            <a:r>
              <a:rPr lang="en-US" sz="1400" dirty="0" smtClean="0"/>
              <a:t>[m</a:t>
            </a:r>
            <a:r>
              <a:rPr lang="cs-CZ" sz="1400" dirty="0" err="1" smtClean="0"/>
              <a:t>ěsto</a:t>
            </a:r>
            <a:r>
              <a:rPr lang="en-US" sz="1400" dirty="0" smtClean="0"/>
              <a:t>]</a:t>
            </a:r>
          </a:p>
          <a:p>
            <a:r>
              <a:rPr lang="en-US" sz="1400" dirty="0"/>
              <a:t> </a:t>
            </a:r>
            <a:r>
              <a:rPr lang="en-US" sz="1400" dirty="0" smtClean="0"/>
              <a:t>         </a:t>
            </a:r>
            <a:r>
              <a:rPr lang="en-US" sz="1400" dirty="0" err="1" smtClean="0"/>
              <a:t>shluk</a:t>
            </a:r>
            <a:r>
              <a:rPr lang="en-US" sz="1400" dirty="0" smtClean="0"/>
              <a:t> </a:t>
            </a:r>
            <a:r>
              <a:rPr lang="cs-CZ" sz="1400" dirty="0"/>
              <a:t> </a:t>
            </a:r>
            <a:r>
              <a:rPr lang="en-US" sz="1400" dirty="0" smtClean="0"/>
              <a:t>[ </a:t>
            </a:r>
            <a:r>
              <a:rPr lang="cs-CZ" sz="1400" dirty="0"/>
              <a:t>z</a:t>
            </a:r>
            <a:r>
              <a:rPr lang="en-US" sz="1400" dirty="0" err="1" smtClean="0"/>
              <a:t>hluk</a:t>
            </a:r>
            <a:r>
              <a:rPr lang="en-US" sz="1400" dirty="0" smtClean="0"/>
              <a:t>]</a:t>
            </a:r>
            <a:endParaRPr lang="cs-CZ" sz="1400" dirty="0"/>
          </a:p>
          <a:p>
            <a:endParaRPr lang="cs-CZ" sz="1400" dirty="0" smtClean="0"/>
          </a:p>
          <a:p>
            <a:r>
              <a:rPr lang="cs-CZ" sz="1400" dirty="0" smtClean="0"/>
              <a:t>  Přepiš větu do hranaté závorky podle výslovnosti :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K večeru  ho najdeš  na malém hřišti.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Urči všechny hlásky ve slově  „najdeš“.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75670" y="4972050"/>
            <a:ext cx="5972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71600" y="1412776"/>
            <a:ext cx="165618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Píšeme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995936" y="1412776"/>
            <a:ext cx="1728192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Čteme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599" y="1732166"/>
            <a:ext cx="520392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Zpěvaví  ptáci                           =                    </a:t>
            </a:r>
            <a:r>
              <a:rPr lang="en-US" sz="1400" dirty="0" smtClean="0"/>
              <a:t>[                                               ]</a:t>
            </a:r>
          </a:p>
          <a:p>
            <a:r>
              <a:rPr lang="en-US" sz="1400" dirty="0" smtClean="0"/>
              <a:t>                                                                          [  </a:t>
            </a:r>
            <a:r>
              <a:rPr lang="en-US" sz="1400" dirty="0" err="1" smtClean="0"/>
              <a:t>fsh</a:t>
            </a:r>
            <a:r>
              <a:rPr lang="cs-CZ" sz="1400" dirty="0" smtClean="0"/>
              <a:t>ú</a:t>
            </a:r>
            <a:r>
              <a:rPr lang="en-US" sz="1400" dirty="0" err="1" smtClean="0"/>
              <a:t>ru</a:t>
            </a:r>
            <a:r>
              <a:rPr lang="cs-CZ" sz="1400" dirty="0" smtClean="0"/>
              <a:t>  </a:t>
            </a:r>
            <a:r>
              <a:rPr lang="en-US" sz="1400" dirty="0" smtClean="0"/>
              <a:t>]</a:t>
            </a:r>
          </a:p>
          <a:p>
            <a:r>
              <a:rPr lang="en-US" sz="1400" dirty="0" smtClean="0"/>
              <a:t>pod </a:t>
            </a:r>
            <a:r>
              <a:rPr lang="en-US" sz="1400" dirty="0" err="1" smtClean="0"/>
              <a:t>stolem</a:t>
            </a:r>
            <a:r>
              <a:rPr lang="en-US" sz="1400" dirty="0" smtClean="0"/>
              <a:t>                                                     [                                                ]</a:t>
            </a:r>
          </a:p>
          <a:p>
            <a:r>
              <a:rPr lang="en-US" sz="1400" dirty="0"/>
              <a:t> </a:t>
            </a:r>
            <a:r>
              <a:rPr lang="en-US" sz="1400" dirty="0" smtClean="0"/>
              <a:t>                                                                        [  </a:t>
            </a:r>
            <a:r>
              <a:rPr lang="en-US" sz="1400" dirty="0" err="1" smtClean="0"/>
              <a:t>pr</a:t>
            </a:r>
            <a:r>
              <a:rPr lang="cs-CZ" sz="1400" dirty="0" smtClean="0"/>
              <a:t>á</a:t>
            </a:r>
            <a:r>
              <a:rPr lang="en-US" sz="1400" dirty="0" err="1" smtClean="0"/>
              <a:t>ch</a:t>
            </a:r>
            <a:r>
              <a:rPr lang="en-US" sz="1400" dirty="0" smtClean="0"/>
              <a:t>  ]</a:t>
            </a:r>
          </a:p>
          <a:p>
            <a:r>
              <a:rPr lang="en-US" sz="1400" dirty="0"/>
              <a:t> </a:t>
            </a:r>
            <a:r>
              <a:rPr lang="cs-CZ" sz="1400" dirty="0" smtClean="0"/>
              <a:t>přestávka                                                       </a:t>
            </a:r>
            <a:r>
              <a:rPr lang="en-US" sz="1400" dirty="0" smtClean="0"/>
              <a:t>[                                                 ]</a:t>
            </a:r>
          </a:p>
          <a:p>
            <a:r>
              <a:rPr lang="en-US" sz="1400" dirty="0"/>
              <a:t> </a:t>
            </a:r>
            <a:r>
              <a:rPr lang="en-US" sz="1400" dirty="0" smtClean="0"/>
              <a:t>                                                                        [  </a:t>
            </a:r>
            <a:r>
              <a:rPr lang="en-US" sz="1400" dirty="0" err="1" smtClean="0"/>
              <a:t>nat</a:t>
            </a:r>
            <a:r>
              <a:rPr lang="cs-CZ" sz="1400" dirty="0" err="1" smtClean="0"/>
              <a:t>šení</a:t>
            </a:r>
            <a:r>
              <a:rPr lang="cs-CZ" sz="1400" dirty="0" smtClean="0"/>
              <a:t>  </a:t>
            </a:r>
            <a:r>
              <a:rPr lang="en-US" sz="1400" dirty="0" smtClean="0"/>
              <a:t>]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3501007"/>
            <a:ext cx="7704856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 smtClean="0"/>
              <a:t>Jak</a:t>
            </a:r>
            <a:r>
              <a:rPr lang="en-US" sz="1400" dirty="0" smtClean="0"/>
              <a:t> v</a:t>
            </a:r>
            <a:r>
              <a:rPr lang="cs-CZ" sz="1400" dirty="0" err="1" smtClean="0"/>
              <a:t>yslovujeme</a:t>
            </a:r>
            <a:r>
              <a:rPr lang="cs-CZ" sz="1400" dirty="0" smtClean="0"/>
              <a:t>   </a:t>
            </a:r>
            <a:r>
              <a:rPr lang="cs-CZ" sz="2400" dirty="0" smtClean="0"/>
              <a:t>ř</a:t>
            </a:r>
            <a:r>
              <a:rPr lang="cs-CZ" sz="1400" dirty="0" smtClean="0"/>
              <a:t>   v těchto  slovech :   a) kouř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b) dřel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c) utřel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d) setřel</a:t>
            </a:r>
          </a:p>
          <a:p>
            <a:r>
              <a:rPr lang="cs-CZ" sz="1400" dirty="0" smtClean="0"/>
              <a:t>                                                                          e) sestřička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Jak vyslovujeme znělé souhlásky na konci slova?  ( dub, vůz, běž, sjezd, lev, sud,…)                                                                      </a:t>
            </a:r>
            <a:endParaRPr lang="cs-CZ" sz="1400" dirty="0"/>
          </a:p>
          <a:p>
            <a:r>
              <a:rPr lang="cs-CZ" sz="1400" dirty="0" smtClean="0"/>
              <a:t>  Jakou hláskou je V ? Ovlivňuje výslovnost skupin?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Dolož  na příkladech :   svolat – zvolat , s vámi  - z vás                                                                      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599" y="980728"/>
            <a:ext cx="2513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Doplňte dvojice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70" y="1135779"/>
            <a:ext cx="835292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1400" dirty="0" smtClean="0"/>
              <a:t>V které kodifikační příručce  se můžeme  o normách výslovnosti poučit?</a:t>
            </a:r>
          </a:p>
          <a:p>
            <a:r>
              <a:rPr lang="cs-CZ" sz="1400" dirty="0" smtClean="0"/>
              <a:t>Která kodifikační příručka obsahuje pravopisné normy? Popiš strukturu této příručky.</a:t>
            </a:r>
          </a:p>
          <a:p>
            <a:r>
              <a:rPr lang="cs-CZ" sz="1400" dirty="0" smtClean="0"/>
              <a:t>Která z kodifikačních příruček obsahuje normy  gramatické?  </a:t>
            </a:r>
            <a:endParaRPr lang="cs-CZ" sz="1400" dirty="0"/>
          </a:p>
          <a:p>
            <a:endParaRPr lang="cs-CZ" sz="1400" dirty="0"/>
          </a:p>
          <a:p>
            <a:r>
              <a:rPr lang="cs-CZ" sz="1400" dirty="0" smtClean="0"/>
              <a:t>Která norma předepisuje psaní předložky </a:t>
            </a:r>
            <a:r>
              <a:rPr lang="cs-CZ" sz="1400" b="1" dirty="0" smtClean="0"/>
              <a:t>s ? </a:t>
            </a:r>
          </a:p>
          <a:p>
            <a:r>
              <a:rPr lang="cs-CZ" sz="1400" dirty="0" smtClean="0"/>
              <a:t>S kterými pády se tato předložka pojí?</a:t>
            </a:r>
          </a:p>
          <a:p>
            <a:r>
              <a:rPr lang="cs-CZ" sz="1400" dirty="0" smtClean="0"/>
              <a:t>Které spojení je napsáno podle normy?</a:t>
            </a:r>
          </a:p>
          <a:p>
            <a:endParaRPr lang="cs-CZ" sz="1400" dirty="0" smtClean="0"/>
          </a:p>
          <a:p>
            <a:r>
              <a:rPr lang="cs-CZ" sz="1400" dirty="0" smtClean="0"/>
              <a:t>                                                                                                                       Kdo s koho  x   kdo z koho</a:t>
            </a:r>
          </a:p>
          <a:p>
            <a:endParaRPr lang="cs-CZ" sz="1400" dirty="0" smtClean="0"/>
          </a:p>
          <a:p>
            <a:r>
              <a:rPr lang="cs-CZ" sz="1400" dirty="0" smtClean="0"/>
              <a:t>                                                                                                                         být s to       x   být  z to            =  ( být </a:t>
            </a:r>
            <a:r>
              <a:rPr lang="cs-CZ" sz="1400" dirty="0"/>
              <a:t>schopen</a:t>
            </a:r>
            <a:r>
              <a:rPr lang="cs-CZ" sz="1400" dirty="0" smtClean="0"/>
              <a:t>)</a:t>
            </a:r>
          </a:p>
          <a:p>
            <a:endParaRPr lang="cs-CZ" sz="1400" dirty="0" smtClean="0"/>
          </a:p>
          <a:p>
            <a:r>
              <a:rPr lang="cs-CZ" sz="1400" dirty="0" smtClean="0"/>
              <a:t>                                                                                                               </a:t>
            </a:r>
          </a:p>
          <a:p>
            <a:r>
              <a:rPr lang="cs-CZ" sz="1400" dirty="0"/>
              <a:t>Kdy lze podle normy psát a jak psát v 2. p. :               </a:t>
            </a:r>
            <a:r>
              <a:rPr lang="cs-CZ" sz="1400" dirty="0" smtClean="0"/>
              <a:t>                               </a:t>
            </a:r>
            <a:r>
              <a:rPr lang="cs-CZ" sz="1400" dirty="0"/>
              <a:t>se stolu x ze stolu </a:t>
            </a:r>
          </a:p>
          <a:p>
            <a:r>
              <a:rPr lang="cs-CZ" sz="1400" dirty="0" smtClean="0"/>
              <a:t>                                                                                                                           s </a:t>
            </a:r>
            <a:r>
              <a:rPr lang="cs-CZ" sz="1400" dirty="0"/>
              <a:t>prstu x z prstu     </a:t>
            </a:r>
          </a:p>
          <a:p>
            <a:r>
              <a:rPr lang="cs-CZ" sz="1400" dirty="0"/>
              <a:t>Které normy předepisují pravopis </a:t>
            </a:r>
            <a:r>
              <a:rPr lang="cs-CZ" sz="1400" b="1" dirty="0"/>
              <a:t>i </a:t>
            </a:r>
            <a:r>
              <a:rPr lang="cs-CZ" sz="1400" dirty="0"/>
              <a:t>/ </a:t>
            </a:r>
            <a:r>
              <a:rPr lang="cs-CZ" sz="1400" b="1" dirty="0"/>
              <a:t>y</a:t>
            </a:r>
            <a:r>
              <a:rPr lang="cs-CZ" sz="1400" dirty="0"/>
              <a:t>  po obojetných souhláskách? </a:t>
            </a:r>
          </a:p>
          <a:p>
            <a:endParaRPr lang="cs-CZ" sz="1400" dirty="0"/>
          </a:p>
          <a:p>
            <a:endParaRPr lang="cs-CZ" sz="1400" dirty="0"/>
          </a:p>
        </p:txBody>
      </p:sp>
      <p:sp>
        <p:nvSpPr>
          <p:cNvPr id="12" name="Pěticípá hvězda 11"/>
          <p:cNvSpPr/>
          <p:nvPr/>
        </p:nvSpPr>
        <p:spPr>
          <a:xfrm>
            <a:off x="402630" y="1196752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4211960" y="4077072"/>
            <a:ext cx="648072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>
            <a:off x="4211960" y="4509120"/>
            <a:ext cx="576064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5436096" y="4509120"/>
            <a:ext cx="0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Šipka doprava 22"/>
          <p:cNvSpPr/>
          <p:nvPr/>
        </p:nvSpPr>
        <p:spPr>
          <a:xfrm>
            <a:off x="4572000" y="5013176"/>
            <a:ext cx="576064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96752"/>
            <a:ext cx="8640960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400" dirty="0" smtClean="0"/>
              <a:t>Vysvětlete rozdíl, případně vymyslete na daná slova věty: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lýčený                                 x                          nalíčený obličej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vyplývat                             x                          vyplivat něco na zem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lyska ( vodní pták)           x                          líska ( lískový keř)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blýská se                            x                          blízká ( nedaleká)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mlýn, mlynář, mlýnice     x                          mlít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mýval (medvěd)                x                          míval( měl)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pyl                                        x                          pil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sypat                                   x                          sípat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výr                                       x                          vír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vysít                                    x                          viset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nazývat se                          </a:t>
            </a:r>
            <a:r>
              <a:rPr lang="cs-CZ" sz="1400" smtClean="0"/>
              <a:t>x                          nazívat</a:t>
            </a:r>
            <a:r>
              <a:rPr lang="cs-CZ" sz="1400" dirty="0" smtClean="0"/>
              <a:t> se </a:t>
            </a:r>
            <a:endParaRPr lang="cs-CZ" sz="1400" dirty="0"/>
          </a:p>
          <a:p>
            <a:r>
              <a:rPr lang="cs-CZ" sz="1400" b="1" dirty="0" smtClean="0"/>
              <a:t> POZOR </a:t>
            </a:r>
            <a:r>
              <a:rPr lang="cs-CZ" sz="1400" dirty="0" smtClean="0"/>
              <a:t>: Příjmení se pravopisným pravidlům mnohdy nepodřizují, můžeme se proto setkat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se jménem Býček i </a:t>
            </a:r>
            <a:r>
              <a:rPr lang="cs-CZ" sz="1400" dirty="0" err="1" smtClean="0"/>
              <a:t>Bíček</a:t>
            </a:r>
            <a:r>
              <a:rPr lang="cs-CZ" sz="1400" dirty="0" smtClean="0"/>
              <a:t>, </a:t>
            </a:r>
            <a:r>
              <a:rPr lang="cs-CZ" sz="1400" dirty="0" err="1" smtClean="0"/>
              <a:t>Sirovátka</a:t>
            </a:r>
            <a:r>
              <a:rPr lang="cs-CZ" sz="1400" dirty="0" smtClean="0"/>
              <a:t> i Syrovátka, Sýkora i Síkora, Lysý i Lisý ,…</a:t>
            </a:r>
          </a:p>
          <a:p>
            <a:endParaRPr lang="cs-CZ" sz="1400" dirty="0"/>
          </a:p>
          <a:p>
            <a:r>
              <a:rPr lang="cs-CZ" sz="1400" dirty="0" smtClean="0"/>
              <a:t>Která norma předepisuje pravopis skupiny souhlásek?</a:t>
            </a:r>
          </a:p>
          <a:p>
            <a:r>
              <a:rPr lang="cs-CZ" sz="1400" dirty="0" smtClean="0"/>
              <a:t>Proč se přídavná jména (adjektiva) jako: </a:t>
            </a:r>
            <a:r>
              <a:rPr lang="cs-CZ" sz="1400" b="1" dirty="0" smtClean="0"/>
              <a:t>havraní, krocaní, kuní</a:t>
            </a:r>
            <a:r>
              <a:rPr lang="cs-CZ" sz="1400" dirty="0" smtClean="0"/>
              <a:t>, … píší vždy jen s jedním n? </a:t>
            </a:r>
          </a:p>
          <a:p>
            <a:r>
              <a:rPr lang="cs-CZ" sz="1400" dirty="0" smtClean="0"/>
              <a:t>Proč se přídavné jméno </a:t>
            </a:r>
            <a:r>
              <a:rPr lang="cs-CZ" sz="1400" b="1" dirty="0" smtClean="0"/>
              <a:t>raný </a:t>
            </a:r>
            <a:r>
              <a:rPr lang="cs-CZ" sz="1400" dirty="0" smtClean="0"/>
              <a:t>píše s jedním n a přídavné jméno </a:t>
            </a:r>
            <a:r>
              <a:rPr lang="cs-CZ" sz="1400" b="1" dirty="0" smtClean="0"/>
              <a:t>ranní </a:t>
            </a:r>
            <a:r>
              <a:rPr lang="cs-CZ" sz="1400" dirty="0" smtClean="0"/>
              <a:t>se dvěma n ?: </a:t>
            </a:r>
            <a:endParaRPr lang="cs-CZ" sz="1400" dirty="0"/>
          </a:p>
          <a:p>
            <a:r>
              <a:rPr lang="cs-CZ" sz="1400" dirty="0" smtClean="0"/>
              <a:t>Vyhledejte normu , která se zabývá </a:t>
            </a:r>
            <a:r>
              <a:rPr lang="cs-CZ" sz="1400" b="1" dirty="0" smtClean="0"/>
              <a:t>dvojicemi slov </a:t>
            </a:r>
            <a:r>
              <a:rPr lang="cs-CZ" sz="1400" dirty="0" smtClean="0"/>
              <a:t>lišícími se  </a:t>
            </a:r>
            <a:r>
              <a:rPr lang="cs-CZ" sz="1400" b="1" dirty="0" smtClean="0"/>
              <a:t>předponami s- a z -  a vysvětlete  rozdíly:</a:t>
            </a:r>
          </a:p>
          <a:p>
            <a:r>
              <a:rPr lang="cs-CZ" sz="1400" dirty="0" smtClean="0"/>
              <a:t>směna x změna, svolat x zvolat, sběh x zběh, správa x zpráva, sbít x zbít, stěžovat se x ztěžovat si, smotat x zmotat </a:t>
            </a:r>
          </a:p>
        </p:txBody>
      </p:sp>
      <p:sp>
        <p:nvSpPr>
          <p:cNvPr id="10" name="Pěticípá hvězda 9"/>
          <p:cNvSpPr/>
          <p:nvPr/>
        </p:nvSpPr>
        <p:spPr>
          <a:xfrm>
            <a:off x="971600" y="2852936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1124744"/>
            <a:ext cx="871296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 se </a:t>
            </a:r>
            <a:r>
              <a:rPr lang="cs-CZ" b="1" dirty="0" smtClean="0"/>
              <a:t>píší zkratky</a:t>
            </a:r>
            <a:r>
              <a:rPr lang="cs-CZ" dirty="0" smtClean="0"/>
              <a:t>? </a:t>
            </a:r>
            <a:r>
              <a:rPr lang="cs-CZ" dirty="0"/>
              <a:t> </a:t>
            </a:r>
            <a:r>
              <a:rPr lang="cs-CZ" dirty="0" smtClean="0"/>
              <a:t>Které  pravopisné normy o nich pojednávají? </a:t>
            </a:r>
          </a:p>
          <a:p>
            <a:r>
              <a:rPr lang="cs-CZ" dirty="0" smtClean="0"/>
              <a:t>Uveďte některou ze zkratek vědeckých hodností.</a:t>
            </a:r>
          </a:p>
          <a:p>
            <a:endParaRPr lang="cs-CZ" dirty="0" smtClean="0"/>
          </a:p>
          <a:p>
            <a:r>
              <a:rPr lang="cs-CZ" dirty="0" smtClean="0"/>
              <a:t>Jak jsou </a:t>
            </a:r>
            <a:r>
              <a:rPr lang="cs-CZ" b="1" dirty="0" smtClean="0"/>
              <a:t>zpracovávána hesla ve slovníkové části </a:t>
            </a:r>
            <a:r>
              <a:rPr lang="cs-CZ" dirty="0" smtClean="0"/>
              <a:t>Pravidel českého pravopisu(PSP)?</a:t>
            </a:r>
          </a:p>
          <a:p>
            <a:r>
              <a:rPr lang="cs-CZ" dirty="0" smtClean="0"/>
              <a:t>Co znamenají výrazy v hranatých závorkách? </a:t>
            </a:r>
          </a:p>
          <a:p>
            <a:r>
              <a:rPr lang="cs-CZ" dirty="0" smtClean="0"/>
              <a:t>Co znamenají následující zkratky -\ </a:t>
            </a:r>
            <a:r>
              <a:rPr lang="cs-CZ" dirty="0" err="1" smtClean="0"/>
              <a:t>neskl</a:t>
            </a:r>
            <a:r>
              <a:rPr lang="cs-CZ" dirty="0" smtClean="0"/>
              <a:t>.,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</a:t>
            </a:r>
            <a:r>
              <a:rPr lang="cs-CZ" dirty="0" err="1" smtClean="0"/>
              <a:t>přech</a:t>
            </a:r>
            <a:r>
              <a:rPr lang="cs-CZ" dirty="0" smtClean="0"/>
              <a:t>.,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</a:t>
            </a:r>
            <a:r>
              <a:rPr lang="cs-CZ" dirty="0" err="1" smtClean="0"/>
              <a:t>řidč</a:t>
            </a:r>
            <a:r>
              <a:rPr lang="cs-CZ" dirty="0" smtClean="0"/>
              <a:t>., </a:t>
            </a:r>
          </a:p>
          <a:p>
            <a:r>
              <a:rPr lang="cs-CZ" dirty="0" smtClean="0"/>
              <a:t>Co se uvádí vždy u podstatných jmen? </a:t>
            </a:r>
          </a:p>
          <a:p>
            <a:r>
              <a:rPr lang="cs-CZ" dirty="0" smtClean="0"/>
              <a:t>Kterého rodu je podstatné jméno </a:t>
            </a:r>
            <a:r>
              <a:rPr lang="cs-CZ" b="1" dirty="0" smtClean="0"/>
              <a:t>astma? </a:t>
            </a:r>
          </a:p>
          <a:p>
            <a:r>
              <a:rPr lang="cs-CZ" dirty="0" smtClean="0"/>
              <a:t>Jak je zpracováno </a:t>
            </a:r>
            <a:r>
              <a:rPr lang="cs-CZ" b="1" dirty="0" smtClean="0"/>
              <a:t>heslo čára? </a:t>
            </a:r>
            <a:r>
              <a:rPr lang="cs-CZ" dirty="0" smtClean="0"/>
              <a:t>Co vše se o něm uvádí? </a:t>
            </a:r>
          </a:p>
          <a:p>
            <a:r>
              <a:rPr lang="cs-CZ" dirty="0" smtClean="0"/>
              <a:t>V kterém tvaru jsou uváděna slovesa ( verba)? Co vše je např. uvedeno u </a:t>
            </a:r>
            <a:r>
              <a:rPr lang="cs-CZ" b="1" dirty="0" smtClean="0"/>
              <a:t>hesla ožíti</a:t>
            </a:r>
            <a:r>
              <a:rPr lang="cs-CZ" dirty="0" smtClean="0"/>
              <a:t>?</a:t>
            </a:r>
          </a:p>
          <a:p>
            <a:r>
              <a:rPr lang="cs-CZ" b="1" dirty="0" smtClean="0"/>
              <a:t>Jak se vyslovují a píší  následující slova : </a:t>
            </a:r>
            <a:endParaRPr lang="cs-CZ" dirty="0" smtClean="0"/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                                  </a:t>
            </a:r>
            <a:r>
              <a:rPr lang="cs-CZ" dirty="0" smtClean="0"/>
              <a:t>exkurze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                                  </a:t>
            </a:r>
            <a:r>
              <a:rPr lang="cs-CZ" dirty="0" smtClean="0"/>
              <a:t>filosofie </a:t>
            </a:r>
            <a:r>
              <a:rPr lang="cs-CZ" b="1" dirty="0" smtClean="0"/>
              <a:t>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                                  </a:t>
            </a:r>
            <a:r>
              <a:rPr lang="cs-CZ" dirty="0" smtClean="0"/>
              <a:t>epizoda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impresionismus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1763688" y="4941168"/>
            <a:ext cx="792088" cy="64807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1268760"/>
            <a:ext cx="770485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Kde zjistíme </a:t>
            </a:r>
            <a:r>
              <a:rPr lang="cs-CZ" sz="1400" b="1" dirty="0" smtClean="0"/>
              <a:t>význam slova impresionismus </a:t>
            </a:r>
            <a:r>
              <a:rPr lang="cs-CZ" sz="1400" dirty="0" smtClean="0"/>
              <a:t>?</a:t>
            </a:r>
          </a:p>
          <a:p>
            <a:r>
              <a:rPr lang="cs-CZ" sz="1400" b="1" dirty="0" smtClean="0"/>
              <a:t>Jak se vyslovují </a:t>
            </a:r>
            <a:r>
              <a:rPr lang="cs-CZ" sz="1400" dirty="0" smtClean="0"/>
              <a:t>správně následující slova </a:t>
            </a:r>
            <a:r>
              <a:rPr lang="cs-CZ" sz="1400" b="1" dirty="0" smtClean="0"/>
              <a:t>– exil, existovat, existence?</a:t>
            </a:r>
          </a:p>
          <a:p>
            <a:r>
              <a:rPr lang="cs-CZ" sz="1400" dirty="0" smtClean="0"/>
              <a:t>Které písmeno se píše v koncovce 1. pádu množného čísla podstatného jména </a:t>
            </a:r>
            <a:r>
              <a:rPr lang="cs-CZ" sz="1400" b="1" dirty="0" smtClean="0"/>
              <a:t>tác</a:t>
            </a:r>
            <a:r>
              <a:rPr lang="cs-CZ" sz="1400" dirty="0" smtClean="0"/>
              <a:t>?  Zdůvodni! </a:t>
            </a:r>
          </a:p>
          <a:p>
            <a:r>
              <a:rPr lang="cs-CZ" sz="1400" dirty="0" smtClean="0"/>
              <a:t>Která podoba adjektiva je správná : </a:t>
            </a:r>
            <a:r>
              <a:rPr lang="cs-CZ" sz="1400" b="1" dirty="0" smtClean="0"/>
              <a:t>plzeňský  x </a:t>
            </a:r>
            <a:r>
              <a:rPr lang="cs-CZ" sz="1400" b="1" dirty="0" err="1" smtClean="0"/>
              <a:t>plzenský</a:t>
            </a:r>
            <a:r>
              <a:rPr lang="cs-CZ" sz="1400" b="1" dirty="0" smtClean="0"/>
              <a:t> </a:t>
            </a:r>
            <a:r>
              <a:rPr lang="cs-CZ" sz="1400" dirty="0" smtClean="0"/>
              <a:t>?</a:t>
            </a:r>
          </a:p>
          <a:p>
            <a:r>
              <a:rPr lang="cs-CZ" sz="1400" dirty="0" smtClean="0"/>
              <a:t>Jak se vyslovuje v češtině slovo </a:t>
            </a:r>
            <a:r>
              <a:rPr lang="cs-CZ" sz="1400" b="1" dirty="0" smtClean="0"/>
              <a:t>dikobraz</a:t>
            </a:r>
            <a:r>
              <a:rPr lang="cs-CZ" sz="1400" dirty="0" smtClean="0"/>
              <a:t>?</a:t>
            </a:r>
          </a:p>
          <a:p>
            <a:r>
              <a:rPr lang="cs-CZ" sz="1400" dirty="0" smtClean="0"/>
              <a:t>Které písmeno je třeba doplnit ve slově  </a:t>
            </a:r>
            <a:r>
              <a:rPr lang="cs-CZ" sz="1400" b="1" dirty="0" err="1" smtClean="0"/>
              <a:t>ub-kace</a:t>
            </a:r>
            <a:r>
              <a:rPr lang="cs-CZ" sz="1400" b="1" dirty="0" smtClean="0"/>
              <a:t>?</a:t>
            </a:r>
          </a:p>
          <a:p>
            <a:r>
              <a:rPr lang="cs-CZ" sz="1400" dirty="0" smtClean="0"/>
              <a:t>Jakou podobu má </a:t>
            </a:r>
            <a:r>
              <a:rPr lang="cs-CZ" sz="1400" b="1" dirty="0" smtClean="0"/>
              <a:t>příjmení ženy, jejíž muž se jmenuje  Švec? </a:t>
            </a:r>
          </a:p>
          <a:p>
            <a:r>
              <a:rPr lang="cs-CZ" sz="1400" dirty="0" smtClean="0"/>
              <a:t>Píše se správně </a:t>
            </a:r>
            <a:r>
              <a:rPr lang="cs-CZ" sz="1400" b="1" dirty="0" smtClean="0"/>
              <a:t>žoldnéř, nebo </a:t>
            </a:r>
            <a:r>
              <a:rPr lang="cs-CZ" sz="1400" b="1" dirty="0" err="1" smtClean="0"/>
              <a:t>žoldneř</a:t>
            </a:r>
            <a:r>
              <a:rPr lang="cs-CZ" sz="1400" b="1" dirty="0" smtClean="0"/>
              <a:t>?</a:t>
            </a:r>
          </a:p>
          <a:p>
            <a:r>
              <a:rPr lang="cs-CZ" sz="1400" dirty="0" smtClean="0"/>
              <a:t>Co je správně?  30 míst </a:t>
            </a:r>
            <a:r>
              <a:rPr lang="cs-CZ" sz="1400" b="1" dirty="0" smtClean="0"/>
              <a:t>k sedění, nebo k sezení</a:t>
            </a:r>
            <a:r>
              <a:rPr lang="cs-CZ" sz="1400" dirty="0" smtClean="0"/>
              <a:t>? </a:t>
            </a:r>
          </a:p>
          <a:p>
            <a:r>
              <a:rPr lang="cs-CZ" sz="1400" dirty="0" smtClean="0"/>
              <a:t>Jakou podobu má 2. pád od místního jména </a:t>
            </a:r>
            <a:r>
              <a:rPr lang="cs-CZ" sz="1400" b="1" dirty="0" smtClean="0"/>
              <a:t>Sedlec</a:t>
            </a:r>
            <a:r>
              <a:rPr lang="cs-CZ" sz="1400" dirty="0" smtClean="0"/>
              <a:t>?</a:t>
            </a:r>
          </a:p>
          <a:p>
            <a:r>
              <a:rPr lang="cs-CZ" sz="1400" dirty="0" smtClean="0"/>
              <a:t>Označuje se grafickými podobami </a:t>
            </a:r>
            <a:r>
              <a:rPr lang="cs-CZ" sz="1400" b="1" dirty="0" smtClean="0"/>
              <a:t>Brazílie a Brasilia </a:t>
            </a:r>
            <a:r>
              <a:rPr lang="cs-CZ" sz="1400" dirty="0" smtClean="0"/>
              <a:t>totéž?</a:t>
            </a:r>
          </a:p>
          <a:p>
            <a:r>
              <a:rPr lang="cs-CZ" sz="1400" dirty="0" smtClean="0"/>
              <a:t>Píše se správně </a:t>
            </a:r>
            <a:r>
              <a:rPr lang="cs-CZ" sz="1400" b="1" dirty="0" err="1" smtClean="0"/>
              <a:t>ragů</a:t>
            </a:r>
            <a:r>
              <a:rPr lang="cs-CZ" sz="1400" b="1" dirty="0" smtClean="0"/>
              <a:t> nebo </a:t>
            </a:r>
            <a:r>
              <a:rPr lang="cs-CZ" sz="1400" b="1" dirty="0" smtClean="0"/>
              <a:t>ragú</a:t>
            </a:r>
            <a:r>
              <a:rPr lang="cs-CZ" sz="1400" dirty="0" smtClean="0"/>
              <a:t>? </a:t>
            </a:r>
          </a:p>
          <a:p>
            <a:r>
              <a:rPr lang="cs-CZ" sz="1400" dirty="0" smtClean="0"/>
              <a:t>Píše se správně – dohromady    x do hromady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na horu           x nahoru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o pravdu         x opravdu </a:t>
            </a:r>
          </a:p>
          <a:p>
            <a:r>
              <a:rPr lang="cs-CZ" sz="1400" dirty="0" smtClean="0"/>
              <a:t>Vysvětli na příkladech. </a:t>
            </a:r>
          </a:p>
          <a:p>
            <a:r>
              <a:rPr lang="cs-CZ" sz="1400" dirty="0" smtClean="0"/>
              <a:t>Ve které kodifikační příručce se můžeme dozvědět o tom, že slovo </a:t>
            </a:r>
            <a:r>
              <a:rPr lang="cs-CZ" sz="1400" b="1" dirty="0" smtClean="0"/>
              <a:t>panelák</a:t>
            </a:r>
            <a:r>
              <a:rPr lang="cs-CZ" sz="1400" dirty="0" smtClean="0"/>
              <a:t> slovem hovorovým,</a:t>
            </a:r>
          </a:p>
          <a:p>
            <a:r>
              <a:rPr lang="cs-CZ" sz="1400" dirty="0" smtClean="0"/>
              <a:t>slovo </a:t>
            </a:r>
            <a:r>
              <a:rPr lang="cs-CZ" sz="1400" b="1" dirty="0" smtClean="0"/>
              <a:t>jitro</a:t>
            </a:r>
            <a:r>
              <a:rPr lang="cs-CZ" sz="1400" dirty="0" smtClean="0"/>
              <a:t> knižním, slovo </a:t>
            </a:r>
            <a:r>
              <a:rPr lang="cs-CZ" sz="1400" b="1" dirty="0" smtClean="0"/>
              <a:t>luna</a:t>
            </a:r>
            <a:r>
              <a:rPr lang="cs-CZ" sz="1400" dirty="0" smtClean="0"/>
              <a:t> slovem básnickým, </a:t>
            </a:r>
            <a:r>
              <a:rPr lang="cs-CZ" sz="1400" b="1" dirty="0" smtClean="0"/>
              <a:t>bordel </a:t>
            </a:r>
            <a:r>
              <a:rPr lang="cs-CZ" sz="1400" dirty="0" smtClean="0"/>
              <a:t>slovem vulgárním ? </a:t>
            </a:r>
            <a:endParaRPr lang="cs-CZ" sz="1400" dirty="0"/>
          </a:p>
        </p:txBody>
      </p:sp>
      <p:sp>
        <p:nvSpPr>
          <p:cNvPr id="4" name="Pěticípá hvězda 3"/>
          <p:cNvSpPr/>
          <p:nvPr/>
        </p:nvSpPr>
        <p:spPr>
          <a:xfrm>
            <a:off x="6876256" y="3356992"/>
            <a:ext cx="1440160" cy="100811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412776"/>
            <a:ext cx="81369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771800" y="1556792"/>
            <a:ext cx="331860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Použité zdroje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979712" y="2780928"/>
            <a:ext cx="540060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Vlastní zdroje</a:t>
            </a:r>
            <a:endParaRPr lang="cs-CZ" dirty="0"/>
          </a:p>
        </p:txBody>
      </p:sp>
      <p:sp>
        <p:nvSpPr>
          <p:cNvPr id="6" name="Šipka dolů 5"/>
          <p:cNvSpPr/>
          <p:nvPr/>
        </p:nvSpPr>
        <p:spPr>
          <a:xfrm>
            <a:off x="4431103" y="2132856"/>
            <a:ext cx="68889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1602</TotalTime>
  <Words>1039</Words>
  <Application>Microsoft Office PowerPoint</Application>
  <PresentationFormat>Předvádění na obrazovce (4:3)</PresentationFormat>
  <Paragraphs>194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112</cp:revision>
  <cp:lastPrinted>2014-02-23T12:29:15Z</cp:lastPrinted>
  <dcterms:created xsi:type="dcterms:W3CDTF">2010-11-01T23:40:31Z</dcterms:created>
  <dcterms:modified xsi:type="dcterms:W3CDTF">2014-02-25T10:44:22Z</dcterms:modified>
</cp:coreProperties>
</file>