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84" r:id="rId3"/>
    <p:sldId id="298" r:id="rId4"/>
    <p:sldId id="299" r:id="rId5"/>
    <p:sldId id="302" r:id="rId6"/>
    <p:sldId id="301" r:id="rId7"/>
    <p:sldId id="300" r:id="rId8"/>
    <p:sldId id="306" r:id="rId9"/>
    <p:sldId id="308" r:id="rId10"/>
    <p:sldId id="307" r:id="rId11"/>
    <p:sldId id="304" r:id="rId12"/>
    <p:sldId id="309" r:id="rId13"/>
    <p:sldId id="310" r:id="rId14"/>
    <p:sldId id="305" r:id="rId15"/>
    <p:sldId id="295" r:id="rId16"/>
    <p:sldId id="296" r:id="rId17"/>
    <p:sldId id="29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3300"/>
    <a:srgbClr val="02283F"/>
    <a:srgbClr val="FFFAF0"/>
    <a:srgbClr val="FFFAF5"/>
    <a:srgbClr val="FFF5EB"/>
    <a:srgbClr val="FFEBCD"/>
    <a:srgbClr val="FFFFCC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hyperlink" Target="http://dom&#233;ny/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audio" Target="../media/audio1.wav"/><Relationship Id="rId7" Type="http://schemas.openxmlformats.org/officeDocument/2006/relationships/image" Target="../media/image6.png"/><Relationship Id="rId12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gif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12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12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12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25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GIF"/><Relationship Id="rId3" Type="http://schemas.openxmlformats.org/officeDocument/2006/relationships/audio" Target="../media/audio1.wav"/><Relationship Id="rId7" Type="http://schemas.openxmlformats.org/officeDocument/2006/relationships/image" Target="../media/image27.W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audio" Target="../media/audio3.wav"/><Relationship Id="rId4" Type="http://schemas.openxmlformats.org/officeDocument/2006/relationships/audio" Target="../media/audio2.wav"/><Relationship Id="rId9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?CTT=97" TargetMode="External"/><Relationship Id="rId13" Type="http://schemas.openxmlformats.org/officeDocument/2006/relationships/audio" Target="../media/audio1.wav"/><Relationship Id="rId3" Type="http://schemas.openxmlformats.org/officeDocument/2006/relationships/image" Target="../media/image1.png"/><Relationship Id="rId7" Type="http://schemas.openxmlformats.org/officeDocument/2006/relationships/hyperlink" Target="http://office.microsoft.com/cs-cz/images/MC900442026.aspx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e/e4/Firefox_Screenshot_Linux.PNG" TargetMode="External"/><Relationship Id="rId5" Type="http://schemas.openxmlformats.org/officeDocument/2006/relationships/hyperlink" Target="http://www.spsemoh.cz/vyuka/site/index.htm" TargetMode="External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7781656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Princip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 dělení sítí, jejich podstata, vlastnosti a použití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Počítačové sítě, Internet, browser, prohlížeč, www, email, vyhledávač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učebna, Webová aplikace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vyhledávání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informací,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Internet 3 – prohlížeč a </a:t>
            </a:r>
            <a:r>
              <a:rPr lang="cs-CZ" sz="2400" b="1" dirty="0" smtClean="0"/>
              <a:t>služby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VY_32_INOVACE_33_672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3 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– prohlížeč a služby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764704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002060"/>
                </a:solidFill>
              </a:rPr>
              <a:t>Prohlížeč  - Browser: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Diskuze na pojmy, browser, surfovat, prohlížeč, portál, brána, …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6862" y="1196752"/>
            <a:ext cx="88569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Internet se stal grafickým hypertextovým prostředím a bylo nutné dodat uživatelům nějaký „přívětivý“ nástroj pro efektivní vyhledávání informací na jeho stránkách - www. </a:t>
            </a:r>
          </a:p>
          <a:p>
            <a:pPr algn="just"/>
            <a:r>
              <a:rPr lang="cs-CZ" sz="2400" dirty="0" smtClean="0">
                <a:solidFill>
                  <a:srgbClr val="002060"/>
                </a:solidFill>
              </a:rPr>
              <a:t>Vznikly první </a:t>
            </a:r>
            <a:r>
              <a:rPr lang="cs-CZ" sz="2400" b="1" dirty="0" smtClean="0">
                <a:solidFill>
                  <a:srgbClr val="002060"/>
                </a:solidFill>
              </a:rPr>
              <a:t>Browsery (Prohlížeče) </a:t>
            </a:r>
            <a:r>
              <a:rPr lang="cs-CZ" sz="2400" dirty="0" smtClean="0">
                <a:solidFill>
                  <a:srgbClr val="002060"/>
                </a:solidFill>
              </a:rPr>
              <a:t>pro prohlížení www stránek, tzv. „surfování“, což se vžilo pro hledání bez specifického </a:t>
            </a:r>
            <a:r>
              <a:rPr lang="cs-CZ" sz="2400" dirty="0">
                <a:solidFill>
                  <a:srgbClr val="002060"/>
                </a:solidFill>
              </a:rPr>
              <a:t>z</a:t>
            </a:r>
            <a:r>
              <a:rPr lang="cs-CZ" sz="2400" dirty="0" smtClean="0">
                <a:solidFill>
                  <a:srgbClr val="002060"/>
                </a:solidFill>
              </a:rPr>
              <a:t>áměru a tedy klikáním „kamsi“ – první opojení z množství informací.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79512" y="3573016"/>
            <a:ext cx="8856984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i="1" dirty="0" smtClean="0">
                <a:solidFill>
                  <a:srgbClr val="003300"/>
                </a:solidFill>
              </a:rPr>
              <a:t>Základní </a:t>
            </a:r>
            <a:r>
              <a:rPr lang="cs-CZ" sz="2400" b="1" i="1" u="sng" dirty="0" smtClean="0">
                <a:solidFill>
                  <a:srgbClr val="003300"/>
                </a:solidFill>
              </a:rPr>
              <a:t>Prohlížeče</a:t>
            </a:r>
            <a:r>
              <a:rPr lang="cs-CZ" sz="2400" i="1" dirty="0" smtClean="0">
                <a:solidFill>
                  <a:srgbClr val="003300"/>
                </a:solidFill>
              </a:rPr>
              <a:t> postupně doplnily webové </a:t>
            </a:r>
            <a:r>
              <a:rPr lang="cs-CZ" sz="2400" b="1" i="1" u="sng" dirty="0" smtClean="0">
                <a:solidFill>
                  <a:srgbClr val="003300"/>
                </a:solidFill>
              </a:rPr>
              <a:t>Portály</a:t>
            </a:r>
            <a:r>
              <a:rPr lang="cs-CZ" sz="2400" i="1" dirty="0" smtClean="0">
                <a:solidFill>
                  <a:srgbClr val="003300"/>
                </a:solidFill>
              </a:rPr>
              <a:t>, které nabízejí kromě </a:t>
            </a:r>
            <a:r>
              <a:rPr lang="cs-CZ" sz="2400" b="1" i="1" dirty="0" smtClean="0">
                <a:solidFill>
                  <a:srgbClr val="003300"/>
                </a:solidFill>
              </a:rPr>
              <a:t>vyhledávacích funkcí, dále např. e-poštu a přes zpravodajství až k inzercím, sociálním sítím, komunikačním kanálům</a:t>
            </a:r>
            <a:r>
              <a:rPr lang="cs-CZ" sz="2400" i="1" dirty="0" smtClean="0">
                <a:solidFill>
                  <a:srgbClr val="003300"/>
                </a:solidFill>
              </a:rPr>
              <a:t>, atd.</a:t>
            </a:r>
          </a:p>
          <a:p>
            <a:pPr algn="just"/>
            <a:endParaRPr lang="cs-CZ" sz="1200" dirty="0" smtClean="0">
              <a:solidFill>
                <a:srgbClr val="006600"/>
              </a:solidFill>
            </a:endParaRPr>
          </a:p>
          <a:p>
            <a:pPr algn="just"/>
            <a:r>
              <a:rPr lang="cs-CZ" sz="2000" dirty="0" smtClean="0">
                <a:solidFill>
                  <a:srgbClr val="C00000"/>
                </a:solidFill>
              </a:rPr>
              <a:t>Pro vyhledávání informací se nabízejí v podstatě 3 směry práce:</a:t>
            </a:r>
          </a:p>
          <a:p>
            <a:pPr algn="just"/>
            <a:r>
              <a:rPr lang="cs-CZ" sz="2000" dirty="0">
                <a:solidFill>
                  <a:srgbClr val="C00000"/>
                </a:solidFill>
              </a:rPr>
              <a:t>	</a:t>
            </a:r>
            <a:r>
              <a:rPr lang="cs-CZ" sz="2000" dirty="0" smtClean="0">
                <a:solidFill>
                  <a:srgbClr val="C00000"/>
                </a:solidFill>
              </a:rPr>
              <a:t>a) </a:t>
            </a:r>
            <a:r>
              <a:rPr lang="cs-CZ" sz="2000" b="1" dirty="0" smtClean="0">
                <a:solidFill>
                  <a:srgbClr val="C00000"/>
                </a:solidFill>
              </a:rPr>
              <a:t>zadání adresy </a:t>
            </a:r>
            <a:r>
              <a:rPr lang="cs-CZ" sz="2000" dirty="0" smtClean="0">
                <a:solidFill>
                  <a:srgbClr val="C00000"/>
                </a:solidFill>
              </a:rPr>
              <a:t>- </a:t>
            </a:r>
            <a:r>
              <a:rPr lang="cs-CZ" sz="2000" i="1" dirty="0" smtClean="0">
                <a:solidFill>
                  <a:srgbClr val="C00000"/>
                </a:solidFill>
              </a:rPr>
              <a:t>(zadáme URL – </a:t>
            </a:r>
            <a:r>
              <a:rPr lang="cs-CZ" sz="2000" i="1" dirty="0" smtClean="0">
                <a:solidFill>
                  <a:srgbClr val="C00000"/>
                </a:solidFill>
                <a:hlinkClick r:id="rId4"/>
              </a:rPr>
              <a:t>http://domény/</a:t>
            </a:r>
            <a:r>
              <a:rPr lang="cs-CZ" sz="2000" i="1" dirty="0" smtClean="0">
                <a:solidFill>
                  <a:srgbClr val="C00000"/>
                </a:solidFill>
              </a:rPr>
              <a:t> …)</a:t>
            </a:r>
          </a:p>
          <a:p>
            <a:pPr algn="just"/>
            <a:r>
              <a:rPr lang="cs-CZ" sz="2000" dirty="0">
                <a:solidFill>
                  <a:srgbClr val="C00000"/>
                </a:solidFill>
              </a:rPr>
              <a:t>	</a:t>
            </a:r>
            <a:r>
              <a:rPr lang="cs-CZ" sz="2000" dirty="0" smtClean="0">
                <a:solidFill>
                  <a:srgbClr val="C00000"/>
                </a:solidFill>
              </a:rPr>
              <a:t>b) </a:t>
            </a:r>
            <a:r>
              <a:rPr lang="cs-CZ" sz="2000" b="1" dirty="0" smtClean="0">
                <a:solidFill>
                  <a:srgbClr val="C00000"/>
                </a:solidFill>
              </a:rPr>
              <a:t>vyhledávací robot </a:t>
            </a:r>
            <a:r>
              <a:rPr lang="cs-CZ" sz="2000" dirty="0" smtClean="0">
                <a:solidFill>
                  <a:srgbClr val="C00000"/>
                </a:solidFill>
              </a:rPr>
              <a:t>(stroj-robot) – </a:t>
            </a:r>
            <a:r>
              <a:rPr lang="cs-CZ" sz="2000" i="1" dirty="0" smtClean="0">
                <a:solidFill>
                  <a:srgbClr val="C00000"/>
                </a:solidFill>
              </a:rPr>
              <a:t>zadáme klíčové slovo nebo výraz)</a:t>
            </a:r>
          </a:p>
          <a:p>
            <a:pPr algn="just"/>
            <a:r>
              <a:rPr lang="cs-CZ" sz="2000" dirty="0">
                <a:solidFill>
                  <a:srgbClr val="C00000"/>
                </a:solidFill>
              </a:rPr>
              <a:t>	</a:t>
            </a:r>
            <a:r>
              <a:rPr lang="cs-CZ" sz="2000" dirty="0" smtClean="0">
                <a:solidFill>
                  <a:srgbClr val="C00000"/>
                </a:solidFill>
              </a:rPr>
              <a:t>c) </a:t>
            </a:r>
            <a:r>
              <a:rPr lang="cs-CZ" sz="2000" b="1" dirty="0" smtClean="0">
                <a:solidFill>
                  <a:srgbClr val="C00000"/>
                </a:solidFill>
              </a:rPr>
              <a:t>katalog</a:t>
            </a:r>
            <a:r>
              <a:rPr lang="cs-CZ" sz="2000" dirty="0" smtClean="0">
                <a:solidFill>
                  <a:srgbClr val="C00000"/>
                </a:solidFill>
              </a:rPr>
              <a:t> podle odbornosti –</a:t>
            </a:r>
            <a:r>
              <a:rPr lang="cs-CZ" sz="2000" i="1" dirty="0" smtClean="0">
                <a:solidFill>
                  <a:srgbClr val="C00000"/>
                </a:solidFill>
              </a:rPr>
              <a:t> (hledáme podle odborného zařazení)</a:t>
            </a:r>
            <a:endParaRPr lang="cs-CZ" sz="2000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980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1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1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65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75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  <p:bldP spid="10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3 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– prohlížeč a služby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764704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002060"/>
                </a:solidFill>
              </a:rPr>
              <a:t>Druhy prohlížečů (browser):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Prohlížečů bylo podstatně více, ale neujaly se, např. </a:t>
            </a:r>
            <a:r>
              <a:rPr lang="cs-CZ" sz="2000" i="1" dirty="0" err="1" smtClean="0">
                <a:solidFill>
                  <a:srgbClr val="7030A0"/>
                </a:solidFill>
              </a:rPr>
              <a:t>Arachne</a:t>
            </a:r>
            <a:r>
              <a:rPr lang="cs-CZ" sz="2000" i="1" dirty="0" smtClean="0">
                <a:solidFill>
                  <a:srgbClr val="7030A0"/>
                </a:solidFill>
              </a:rPr>
              <a:t>, </a:t>
            </a:r>
            <a:r>
              <a:rPr lang="cs-CZ" sz="2000" i="1" dirty="0" err="1" smtClean="0">
                <a:solidFill>
                  <a:srgbClr val="7030A0"/>
                </a:solidFill>
              </a:rPr>
              <a:t>Mozilla</a:t>
            </a:r>
            <a:r>
              <a:rPr lang="cs-CZ" sz="2000" i="1" dirty="0" smtClean="0">
                <a:solidFill>
                  <a:srgbClr val="7030A0"/>
                </a:solidFill>
              </a:rPr>
              <a:t>, …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106" name="Picture 10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643"/>
          <a:stretch/>
        </p:blipFill>
        <p:spPr bwMode="auto">
          <a:xfrm>
            <a:off x="4001444" y="4711581"/>
            <a:ext cx="1307820" cy="1278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26862" y="1268760"/>
            <a:ext cx="885698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rgbClr val="003300"/>
                </a:solidFill>
              </a:rPr>
              <a:t>1992 – 1. uživatelský browser </a:t>
            </a:r>
            <a:r>
              <a:rPr lang="cs-CZ" sz="2400" dirty="0" err="1" smtClean="0">
                <a:solidFill>
                  <a:srgbClr val="003300"/>
                </a:solidFill>
              </a:rPr>
              <a:t>Mosaic</a:t>
            </a:r>
            <a:endParaRPr lang="cs-CZ" sz="2400" dirty="0" smtClean="0">
              <a:solidFill>
                <a:srgbClr val="003300"/>
              </a:solidFill>
            </a:endParaRPr>
          </a:p>
          <a:p>
            <a:pPr algn="just"/>
            <a:r>
              <a:rPr lang="cs-CZ" sz="1400" dirty="0" smtClean="0">
                <a:solidFill>
                  <a:srgbClr val="003300"/>
                </a:solidFill>
              </a:rPr>
              <a:t>	(neumí zobrazovat obrázky – využívá program PC)</a:t>
            </a:r>
          </a:p>
          <a:p>
            <a:pPr algn="just"/>
            <a:r>
              <a:rPr lang="cs-CZ" sz="2400" dirty="0" smtClean="0">
                <a:solidFill>
                  <a:srgbClr val="003300"/>
                </a:solidFill>
              </a:rPr>
              <a:t>1994 – </a:t>
            </a:r>
            <a:r>
              <a:rPr lang="cs-CZ" sz="2400" dirty="0" err="1" smtClean="0">
                <a:solidFill>
                  <a:srgbClr val="003300"/>
                </a:solidFill>
              </a:rPr>
              <a:t>Netscape</a:t>
            </a:r>
            <a:r>
              <a:rPr lang="cs-CZ" sz="2400" dirty="0" smtClean="0">
                <a:solidFill>
                  <a:srgbClr val="003300"/>
                </a:solidFill>
              </a:rPr>
              <a:t> </a:t>
            </a:r>
            <a:r>
              <a:rPr lang="cs-CZ" sz="2400" dirty="0" err="1" smtClean="0">
                <a:solidFill>
                  <a:srgbClr val="003300"/>
                </a:solidFill>
              </a:rPr>
              <a:t>Navigator</a:t>
            </a:r>
            <a:endParaRPr lang="cs-CZ" sz="2400" dirty="0" smtClean="0">
              <a:solidFill>
                <a:srgbClr val="003300"/>
              </a:solidFill>
            </a:endParaRPr>
          </a:p>
          <a:p>
            <a:pPr algn="just"/>
            <a:endParaRPr lang="cs-CZ" sz="1400" dirty="0" smtClean="0">
              <a:solidFill>
                <a:srgbClr val="003300"/>
              </a:solidFill>
            </a:endParaRPr>
          </a:p>
          <a:p>
            <a:pPr algn="just"/>
            <a:r>
              <a:rPr lang="cs-CZ" sz="2400" dirty="0" smtClean="0">
                <a:solidFill>
                  <a:srgbClr val="003300"/>
                </a:solidFill>
              </a:rPr>
              <a:t>1995 - vstup Internet Exploreru a boj </a:t>
            </a:r>
          </a:p>
          <a:p>
            <a:pPr algn="just"/>
            <a:r>
              <a:rPr lang="cs-CZ" sz="2400" dirty="0" smtClean="0">
                <a:solidFill>
                  <a:srgbClr val="003300"/>
                </a:solidFill>
              </a:rPr>
              <a:t>	o vliv na trhu</a:t>
            </a:r>
          </a:p>
          <a:p>
            <a:pPr algn="just"/>
            <a:endParaRPr lang="cs-CZ" sz="1400" dirty="0" smtClean="0">
              <a:solidFill>
                <a:srgbClr val="003300"/>
              </a:solidFill>
            </a:endParaRPr>
          </a:p>
          <a:p>
            <a:pPr algn="just"/>
            <a:r>
              <a:rPr lang="cs-CZ" sz="2400" dirty="0" smtClean="0">
                <a:solidFill>
                  <a:srgbClr val="003300"/>
                </a:solidFill>
              </a:rPr>
              <a:t>1996 - vítězí Internet Explorer</a:t>
            </a:r>
          </a:p>
          <a:p>
            <a:pPr algn="just"/>
            <a:endParaRPr lang="cs-CZ" sz="1400" dirty="0" smtClean="0">
              <a:solidFill>
                <a:srgbClr val="003300"/>
              </a:solidFill>
            </a:endParaRPr>
          </a:p>
          <a:p>
            <a:pPr algn="just"/>
            <a:r>
              <a:rPr lang="cs-CZ" sz="2400" dirty="0" smtClean="0">
                <a:solidFill>
                  <a:srgbClr val="003300"/>
                </a:solidFill>
              </a:rPr>
              <a:t>1996 – na podzim roku Opera</a:t>
            </a:r>
          </a:p>
          <a:p>
            <a:pPr algn="just"/>
            <a:endParaRPr lang="cs-CZ" sz="1400" dirty="0" smtClean="0">
              <a:solidFill>
                <a:srgbClr val="003300"/>
              </a:solidFill>
            </a:endParaRPr>
          </a:p>
          <a:p>
            <a:pPr algn="just"/>
            <a:r>
              <a:rPr lang="cs-CZ" sz="2400" dirty="0" smtClean="0">
                <a:solidFill>
                  <a:srgbClr val="003300"/>
                </a:solidFill>
              </a:rPr>
              <a:t>2002 – </a:t>
            </a:r>
            <a:r>
              <a:rPr lang="cs-CZ" sz="2400" dirty="0" err="1" smtClean="0">
                <a:solidFill>
                  <a:srgbClr val="003300"/>
                </a:solidFill>
              </a:rPr>
              <a:t>Firefox</a:t>
            </a:r>
            <a:r>
              <a:rPr lang="cs-CZ" sz="2400" dirty="0" smtClean="0">
                <a:solidFill>
                  <a:srgbClr val="003300"/>
                </a:solidFill>
              </a:rPr>
              <a:t> (</a:t>
            </a:r>
            <a:r>
              <a:rPr lang="cs-CZ" sz="2400" dirty="0" err="1" smtClean="0">
                <a:solidFill>
                  <a:srgbClr val="003300"/>
                </a:solidFill>
              </a:rPr>
              <a:t>Mozilla</a:t>
            </a:r>
            <a:r>
              <a:rPr lang="cs-CZ" sz="2400" dirty="0" smtClean="0">
                <a:solidFill>
                  <a:srgbClr val="003300"/>
                </a:solidFill>
              </a:rPr>
              <a:t>)</a:t>
            </a:r>
          </a:p>
          <a:p>
            <a:pPr algn="just"/>
            <a:endParaRPr lang="cs-CZ" sz="1400" dirty="0" smtClean="0">
              <a:solidFill>
                <a:srgbClr val="003300"/>
              </a:solidFill>
            </a:endParaRPr>
          </a:p>
          <a:p>
            <a:pPr algn="just"/>
            <a:r>
              <a:rPr lang="cs-CZ" sz="2400" dirty="0" smtClean="0">
                <a:solidFill>
                  <a:srgbClr val="003300"/>
                </a:solidFill>
              </a:rPr>
              <a:t>2003 – Safari</a:t>
            </a:r>
          </a:p>
          <a:p>
            <a:pPr algn="just"/>
            <a:endParaRPr lang="cs-CZ" sz="1400" dirty="0" smtClean="0">
              <a:solidFill>
                <a:srgbClr val="003300"/>
              </a:solidFill>
            </a:endParaRPr>
          </a:p>
          <a:p>
            <a:pPr algn="just"/>
            <a:r>
              <a:rPr lang="cs-CZ" sz="2400" dirty="0" smtClean="0">
                <a:solidFill>
                  <a:srgbClr val="003300"/>
                </a:solidFill>
              </a:rPr>
              <a:t>2008 – Google Chrome</a:t>
            </a: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1585"/>
          <a:stretch/>
        </p:blipFill>
        <p:spPr bwMode="auto">
          <a:xfrm>
            <a:off x="5344627" y="2551867"/>
            <a:ext cx="1315605" cy="895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79" y="1293168"/>
            <a:ext cx="1315605" cy="153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314"/>
          <a:stretch/>
        </p:blipFill>
        <p:spPr bwMode="auto">
          <a:xfrm>
            <a:off x="4813325" y="3594730"/>
            <a:ext cx="1323390" cy="12527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988"/>
          <a:stretch/>
        </p:blipFill>
        <p:spPr bwMode="auto">
          <a:xfrm>
            <a:off x="6136715" y="4085442"/>
            <a:ext cx="1315605" cy="1202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420"/>
          <a:stretch/>
        </p:blipFill>
        <p:spPr bwMode="auto">
          <a:xfrm>
            <a:off x="7288842" y="4887388"/>
            <a:ext cx="1315605" cy="13499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0184" y="2687513"/>
            <a:ext cx="1323390" cy="153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0" name="Picture 14" descr="http://www.earchiv.cz/b05/gifs/b0700001.gif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226" t="10393" r="21506" b="74923"/>
          <a:stretch/>
        </p:blipFill>
        <p:spPr bwMode="auto">
          <a:xfrm>
            <a:off x="5188198" y="972938"/>
            <a:ext cx="782761" cy="857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2445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3 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– prohlížeč a služby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764704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002060"/>
                </a:solidFill>
              </a:rPr>
              <a:t>1. Internet Explorer: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Zadávejte názvy prohlížečů a portálů a sledujte nabízené možnosti.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88840"/>
            <a:ext cx="9144000" cy="20558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6024" y="764704"/>
            <a:ext cx="762000" cy="76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523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3 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– prohlížeč a služby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764704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002060"/>
                </a:solidFill>
              </a:rPr>
              <a:t>2. </a:t>
            </a:r>
            <a:r>
              <a:rPr lang="cs-CZ" sz="2400" b="1" dirty="0" err="1" smtClean="0">
                <a:solidFill>
                  <a:srgbClr val="002060"/>
                </a:solidFill>
              </a:rPr>
              <a:t>Mozilla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Firefox</a:t>
            </a:r>
            <a:r>
              <a:rPr lang="cs-CZ" sz="2400" b="1" dirty="0" smtClean="0">
                <a:solidFill>
                  <a:srgbClr val="002060"/>
                </a:solidFill>
              </a:rPr>
              <a:t>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>
                <a:solidFill>
                  <a:srgbClr val="7030A0"/>
                </a:solidFill>
              </a:rPr>
              <a:t>Zadávejte názvy prohlížečů a portálů a sledujte nabízené možnosti</a:t>
            </a:r>
            <a:r>
              <a:rPr lang="cs-CZ" sz="2000" i="1" dirty="0" smtClean="0">
                <a:solidFill>
                  <a:srgbClr val="7030A0"/>
                </a:solidFill>
              </a:rPr>
              <a:t>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7144" y="1651207"/>
            <a:ext cx="6477000" cy="4572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8032" y="836712"/>
            <a:ext cx="762000" cy="72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930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3 </a:t>
            </a:r>
            <a:r>
              <a:rPr lang="cs-CZ" sz="3000" b="1" i="1" u="sng" dirty="0" smtClean="0">
                <a:solidFill>
                  <a:schemeClr val="tx2"/>
                </a:solidFill>
              </a:rPr>
              <a:t>– prohlížeč a služby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764704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002060"/>
                </a:solidFill>
              </a:rPr>
              <a:t>3. Google - Chrome: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>
                <a:solidFill>
                  <a:srgbClr val="7030A0"/>
                </a:solidFill>
              </a:rPr>
              <a:t>Zadávejte názvy prohlížečů a portálů a sledujte nabízené možnosti.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764704"/>
            <a:ext cx="762000" cy="762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14587"/>
            <a:ext cx="9144000" cy="3082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24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3 – prohlížeč a služby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107504" y="692696"/>
            <a:ext cx="885698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rgbClr val="002060"/>
                </a:solidFill>
              </a:rPr>
              <a:t>Po zvolení Browseru - Prohlížeče www stránek lze prohlížet servery – uzly na internetu a hledat požadované informace.</a:t>
            </a:r>
          </a:p>
          <a:p>
            <a:pPr algn="just"/>
            <a:endParaRPr lang="cs-CZ" sz="1200" b="1" dirty="0" smtClean="0">
              <a:solidFill>
                <a:srgbClr val="002060"/>
              </a:solidFill>
            </a:endParaRPr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Pro efektivní využívání internetu, používáme tzv. </a:t>
            </a:r>
            <a:r>
              <a:rPr lang="cs-CZ" sz="2400" b="1" dirty="0" smtClean="0">
                <a:solidFill>
                  <a:srgbClr val="0000CC"/>
                </a:solidFill>
              </a:rPr>
              <a:t>Portál</a:t>
            </a:r>
            <a:r>
              <a:rPr lang="cs-CZ" sz="2400" dirty="0" smtClean="0">
                <a:solidFill>
                  <a:srgbClr val="0000CC"/>
                </a:solidFill>
              </a:rPr>
              <a:t> </a:t>
            </a:r>
            <a:r>
              <a:rPr lang="cs-CZ" sz="2400" i="1" dirty="0" smtClean="0">
                <a:solidFill>
                  <a:srgbClr val="0000CC"/>
                </a:solidFill>
              </a:rPr>
              <a:t>(Brána), </a:t>
            </a:r>
            <a:r>
              <a:rPr lang="cs-CZ" sz="2400" dirty="0" smtClean="0">
                <a:solidFill>
                  <a:srgbClr val="0000CC"/>
                </a:solidFill>
              </a:rPr>
              <a:t>poskytující internetové služby, u nás například nejpopulárnější: </a:t>
            </a:r>
          </a:p>
          <a:p>
            <a:pPr algn="ctr"/>
            <a:r>
              <a:rPr lang="cs-CZ" sz="2400" b="1" dirty="0" smtClean="0">
                <a:solidFill>
                  <a:srgbClr val="0000CC"/>
                </a:solidFill>
              </a:rPr>
              <a:t>Seznam.cz, Centrum.cz, Atlas.cz, Google Chrome.cz,</a:t>
            </a:r>
          </a:p>
          <a:p>
            <a:pPr algn="ctr"/>
            <a:r>
              <a:rPr lang="cs-CZ" sz="2400" b="1" dirty="0" smtClean="0">
                <a:solidFill>
                  <a:srgbClr val="0000CC"/>
                </a:solidFill>
              </a:rPr>
              <a:t>z cizích Yahoo.com a další …</a:t>
            </a:r>
          </a:p>
          <a:p>
            <a:pPr algn="just"/>
            <a:endParaRPr lang="cs-CZ" sz="1200" b="1" dirty="0">
              <a:solidFill>
                <a:srgbClr val="002060"/>
              </a:solidFill>
            </a:endParaRPr>
          </a:p>
          <a:p>
            <a:pPr algn="just"/>
            <a:r>
              <a:rPr lang="cs-CZ" sz="2400" u="sng" dirty="0" smtClean="0">
                <a:solidFill>
                  <a:schemeClr val="accent3">
                    <a:lumMod val="50000"/>
                  </a:schemeClr>
                </a:solidFill>
              </a:rPr>
              <a:t>Základní typické internetové služby jsou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:</a:t>
            </a:r>
          </a:p>
          <a:p>
            <a:pPr algn="just"/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systém  www stránek, elektronická pošta e-mail, přenos souborů FTP, komunikace - text, hlas, obraz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- Chat, </a:t>
            </a:r>
            <a:r>
              <a:rPr lang="cs-CZ" sz="2400" dirty="0" err="1">
                <a:solidFill>
                  <a:schemeClr val="accent3">
                    <a:lumMod val="50000"/>
                  </a:schemeClr>
                </a:solidFill>
              </a:rPr>
              <a:t>Voip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, Video (</a:t>
            </a:r>
            <a:r>
              <a:rPr lang="cs-CZ" sz="2400" dirty="0" err="1" smtClean="0">
                <a:solidFill>
                  <a:schemeClr val="accent3">
                    <a:lumMod val="50000"/>
                  </a:schemeClr>
                </a:solidFill>
              </a:rPr>
              <a:t>Skype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), …</a:t>
            </a:r>
          </a:p>
          <a:p>
            <a:pPr algn="just"/>
            <a:r>
              <a:rPr lang="cs-CZ" sz="12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</a:p>
          <a:p>
            <a:pPr algn="just"/>
            <a:r>
              <a:rPr lang="cs-CZ" sz="2400" u="sng" dirty="0" smtClean="0">
                <a:solidFill>
                  <a:schemeClr val="accent5">
                    <a:lumMod val="50000"/>
                  </a:schemeClr>
                </a:solidFill>
              </a:rPr>
              <a:t>na které navazuje celá řada uživatelských služeb na Internetu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:</a:t>
            </a:r>
          </a:p>
          <a:p>
            <a:pPr algn="just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vyhledávací služby, e-zpravodajství, e-bankovnictví, e-nakupování, </a:t>
            </a:r>
          </a:p>
          <a:p>
            <a:pPr algn="just"/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e-vzdělávání, e-zábava  (hry, hudba, …), e-komunikace, e-sociální sítě, a tak dále. 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Vysvětlení používání </a:t>
            </a:r>
            <a:r>
              <a:rPr lang="cs-CZ" sz="2000" b="1" i="1" dirty="0" smtClean="0">
                <a:solidFill>
                  <a:srgbClr val="7030A0"/>
                </a:solidFill>
              </a:rPr>
              <a:t>internet</a:t>
            </a:r>
            <a:r>
              <a:rPr lang="cs-CZ" sz="2000" i="1" dirty="0" smtClean="0">
                <a:solidFill>
                  <a:srgbClr val="7030A0"/>
                </a:solidFill>
              </a:rPr>
              <a:t> – síťová technologie × </a:t>
            </a:r>
            <a:r>
              <a:rPr lang="cs-CZ" sz="2000" b="1" i="1" dirty="0" smtClean="0">
                <a:solidFill>
                  <a:srgbClr val="7030A0"/>
                </a:solidFill>
              </a:rPr>
              <a:t>Internet</a:t>
            </a:r>
            <a:r>
              <a:rPr lang="cs-CZ" sz="2000" i="1" dirty="0" smtClean="0">
                <a:solidFill>
                  <a:srgbClr val="7030A0"/>
                </a:solidFill>
              </a:rPr>
              <a:t> – název sítě.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3358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3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3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08"/>
          <a:stretch/>
        </p:blipFill>
        <p:spPr bwMode="auto">
          <a:xfrm>
            <a:off x="2339752" y="692696"/>
            <a:ext cx="4741540" cy="5544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3 – prohlížeč a služby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107504" y="692696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1. portál Seznam.cz</a:t>
            </a:r>
            <a:r>
              <a:rPr lang="cs-CZ" sz="2400" b="1" dirty="0" smtClean="0">
                <a:solidFill>
                  <a:srgbClr val="002060"/>
                </a:solidFill>
              </a:rPr>
              <a:t>: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Pokračování – na dalších 2 stranách je zvětšená tato stránka Seznamu 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092280" y="692696"/>
            <a:ext cx="1944216" cy="720080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vyhledávač</a:t>
            </a:r>
            <a:r>
              <a:rPr lang="cs-CZ" dirty="0" smtClean="0">
                <a:solidFill>
                  <a:srgbClr val="7030A0"/>
                </a:solidFill>
              </a:rPr>
              <a:t>: </a:t>
            </a:r>
            <a:endParaRPr lang="cs-CZ" dirty="0" smtClean="0">
              <a:solidFill>
                <a:srgbClr val="7030A0"/>
              </a:solidFill>
            </a:endParaRPr>
          </a:p>
          <a:p>
            <a:pPr algn="ctr"/>
            <a:r>
              <a:rPr lang="cs-CZ" dirty="0" smtClean="0">
                <a:solidFill>
                  <a:srgbClr val="7030A0"/>
                </a:solidFill>
              </a:rPr>
              <a:t>robot s výběrem</a:t>
            </a:r>
            <a:endParaRPr lang="cs-CZ" dirty="0">
              <a:solidFill>
                <a:srgbClr val="7030A0"/>
              </a:solidFill>
            </a:endParaRPr>
          </a:p>
          <a:p>
            <a:pPr algn="ctr"/>
            <a:r>
              <a:rPr lang="cs-CZ" b="1" dirty="0">
                <a:solidFill>
                  <a:srgbClr val="7030A0"/>
                </a:solidFill>
              </a:rPr>
              <a:t>„klíčové slovo</a:t>
            </a:r>
            <a:r>
              <a:rPr lang="cs-CZ" b="1" dirty="0" smtClean="0">
                <a:solidFill>
                  <a:srgbClr val="7030A0"/>
                </a:solidFill>
              </a:rPr>
              <a:t>“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7092280" y="2924944"/>
            <a:ext cx="1944216" cy="504056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vyhledávač</a:t>
            </a:r>
            <a:r>
              <a:rPr lang="cs-CZ" dirty="0" smtClean="0">
                <a:solidFill>
                  <a:srgbClr val="7030A0"/>
                </a:solidFill>
              </a:rPr>
              <a:t>: </a:t>
            </a:r>
            <a:r>
              <a:rPr lang="cs-CZ" b="1" dirty="0" smtClean="0">
                <a:solidFill>
                  <a:srgbClr val="7030A0"/>
                </a:solidFill>
              </a:rPr>
              <a:t>„Katalog </a:t>
            </a:r>
            <a:r>
              <a:rPr lang="cs-CZ" b="1" dirty="0" smtClean="0">
                <a:solidFill>
                  <a:srgbClr val="7030A0"/>
                </a:solidFill>
              </a:rPr>
              <a:t>firem“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092280" y="1484784"/>
            <a:ext cx="1944216" cy="504056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e-pošta</a:t>
            </a:r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E-mail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7092280" y="3789040"/>
            <a:ext cx="1944216" cy="504056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zábava</a:t>
            </a:r>
            <a:endParaRPr lang="cs-CZ" dirty="0">
              <a:solidFill>
                <a:srgbClr val="7030A0"/>
              </a:solidFill>
            </a:endParaRPr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„Hudební klipy“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7092280" y="5085184"/>
            <a:ext cx="1944216" cy="504056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zpravodajství</a:t>
            </a:r>
            <a:endParaRPr lang="cs-CZ" dirty="0">
              <a:solidFill>
                <a:srgbClr val="7030A0"/>
              </a:solidFill>
            </a:endParaRPr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„TV programy“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79512" y="1268760"/>
            <a:ext cx="1944216" cy="504056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tematická</a:t>
            </a:r>
            <a:r>
              <a:rPr lang="cs-CZ" dirty="0" smtClean="0">
                <a:solidFill>
                  <a:srgbClr val="7030A0"/>
                </a:solidFill>
              </a:rPr>
              <a:t> žánrová</a:t>
            </a:r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nabídka portálu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79512" y="2924944"/>
            <a:ext cx="1944216" cy="504056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služba</a:t>
            </a:r>
            <a:endParaRPr lang="cs-CZ" dirty="0">
              <a:solidFill>
                <a:srgbClr val="7030A0"/>
              </a:solidFill>
            </a:endParaRPr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„Ze společnosti“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179512" y="1844824"/>
            <a:ext cx="1944216" cy="504056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služba</a:t>
            </a:r>
            <a:endParaRPr lang="cs-CZ" dirty="0">
              <a:solidFill>
                <a:srgbClr val="7030A0"/>
              </a:solidFill>
            </a:endParaRPr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Zpravodajství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179512" y="3789040"/>
            <a:ext cx="2016224" cy="504056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služba</a:t>
            </a:r>
            <a:endParaRPr lang="cs-CZ" dirty="0">
              <a:solidFill>
                <a:srgbClr val="7030A0"/>
              </a:solidFill>
            </a:endParaRPr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Sportovní události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179512" y="4437112"/>
            <a:ext cx="1944216" cy="1512168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služby</a:t>
            </a:r>
          </a:p>
          <a:p>
            <a:pPr algn="ctr"/>
            <a:r>
              <a:rPr lang="cs-CZ" dirty="0" smtClean="0">
                <a:solidFill>
                  <a:srgbClr val="7030A0"/>
                </a:solidFill>
              </a:rPr>
              <a:t>„</a:t>
            </a:r>
            <a:r>
              <a:rPr lang="cs-CZ" b="1" dirty="0" smtClean="0">
                <a:solidFill>
                  <a:srgbClr val="7030A0"/>
                </a:solidFill>
              </a:rPr>
              <a:t>Zábava</a:t>
            </a:r>
            <a:r>
              <a:rPr lang="cs-CZ" dirty="0" smtClean="0">
                <a:solidFill>
                  <a:srgbClr val="7030A0"/>
                </a:solidFill>
              </a:rPr>
              <a:t>, </a:t>
            </a:r>
            <a:r>
              <a:rPr lang="cs-CZ" b="1" dirty="0" smtClean="0">
                <a:solidFill>
                  <a:srgbClr val="7030A0"/>
                </a:solidFill>
              </a:rPr>
              <a:t>Zajímavosti,</a:t>
            </a:r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Spolupracující weby, …</a:t>
            </a:r>
            <a:r>
              <a:rPr lang="cs-CZ" dirty="0" smtClean="0">
                <a:solidFill>
                  <a:srgbClr val="7030A0"/>
                </a:solidFill>
              </a:rPr>
              <a:t>“</a:t>
            </a:r>
            <a:endParaRPr lang="cs-CZ" dirty="0">
              <a:solidFill>
                <a:srgbClr val="7030A0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 flipV="1">
            <a:off x="4644008" y="980728"/>
            <a:ext cx="2592288" cy="3600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 flipV="1">
            <a:off x="5220072" y="1484784"/>
            <a:ext cx="1872208" cy="32403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stCxn id="18" idx="1"/>
          </p:cNvCxnSpPr>
          <p:nvPr/>
        </p:nvCxnSpPr>
        <p:spPr>
          <a:xfrm flipH="1">
            <a:off x="5364088" y="3176972"/>
            <a:ext cx="1728192" cy="360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stCxn id="20" idx="1"/>
          </p:cNvCxnSpPr>
          <p:nvPr/>
        </p:nvCxnSpPr>
        <p:spPr>
          <a:xfrm flipH="1">
            <a:off x="5796136" y="4041068"/>
            <a:ext cx="1296144" cy="1800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>
            <a:stCxn id="21" idx="1"/>
          </p:cNvCxnSpPr>
          <p:nvPr/>
        </p:nvCxnSpPr>
        <p:spPr>
          <a:xfrm flipH="1" flipV="1">
            <a:off x="5364088" y="5301208"/>
            <a:ext cx="1728192" cy="360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Zaoblený obdélník 44"/>
          <p:cNvSpPr/>
          <p:nvPr/>
        </p:nvSpPr>
        <p:spPr>
          <a:xfrm>
            <a:off x="7092280" y="4365104"/>
            <a:ext cx="1944216" cy="504056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zábava</a:t>
            </a:r>
            <a:endParaRPr lang="cs-CZ" dirty="0">
              <a:solidFill>
                <a:srgbClr val="7030A0"/>
              </a:solidFill>
            </a:endParaRPr>
          </a:p>
          <a:p>
            <a:pPr algn="ctr"/>
            <a:r>
              <a:rPr lang="cs-CZ" b="1" dirty="0" smtClean="0">
                <a:solidFill>
                  <a:srgbClr val="7030A0"/>
                </a:solidFill>
              </a:rPr>
              <a:t>„Horoskopy“</a:t>
            </a:r>
            <a:endParaRPr lang="cs-CZ" b="1" dirty="0">
              <a:solidFill>
                <a:srgbClr val="7030A0"/>
              </a:solidFill>
            </a:endParaRPr>
          </a:p>
        </p:txBody>
      </p:sp>
      <p:cxnSp>
        <p:nvCxnSpPr>
          <p:cNvPr id="46" name="Přímá spojnice se šipkou 45"/>
          <p:cNvCxnSpPr>
            <a:stCxn id="45" idx="1"/>
          </p:cNvCxnSpPr>
          <p:nvPr/>
        </p:nvCxnSpPr>
        <p:spPr>
          <a:xfrm flipH="1">
            <a:off x="5364088" y="4617132"/>
            <a:ext cx="1728192" cy="18002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2123728" y="1556792"/>
            <a:ext cx="28803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>
            <a:off x="2123728" y="2132856"/>
            <a:ext cx="28803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>
            <a:off x="2123728" y="3212976"/>
            <a:ext cx="28803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>
            <a:off x="2195736" y="4077072"/>
            <a:ext cx="28803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>
            <a:off x="2123728" y="4869160"/>
            <a:ext cx="288032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>
            <a:off x="2123728" y="5085184"/>
            <a:ext cx="288032" cy="3600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Zaoblený obdélník 56"/>
          <p:cNvSpPr/>
          <p:nvPr/>
        </p:nvSpPr>
        <p:spPr>
          <a:xfrm>
            <a:off x="7092280" y="2204864"/>
            <a:ext cx="1944216" cy="504056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Reklamní blok</a:t>
            </a:r>
            <a:endParaRPr lang="cs-CZ" dirty="0">
              <a:solidFill>
                <a:srgbClr val="7030A0"/>
              </a:solidFill>
            </a:endParaRPr>
          </a:p>
        </p:txBody>
      </p:sp>
      <p:cxnSp>
        <p:nvCxnSpPr>
          <p:cNvPr id="58" name="Přímá spojnice se šipkou 57"/>
          <p:cNvCxnSpPr>
            <a:stCxn id="57" idx="1"/>
          </p:cNvCxnSpPr>
          <p:nvPr/>
        </p:nvCxnSpPr>
        <p:spPr>
          <a:xfrm flipH="1">
            <a:off x="6804248" y="2456892"/>
            <a:ext cx="288032" cy="1080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cxnSp>
        <p:nvCxnSpPr>
          <p:cNvPr id="38" name="Přímá spojnice se šipkou 37"/>
          <p:cNvCxnSpPr>
            <a:stCxn id="8" idx="1"/>
          </p:cNvCxnSpPr>
          <p:nvPr/>
        </p:nvCxnSpPr>
        <p:spPr>
          <a:xfrm flipH="1" flipV="1">
            <a:off x="5508104" y="836712"/>
            <a:ext cx="1584176" cy="2160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8742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3 – prohlížeč a služby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107504" y="692696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1. portál Seznam.cz</a:t>
            </a:r>
            <a:r>
              <a:rPr lang="cs-CZ" sz="2400" b="1" dirty="0" smtClean="0">
                <a:solidFill>
                  <a:srgbClr val="002060"/>
                </a:solidFill>
              </a:rPr>
              <a:t>: </a:t>
            </a:r>
            <a:r>
              <a:rPr lang="cs-CZ" sz="2400" i="1" dirty="0" smtClean="0">
                <a:solidFill>
                  <a:srgbClr val="002060"/>
                </a:solidFill>
              </a:rPr>
              <a:t>horní část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17" r="1505"/>
          <a:stretch/>
        </p:blipFill>
        <p:spPr bwMode="auto">
          <a:xfrm>
            <a:off x="179512" y="1268760"/>
            <a:ext cx="8756744" cy="4934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Zvětšený pohled k vizualizaci množství a druhu nabídek daného portálu.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21130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3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3 – prohlížeč a služby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52736"/>
            <a:ext cx="7848872" cy="5151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5" name="TextovéPole 1024"/>
          <p:cNvSpPr txBox="1"/>
          <p:nvPr/>
        </p:nvSpPr>
        <p:spPr>
          <a:xfrm>
            <a:off x="107504" y="692696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1. portál Seznam.cz</a:t>
            </a:r>
            <a:r>
              <a:rPr lang="cs-CZ" sz="2400" b="1" dirty="0" smtClean="0">
                <a:solidFill>
                  <a:srgbClr val="002060"/>
                </a:solidFill>
              </a:rPr>
              <a:t>: </a:t>
            </a:r>
            <a:r>
              <a:rPr lang="cs-CZ" sz="2400" i="1" dirty="0" smtClean="0">
                <a:solidFill>
                  <a:srgbClr val="002060"/>
                </a:solidFill>
              </a:rPr>
              <a:t>dolní část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>
                <a:solidFill>
                  <a:srgbClr val="7030A0"/>
                </a:solidFill>
              </a:rPr>
              <a:t>Zvětšený pohled k vizualizaci množství a druhu nabídek daného portálu.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20498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3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3 – prohlížeč a služby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107504" y="692696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2. Portál Centrum.cz:</a:t>
            </a:r>
            <a:endParaRPr lang="cs-CZ" sz="2000" b="1" i="1" u="sng" dirty="0">
              <a:solidFill>
                <a:srgbClr val="00206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4" t="491" r="134" b="1310"/>
          <a:stretch/>
        </p:blipFill>
        <p:spPr bwMode="auto">
          <a:xfrm>
            <a:off x="854000" y="1135780"/>
            <a:ext cx="7246392" cy="5113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Porovnejte vizuální stránku i složení nabídek od předchozího portálu.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1477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3 – prohlížeč a služby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107504" y="692696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3. Portál Atlas.cz:</a:t>
            </a:r>
            <a:endParaRPr lang="cs-CZ" sz="2000" b="1" i="1" u="sng" dirty="0">
              <a:solidFill>
                <a:srgbClr val="00206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Porovnejte vizuální stránku i složení nabídek od předchozích portálů.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30558"/>
            <a:ext cx="7272808" cy="51080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5350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3 – prohlížeč a služby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107504" y="692696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4. Portál Google Chrom.cz:</a:t>
            </a:r>
            <a:endParaRPr lang="cs-CZ" sz="2000" b="1" i="1" u="sng" dirty="0">
              <a:solidFill>
                <a:srgbClr val="00206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Porovnejte vizuální stránku i složení nabídek od předchozích portálů.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32" b="2678"/>
          <a:stretch/>
        </p:blipFill>
        <p:spPr>
          <a:xfrm>
            <a:off x="0" y="1340768"/>
            <a:ext cx="9144000" cy="3508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348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3 – prohlížeč a služby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>
                <a:solidFill>
                  <a:srgbClr val="7030A0"/>
                </a:solidFill>
              </a:rPr>
              <a:t>Porovnejte vizuální stránku i složení nabídek od předchozích </a:t>
            </a:r>
            <a:r>
              <a:rPr lang="cs-CZ" sz="2000" i="1" dirty="0" smtClean="0">
                <a:solidFill>
                  <a:srgbClr val="7030A0"/>
                </a:solidFill>
              </a:rPr>
              <a:t>portálů.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504" y="692696"/>
            <a:ext cx="885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>
                <a:solidFill>
                  <a:srgbClr val="002060"/>
                </a:solidFill>
              </a:rPr>
              <a:t>5. Portál Yahoo.com:</a:t>
            </a:r>
            <a:endParaRPr lang="cs-CZ" sz="2000" b="1" i="1" u="sng" dirty="0">
              <a:solidFill>
                <a:srgbClr val="00206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707" y="1124744"/>
            <a:ext cx="7387745" cy="5112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7600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3 – prohlížeč a služby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764704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err="1" smtClean="0">
                <a:solidFill>
                  <a:srgbClr val="00B050"/>
                </a:solidFill>
              </a:rPr>
              <a:t>Autotest</a:t>
            </a:r>
            <a:r>
              <a:rPr lang="cs-CZ" sz="2800" b="1" u="sng" dirty="0" smtClean="0">
                <a:solidFill>
                  <a:srgbClr val="00B050"/>
                </a:solidFill>
              </a:rPr>
              <a:t> – otázky a úkoly: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345992"/>
            <a:ext cx="878651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 vzniklo slovo „brouzdat“ na Internetu?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K čemu slouží internetový Portál?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Jaké znáš služby na Internetu?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přelož do češtiny:</a:t>
            </a:r>
          </a:p>
          <a:p>
            <a:pPr marL="800100" lvl="1" indent="-342900">
              <a:buFontTx/>
              <a:buChar char="-"/>
            </a:pPr>
            <a:r>
              <a:rPr lang="cs-CZ" sz="2400" dirty="0" smtClean="0">
                <a:solidFill>
                  <a:srgbClr val="0070C0"/>
                </a:solidFill>
              </a:rPr>
              <a:t>e-</a:t>
            </a:r>
            <a:r>
              <a:rPr lang="cs-CZ" sz="2400" dirty="0" err="1" smtClean="0">
                <a:solidFill>
                  <a:srgbClr val="0070C0"/>
                </a:solidFill>
              </a:rPr>
              <a:t>learning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800100" lvl="1" indent="-342900">
              <a:buFontTx/>
              <a:buChar char="-"/>
            </a:pPr>
            <a:r>
              <a:rPr lang="cs-CZ" sz="2400" dirty="0" smtClean="0">
                <a:solidFill>
                  <a:srgbClr val="0070C0"/>
                </a:solidFill>
              </a:rPr>
              <a:t>e-</a:t>
            </a:r>
            <a:r>
              <a:rPr lang="cs-CZ" sz="2400" dirty="0" err="1" smtClean="0">
                <a:solidFill>
                  <a:srgbClr val="0070C0"/>
                </a:solidFill>
              </a:rPr>
              <a:t>banking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800100" lvl="1" indent="-342900">
              <a:buFontTx/>
              <a:buChar char="-"/>
            </a:pPr>
            <a:r>
              <a:rPr lang="cs-CZ" sz="2400" dirty="0" smtClean="0">
                <a:solidFill>
                  <a:srgbClr val="0070C0"/>
                </a:solidFill>
              </a:rPr>
              <a:t>e-mail</a:t>
            </a:r>
          </a:p>
          <a:p>
            <a:pPr marL="800100" lvl="1" indent="-342900">
              <a:buFontTx/>
              <a:buChar char="-"/>
            </a:pPr>
            <a:r>
              <a:rPr lang="cs-CZ" sz="2400" dirty="0" smtClean="0">
                <a:solidFill>
                  <a:srgbClr val="0070C0"/>
                </a:solidFill>
              </a:rPr>
              <a:t>e-shopping</a:t>
            </a:r>
          </a:p>
          <a:p>
            <a:pPr marL="800100" lvl="1" indent="-342900">
              <a:buFontTx/>
              <a:buChar char="-"/>
            </a:pPr>
            <a:r>
              <a:rPr lang="cs-CZ" sz="2400" dirty="0" smtClean="0">
                <a:solidFill>
                  <a:srgbClr val="0070C0"/>
                </a:solidFill>
              </a:rPr>
              <a:t>e-</a:t>
            </a:r>
            <a:r>
              <a:rPr lang="cs-CZ" sz="2400" dirty="0" err="1" smtClean="0">
                <a:solidFill>
                  <a:srgbClr val="0070C0"/>
                </a:solidFill>
              </a:rPr>
              <a:t>book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Co naleznete na uvedené internetové adrese?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6748081"/>
              </p:ext>
            </p:extLst>
          </p:nvPr>
        </p:nvGraphicFramePr>
        <p:xfrm>
          <a:off x="971600" y="5157192"/>
          <a:ext cx="561662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/>
                <a:gridCol w="453650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2283F"/>
                          </a:solidFill>
                        </a:rPr>
                        <a:t>Adresa:</a:t>
                      </a:r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2283F"/>
                          </a:solidFill>
                        </a:rPr>
                        <a:t>http://slovnik.seznam.cz/</a:t>
                      </a:r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44" name="Picture 4" descr="http://bestpage.cz/gif/G180064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924944"/>
            <a:ext cx="1720205" cy="1310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Mrak 13"/>
          <p:cNvSpPr/>
          <p:nvPr/>
        </p:nvSpPr>
        <p:spPr>
          <a:xfrm>
            <a:off x="7956376" y="764704"/>
            <a:ext cx="936104" cy="576064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Napište odpovědi písemně nebo elektronicky a odevzdejte učiteli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59119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3 – prohlížeč a služby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1772816"/>
            <a:ext cx="8712968" cy="1942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Gratulujeme</a:t>
            </a:r>
            <a:r>
              <a:rPr lang="cs-CZ" sz="2400" b="1" u="sng" dirty="0" smtClean="0">
                <a:solidFill>
                  <a:srgbClr val="00B050"/>
                </a:solidFill>
              </a:rPr>
              <a:t>, 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Gratuluji srdečně za úspěšné absolvování další části výukového materiálu o počítačových sítích, přeji hodně elánu do dalšího dílu.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pic>
        <p:nvPicPr>
          <p:cNvPr id="1026" name="Picture 2" descr="C:\Program Files\Microsoft Office\MEDIA\CAGCAT10\j0293844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836712"/>
            <a:ext cx="1152128" cy="121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653136"/>
            <a:ext cx="1841500" cy="14351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787582"/>
            <a:ext cx="3409716" cy="2055171"/>
          </a:xfrm>
          <a:prstGeom prst="rect">
            <a:avLst/>
          </a:prstGeom>
        </p:spPr>
      </p:pic>
      <p:sp>
        <p:nvSpPr>
          <p:cNvPr id="13" name="Mrak 12"/>
          <p:cNvSpPr/>
          <p:nvPr/>
        </p:nvSpPr>
        <p:spPr>
          <a:xfrm>
            <a:off x="7092280" y="764704"/>
            <a:ext cx="1800200" cy="1368152"/>
          </a:xfrm>
          <a:prstGeom prst="cloud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68400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Zamysli se na téma bezpečného používání „otevřených“ veřejných sítí.</a:t>
            </a:r>
            <a:endParaRPr lang="cs-CZ" sz="2000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13366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5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25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1988840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2773377"/>
            <a:ext cx="856895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Webové zdroje - obrázky:</a:t>
            </a:r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www.spsemoh.cz/vyuka/site/index.htm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upload.wikimedia.org/wikipedia/commons/e/e4/Firefox_Screenshot_Linux.PNG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sejmuté a upravené obrazovky Browserů a portálů</a:t>
            </a:r>
          </a:p>
          <a:p>
            <a:endParaRPr lang="cs-CZ" sz="1600" dirty="0"/>
          </a:p>
          <a:p>
            <a:endParaRPr lang="cs-CZ" sz="1600" dirty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1600" dirty="0" err="1" smtClean="0"/>
              <a:t>emotikony</a:t>
            </a:r>
            <a:r>
              <a:rPr lang="cs-CZ" sz="1600" dirty="0" smtClean="0"/>
              <a:t> a kliparty sady MS-Office, dostupné také na</a:t>
            </a:r>
          </a:p>
          <a:p>
            <a:pPr lvl="1"/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office.microsoft.com/cs-cz/images/MC900442026.aspx</a:t>
            </a:r>
            <a:endParaRPr lang="cs-CZ" sz="1600" dirty="0" smtClean="0"/>
          </a:p>
          <a:p>
            <a:pPr lvl="1"/>
            <a:r>
              <a:rPr lang="cs-CZ" sz="1600" dirty="0">
                <a:hlinkClick r:id="rId8"/>
              </a:rPr>
              <a:t>http://office.microsoft.com/cs-cz/images/?</a:t>
            </a:r>
            <a:r>
              <a:rPr lang="cs-CZ" sz="1600" dirty="0" smtClean="0">
                <a:hlinkClick r:id="rId8"/>
              </a:rPr>
              <a:t>CTT=97</a:t>
            </a:r>
            <a:endParaRPr lang="cs-CZ" sz="1600" dirty="0" smtClean="0"/>
          </a:p>
          <a:p>
            <a:pPr lvl="1"/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4266187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3718</TotalTime>
  <Words>1191</Words>
  <Application>Microsoft Office PowerPoint</Application>
  <PresentationFormat>Předvádění na obrazovce (4:3)</PresentationFormat>
  <Paragraphs>215</Paragraphs>
  <Slides>17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STŘEDNÍ ŠKOLA STAVEBNÍ A TECHNICKÁ Ústí nad Labem, Čelakovského 5, příspěvková organizace Páteřní škola Ústeckého kraje</vt:lpstr>
      <vt:lpstr>Internet 3 – prohlížeč a služby</vt:lpstr>
      <vt:lpstr>Internet 3 – prohlížeč a služby</vt:lpstr>
      <vt:lpstr>Internet 3 – prohlížeč a služby</vt:lpstr>
      <vt:lpstr>Internet 3 – prohlížeč a služby</vt:lpstr>
      <vt:lpstr>Internet 3 – prohlížeč a služby</vt:lpstr>
      <vt:lpstr>Internet 3 – prohlížeč a služby</vt:lpstr>
      <vt:lpstr>Internet 3 – prohlížeč a služby</vt:lpstr>
      <vt:lpstr>Internet 3 – prohlížeč a služby</vt:lpstr>
      <vt:lpstr>Internet 3 – prohlížeč a služby</vt:lpstr>
      <vt:lpstr>Internet 3 – prohlížeč a služby</vt:lpstr>
      <vt:lpstr>Internet 3 – prohlížeč a služby</vt:lpstr>
      <vt:lpstr>Internet 3 – prohlížeč a služby</vt:lpstr>
      <vt:lpstr>Internet 3 – prohlížeč a služby</vt:lpstr>
      <vt:lpstr>Internet 3 – prohlížeč a služby</vt:lpstr>
      <vt:lpstr>Internet 3 – prohlížeč a služby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Jirka</cp:lastModifiedBy>
  <cp:revision>204</cp:revision>
  <dcterms:created xsi:type="dcterms:W3CDTF">2010-11-01T23:40:31Z</dcterms:created>
  <dcterms:modified xsi:type="dcterms:W3CDTF">2014-02-22T18:32:48Z</dcterms:modified>
</cp:coreProperties>
</file>