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8" r:id="rId3"/>
    <p:sldId id="279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2" r:id="rId12"/>
    <p:sldId id="293" r:id="rId13"/>
    <p:sldId id="294" r:id="rId14"/>
    <p:sldId id="281" r:id="rId15"/>
    <p:sldId id="282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CC"/>
    <a:srgbClr val="CC3300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9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gif"/><Relationship Id="rId3" Type="http://schemas.openxmlformats.org/officeDocument/2006/relationships/audio" Target="../media/audio1.wav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audio" Target="../media/audio3.wav"/><Relationship Id="rId4" Type="http://schemas.openxmlformats.org/officeDocument/2006/relationships/audio" Target="../media/audio2.wav"/><Relationship Id="rId9" Type="http://schemas.openxmlformats.org/officeDocument/2006/relationships/audio" Target="../media/audio11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?CTT=97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://office.microsoft.com/cs-cz/images/MC900442026.aspx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Server-based-network.svg" TargetMode="External"/><Relationship Id="rId5" Type="http://schemas.openxmlformats.org/officeDocument/2006/relationships/hyperlink" Target="http://cs.wikipedia.org/wiki/Soubor:P2P-network.svg" TargetMode="External"/><Relationship Id="rId4" Type="http://schemas.openxmlformats.org/officeDocument/2006/relationships/image" Target="../media/image2.jpeg"/><Relationship Id="rId9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5001861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použití sítí, architektura sítí, topologie a rozloha sítí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Internet 4 - vyhledávání informací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VY_32_INOVACE_33_673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Diskuze: Proč je důležité vyhledat informace z více zdrojů a porovnávat je.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Jak již bylo zmíněno, informace na Internetu vyhledáváme pomocí „</a:t>
            </a:r>
            <a:r>
              <a:rPr lang="cs-CZ" sz="2400" b="1" dirty="0" smtClean="0"/>
              <a:t>Vyhledávačů</a:t>
            </a:r>
            <a:r>
              <a:rPr lang="cs-CZ" sz="2400" dirty="0" smtClean="0"/>
              <a:t>“ = Vyhledávací služba.</a:t>
            </a:r>
          </a:p>
          <a:p>
            <a:pPr algn="just"/>
            <a:endParaRPr lang="cs-CZ" sz="2400" dirty="0"/>
          </a:p>
          <a:p>
            <a:pPr marL="457200" indent="-457200" algn="just">
              <a:buAutoNum type="arabicPeriod"/>
            </a:pPr>
            <a:r>
              <a:rPr lang="cs-CZ" sz="2400" dirty="0" smtClean="0">
                <a:solidFill>
                  <a:srgbClr val="0000CC"/>
                </a:solidFill>
              </a:rPr>
              <a:t>známe cílovou adresu nebo okruh hledání (www)</a:t>
            </a:r>
          </a:p>
          <a:p>
            <a:pPr marL="457200" indent="-457200" algn="just">
              <a:buAutoNum type="arabicPeriod"/>
            </a:pPr>
            <a:r>
              <a:rPr lang="cs-CZ" sz="2400" dirty="0" smtClean="0">
                <a:solidFill>
                  <a:srgbClr val="0000CC"/>
                </a:solidFill>
              </a:rPr>
              <a:t>využijeme „Vyhledávací robot“ zadáním tzv. „klíčového slova“, a tento stroj – robot vyhledá všechny výskyty tohoto slova na webu </a:t>
            </a:r>
          </a:p>
          <a:p>
            <a:pPr marL="457200" indent="-457200" algn="just">
              <a:buAutoNum type="arabicPeriod"/>
            </a:pPr>
            <a:r>
              <a:rPr lang="cs-CZ" sz="2400" dirty="0" smtClean="0">
                <a:solidFill>
                  <a:srgbClr val="0000CC"/>
                </a:solidFill>
              </a:rPr>
              <a:t>využijeme „Katalog“, kde postupně zadáváme klikáním oblast vhodného výběru podle odbornosti hledaného výrazu</a:t>
            </a:r>
            <a:endParaRPr lang="cs-CZ" sz="2400" dirty="0">
              <a:solidFill>
                <a:srgbClr val="0000CC"/>
              </a:solidFill>
            </a:endParaRPr>
          </a:p>
          <a:p>
            <a:pPr algn="just"/>
            <a:endParaRPr lang="cs-CZ" sz="2400" dirty="0">
              <a:solidFill>
                <a:srgbClr val="7030A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70C0"/>
                </a:solidFill>
              </a:rPr>
              <a:t>Rozdíl vyhledávání je pak jen v rychlosti, přesnosti, správnosti a uživatelské schopnosti orientace v problematice nabízených významů slov a informačních zdrojů. </a:t>
            </a:r>
          </a:p>
          <a:p>
            <a:pPr algn="just"/>
            <a:endParaRPr lang="cs-CZ" sz="1200" dirty="0" smtClean="0">
              <a:solidFill>
                <a:srgbClr val="0070C0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Doporučuje se vždy vyhledat požadované informace na více místech a porovnat jejich správnost, aktuálnost a způsob vysvětlení. 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7888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1. Vyhledávací robot </a:t>
            </a:r>
            <a:r>
              <a:rPr lang="cs-CZ" sz="2400" i="1" dirty="0" smtClean="0">
                <a:solidFill>
                  <a:srgbClr val="002060"/>
                </a:solidFill>
              </a:rPr>
              <a:t>(klíčové slovo):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Zvětšený pohled - vizualizace Vyhledávacího robota daného portálu.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8583613" cy="1112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20888"/>
            <a:ext cx="8610600" cy="88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29000"/>
            <a:ext cx="8591550" cy="73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21088"/>
            <a:ext cx="5671417" cy="1931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58441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1. Vyhledávací robot </a:t>
            </a:r>
            <a:r>
              <a:rPr lang="cs-CZ" sz="2400" i="1" dirty="0" smtClean="0">
                <a:solidFill>
                  <a:srgbClr val="002060"/>
                </a:solidFill>
              </a:rPr>
              <a:t>(klíčové slovo):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196752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</a:rPr>
              <a:t>Vyhledávání pomocí klíčového slova nebo sousloví je dnes zřejmě nejužívanějším způsobem získávání informací. </a:t>
            </a:r>
          </a:p>
          <a:p>
            <a:endParaRPr lang="cs-CZ" sz="1200" dirty="0" smtClean="0"/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Starší systémy měly problém s více slovy a neměly výběrový katalog. Tím se získávalo příliš mnoho odkazů, většinou ani nesouvisejících s hledaným výrazem (tisíce až statisíce odkazů), což bylo nepřehledné. </a:t>
            </a:r>
          </a:p>
          <a:p>
            <a:endParaRPr lang="cs-CZ" sz="1200" dirty="0" smtClean="0"/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Přelom nastal až s nápadem Googlu a jeho vyhledávací algoritmus se stal základem všech moderních vyhledávačů.</a:t>
            </a:r>
          </a:p>
          <a:p>
            <a:r>
              <a:rPr lang="cs-CZ" sz="1200" dirty="0" smtClean="0"/>
              <a:t>   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I tak si ukážeme drobný praktický příklad. Pokusíme se poznat, co označuje slovo </a:t>
            </a:r>
            <a:r>
              <a:rPr lang="cs-CZ" sz="2400" i="1" dirty="0" err="1" smtClean="0">
                <a:solidFill>
                  <a:srgbClr val="7030A0"/>
                </a:solidFill>
              </a:rPr>
              <a:t>ABACUS</a:t>
            </a:r>
            <a:r>
              <a:rPr lang="cs-CZ" sz="2400" i="1" dirty="0" smtClean="0">
                <a:solidFill>
                  <a:srgbClr val="7030A0"/>
                </a:solidFill>
              </a:rPr>
              <a:t>, které „jakoby neznáme“. </a:t>
            </a:r>
            <a:endParaRPr lang="cs-CZ" sz="2400" i="1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3098" y="5085184"/>
            <a:ext cx="44513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Problematika zpracování mnoha různých informací × méně přesných.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5932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124744"/>
            <a:ext cx="3672408" cy="5108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6512" y="1124744"/>
            <a:ext cx="3331897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8706" r="38536" b="3359"/>
          <a:stretch/>
        </p:blipFill>
        <p:spPr bwMode="auto">
          <a:xfrm>
            <a:off x="4067944" y="826361"/>
            <a:ext cx="3247275" cy="298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Mrak 2"/>
          <p:cNvSpPr/>
          <p:nvPr/>
        </p:nvSpPr>
        <p:spPr>
          <a:xfrm>
            <a:off x="5436096" y="692696"/>
            <a:ext cx="2232248" cy="576064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Příklad: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i="1" dirty="0" smtClean="0">
                <a:solidFill>
                  <a:srgbClr val="002060"/>
                </a:solidFill>
              </a:rPr>
              <a:t>klíčové slovo - </a:t>
            </a:r>
            <a:r>
              <a:rPr lang="cs-CZ" sz="2400" b="1" i="1" dirty="0" err="1" smtClean="0">
                <a:solidFill>
                  <a:srgbClr val="002060"/>
                </a:solidFill>
              </a:rPr>
              <a:t>abacus</a:t>
            </a:r>
            <a:endParaRPr lang="cs-CZ" sz="2400" i="1" dirty="0" smtClean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980728"/>
            <a:ext cx="262778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0000CC"/>
                </a:solidFill>
              </a:rPr>
              <a:t>Bylo nalezeno</a:t>
            </a:r>
          </a:p>
          <a:p>
            <a:pPr algn="r"/>
            <a:r>
              <a:rPr lang="cs-CZ" b="1" u="sng" dirty="0" smtClean="0">
                <a:solidFill>
                  <a:srgbClr val="0000CC"/>
                </a:solidFill>
              </a:rPr>
              <a:t>236 452 </a:t>
            </a:r>
            <a:r>
              <a:rPr lang="cs-CZ" dirty="0" smtClean="0">
                <a:solidFill>
                  <a:srgbClr val="0000CC"/>
                </a:solidFill>
              </a:rPr>
              <a:t>odkazů, </a:t>
            </a:r>
          </a:p>
          <a:p>
            <a:pPr algn="r"/>
            <a:r>
              <a:rPr lang="cs-CZ" dirty="0" smtClean="0">
                <a:solidFill>
                  <a:srgbClr val="0000CC"/>
                </a:solidFill>
              </a:rPr>
              <a:t>což nelze prohledat.</a:t>
            </a:r>
          </a:p>
          <a:p>
            <a:r>
              <a:rPr lang="cs-CZ" u="sng" dirty="0" smtClean="0">
                <a:solidFill>
                  <a:srgbClr val="C00000"/>
                </a:solidFill>
              </a:rPr>
              <a:t>Významy: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Počítačové firmy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Stavební firmy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Obchodní společnosti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Mateřské školky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Účetní firmy</a:t>
            </a:r>
          </a:p>
          <a:p>
            <a:pPr marL="285750" indent="-285750">
              <a:buFontTx/>
              <a:buChar char="-"/>
            </a:pPr>
            <a:r>
              <a:rPr lang="cs-CZ" dirty="0">
                <a:solidFill>
                  <a:srgbClr val="CC3300"/>
                </a:solidFill>
              </a:rPr>
              <a:t>Hlava antického </a:t>
            </a:r>
            <a:r>
              <a:rPr lang="cs-CZ" dirty="0" smtClean="0">
                <a:solidFill>
                  <a:srgbClr val="CC3300"/>
                </a:solidFill>
              </a:rPr>
              <a:t>sloupu</a:t>
            </a:r>
            <a:endParaRPr lang="cs-CZ" dirty="0">
              <a:solidFill>
                <a:srgbClr val="CC3300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Kožený řemen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Hudební skupina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Distribuční společnost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Evidenční program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Typ lodí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Ubytovací služby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Nakladatelství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CC3300"/>
                </a:solidFill>
              </a:rPr>
              <a:t>Oblečení</a:t>
            </a:r>
          </a:p>
          <a:p>
            <a:pPr marL="285750" indent="-285750">
              <a:buFontTx/>
              <a:buChar char="-"/>
            </a:pPr>
            <a:r>
              <a:rPr lang="cs-CZ" b="1" dirty="0">
                <a:solidFill>
                  <a:srgbClr val="CC3300"/>
                </a:solidFill>
              </a:rPr>
              <a:t> </a:t>
            </a:r>
            <a:r>
              <a:rPr lang="cs-CZ" b="1" dirty="0" smtClean="0">
                <a:solidFill>
                  <a:srgbClr val="CC3300"/>
                </a:solidFill>
              </a:rPr>
              <a:t>…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Ale my už víme, že v </a:t>
            </a:r>
            <a:r>
              <a:rPr lang="cs-CZ" sz="2000" i="1" dirty="0" err="1" smtClean="0">
                <a:solidFill>
                  <a:srgbClr val="7030A0"/>
                </a:solidFill>
              </a:rPr>
              <a:t>ICT</a:t>
            </a:r>
            <a:r>
              <a:rPr lang="cs-CZ" sz="2000" i="1" dirty="0" smtClean="0">
                <a:solidFill>
                  <a:srgbClr val="7030A0"/>
                </a:solidFill>
              </a:rPr>
              <a:t> a její historii to bylo počítadlo.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2305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2. Vyhledávání v katalogu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– </a:t>
            </a:r>
            <a:r>
              <a:rPr lang="cs-CZ" sz="2400" i="1" dirty="0" smtClean="0">
                <a:solidFill>
                  <a:srgbClr val="002060"/>
                </a:solidFill>
              </a:rPr>
              <a:t>Firmy, apod.: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46306"/>
            <a:ext cx="6552728" cy="77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35496" y="2132856"/>
            <a:ext cx="6624736" cy="3096344"/>
            <a:chOff x="179512" y="1628800"/>
            <a:chExt cx="6805613" cy="3314700"/>
          </a:xfrm>
        </p:grpSpPr>
        <p:pic>
          <p:nvPicPr>
            <p:cNvPr id="4100" name="Picture 4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628800"/>
              <a:ext cx="6805613" cy="3314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2312876"/>
              <a:ext cx="216024" cy="2520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Mrak 2"/>
          <p:cNvSpPr/>
          <p:nvPr/>
        </p:nvSpPr>
        <p:spPr>
          <a:xfrm>
            <a:off x="8100392" y="764704"/>
            <a:ext cx="936104" cy="504056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5496" y="1124744"/>
            <a:ext cx="9108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</a:rPr>
              <a:t>Toto vyhledávání zabezpečí informace pouze v dané odborné oblasti, nedochází tedy </a:t>
            </a:r>
          </a:p>
          <a:p>
            <a:r>
              <a:rPr lang="cs-CZ" sz="2000" dirty="0" smtClean="0">
                <a:solidFill>
                  <a:srgbClr val="0000CC"/>
                </a:solidFill>
              </a:rPr>
              <a:t>k výsledkům, které by byly ze zcela jiného oboru. </a:t>
            </a:r>
          </a:p>
          <a:p>
            <a:r>
              <a:rPr lang="cs-CZ" sz="2000" dirty="0" smtClean="0">
                <a:solidFill>
                  <a:srgbClr val="0000CC"/>
                </a:solidFill>
              </a:rPr>
              <a:t>Tento způsob přijímají další nabídky portálů, např. podnabídky v dílčích kategoriích: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Problematika vyhledávání pomocí Katalogu.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5508104" y="1886552"/>
            <a:ext cx="3250884" cy="3774696"/>
          </a:xfrm>
          <a:custGeom>
            <a:avLst/>
            <a:gdLst>
              <a:gd name="connsiteX0" fmla="*/ 3811604 w 3811604"/>
              <a:gd name="connsiteY0" fmla="*/ 0 h 3773103"/>
              <a:gd name="connsiteX1" fmla="*/ 3734602 w 3811604"/>
              <a:gd name="connsiteY1" fmla="*/ 192505 h 3773103"/>
              <a:gd name="connsiteX2" fmla="*/ 1934678 w 3811604"/>
              <a:gd name="connsiteY2" fmla="*/ 192505 h 3773103"/>
              <a:gd name="connsiteX3" fmla="*/ 0 w 3811604"/>
              <a:gd name="connsiteY3" fmla="*/ 3773103 h 3773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1604" h="3773103">
                <a:moveTo>
                  <a:pt x="3811604" y="0"/>
                </a:moveTo>
                <a:lnTo>
                  <a:pt x="3734602" y="192505"/>
                </a:lnTo>
                <a:lnTo>
                  <a:pt x="1934678" y="192505"/>
                </a:lnTo>
                <a:lnTo>
                  <a:pt x="0" y="3773103"/>
                </a:lnTo>
              </a:path>
            </a:pathLst>
          </a:custGeom>
          <a:noFill/>
          <a:ln w="38100">
            <a:solidFill>
              <a:srgbClr val="FF00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763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4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4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3. Vyhledávání ve výkladových slovnících </a:t>
            </a:r>
            <a:r>
              <a:rPr lang="cs-CZ" sz="2400" dirty="0" smtClean="0">
                <a:solidFill>
                  <a:srgbClr val="002060"/>
                </a:solidFill>
              </a:rPr>
              <a:t>– </a:t>
            </a:r>
            <a:r>
              <a:rPr lang="cs-CZ" sz="2400" dirty="0" err="1" smtClean="0">
                <a:solidFill>
                  <a:srgbClr val="002060"/>
                </a:solidFill>
              </a:rPr>
              <a:t>Wikipedia</a:t>
            </a:r>
            <a:r>
              <a:rPr lang="cs-CZ" sz="2400" dirty="0" smtClean="0">
                <a:solidFill>
                  <a:srgbClr val="002060"/>
                </a:solidFill>
              </a:rPr>
              <a:t>, apod.:</a:t>
            </a:r>
            <a:endParaRPr lang="cs-CZ" sz="2400" i="1" dirty="0" smtClean="0">
              <a:solidFill>
                <a:srgbClr val="00206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8100392" y="764704"/>
            <a:ext cx="936104" cy="504056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8282" y="1556792"/>
            <a:ext cx="1685718" cy="4162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96" y="1124744"/>
            <a:ext cx="878497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</a:rPr>
              <a:t>Jedná se o velice oblíbené „vysvětlující“ stránky, zvláště pro žáky a studenty všech typů škol (ZŠ, SŠ, VŠ).</a:t>
            </a:r>
          </a:p>
          <a:p>
            <a:endParaRPr lang="cs-CZ" sz="1200" dirty="0" smtClean="0">
              <a:solidFill>
                <a:srgbClr val="0000CC"/>
              </a:solidFill>
            </a:endParaRPr>
          </a:p>
          <a:p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Wikipedia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(a další) je „Open“ – otevřená, volně dostupná </a:t>
            </a:r>
          </a:p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stránka, tedy do ní může zaznamenávat hesla (pojmy) </a:t>
            </a:r>
          </a:p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a jejich význam prakticky kdokoli.  Současně lze její části </a:t>
            </a:r>
          </a:p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svobodně citovat a používat pro nekomerční účely; </a:t>
            </a:r>
          </a:p>
          <a:p>
            <a:r>
              <a:rPr lang="cs-CZ" sz="1600" i="1" dirty="0" smtClean="0">
                <a:solidFill>
                  <a:srgbClr val="0070C0"/>
                </a:solidFill>
              </a:rPr>
              <a:t>(licence </a:t>
            </a:r>
            <a:r>
              <a:rPr lang="cs-CZ" sz="1600" i="1" dirty="0" err="1">
                <a:solidFill>
                  <a:srgbClr val="0070C0"/>
                </a:solidFill>
              </a:rPr>
              <a:t>Creative</a:t>
            </a:r>
            <a:r>
              <a:rPr lang="cs-CZ" sz="1600" i="1" dirty="0">
                <a:solidFill>
                  <a:srgbClr val="0070C0"/>
                </a:solidFill>
              </a:rPr>
              <a:t> </a:t>
            </a:r>
            <a:r>
              <a:rPr lang="cs-CZ" sz="1600" i="1" dirty="0" err="1">
                <a:solidFill>
                  <a:srgbClr val="0070C0"/>
                </a:solidFill>
              </a:rPr>
              <a:t>Commons</a:t>
            </a:r>
            <a:r>
              <a:rPr lang="cs-CZ" sz="1600" i="1" dirty="0">
                <a:solidFill>
                  <a:srgbClr val="0070C0"/>
                </a:solidFill>
              </a:rPr>
              <a:t> </a:t>
            </a:r>
            <a:r>
              <a:rPr lang="cs-CZ" sz="1600" i="1" dirty="0" smtClean="0">
                <a:solidFill>
                  <a:srgbClr val="0070C0"/>
                </a:solidFill>
              </a:rPr>
              <a:t>- Uveďte </a:t>
            </a:r>
            <a:r>
              <a:rPr lang="cs-CZ" sz="1600" i="1" dirty="0">
                <a:solidFill>
                  <a:srgbClr val="0070C0"/>
                </a:solidFill>
              </a:rPr>
              <a:t>autora – Zachovejte </a:t>
            </a:r>
            <a:r>
              <a:rPr lang="cs-CZ" sz="1600" i="1" dirty="0" smtClean="0">
                <a:solidFill>
                  <a:srgbClr val="0070C0"/>
                </a:solidFill>
              </a:rPr>
              <a:t>licenci).</a:t>
            </a:r>
          </a:p>
          <a:p>
            <a:endParaRPr lang="cs-CZ" sz="1200" i="1" dirty="0" smtClean="0">
              <a:solidFill>
                <a:srgbClr val="0070C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Tato volnost ovšem s sebou nese i vyšší míru subjektivnosti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a proto i chybovosti vkládaného názoru, který sice může jiný 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autor opravit, ale jeho změna může vést i k mylným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výkladům a chybám. 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Klade to pak větší nároky na ověřování informačních zdrojů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tím člověkem, který informace hledá.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Problematika Encyklopedií a Slovníků.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9143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4. Problémové situace z praxe učitele, nejen informatiky:</a:t>
            </a:r>
            <a:endParaRPr lang="cs-CZ" sz="2400" i="1" dirty="0" smtClean="0">
              <a:solidFill>
                <a:srgbClr val="00206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8100392" y="764704"/>
            <a:ext cx="936104" cy="504056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5496" y="1118349"/>
            <a:ext cx="87849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„Slepá“ víra, že vše je na Internetu, tak proč se učit</a:t>
            </a:r>
          </a:p>
          <a:p>
            <a:pPr marL="627063" lvl="1" indent="-203200">
              <a:buFontTx/>
              <a:buChar char="-"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pokud 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neumím logicky myslet a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systematicky hledat 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a nemám na to trpělivost, je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tato víra absolutně 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k ničemu (tzv. „selský rozum“)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To, co najdu hned pod nadpisem www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stránky,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je odpověď</a:t>
            </a:r>
          </a:p>
          <a:p>
            <a:pPr marL="627063" lvl="1" indent="-203200">
              <a:buFontTx/>
              <a:buChar char="-"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pod 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nadpisem je krátký heslovitý popis obsahu stránek</a:t>
            </a:r>
          </a:p>
          <a:p>
            <a:pPr marL="627063" lvl="1" indent="-203200">
              <a:buFontTx/>
              <a:buChar char="-"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pro 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správné informace musím otevřít článek celý a přečíst jej, pokud obsahuje to, co hledám, pak je to OK.</a:t>
            </a:r>
          </a:p>
          <a:p>
            <a:pPr marL="627063" lvl="1" indent="-203200">
              <a:buFontTx/>
              <a:buChar char="-"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Ale 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chtělo by to ještě ověřit, jestli je to opravdu odpověď na položenou otázku.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Netrpělivost, zbrklost a lenost – podceňování hodnot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627063" lvl="1" indent="-203200">
              <a:buFontTx/>
              <a:buChar char="-"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největší „osobní“ současný nepřítel získání správných informací. </a:t>
            </a:r>
          </a:p>
          <a:p>
            <a:pPr marL="627063" lvl="1" indent="-203200">
              <a:buFontTx/>
              <a:buChar char="-"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zamysli se, proč se informace utajují, proč lidé mající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informace,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jsou hlídáni a proč jsou uniklé informace tak nebezpečné a lidé s nimi pronásledovaní!?</a:t>
            </a:r>
            <a:endParaRPr lang="cs-CZ" i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Slyšet, není vnímat: =&gt; Snaha porozumět přesně dotazu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627063" lvl="1" indent="-203200">
              <a:buFontTx/>
              <a:buChar char="-"/>
            </a:pP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souvisí s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předchozími, 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všichni mluví, ale málokdo poslouchá</a:t>
            </a:r>
          </a:p>
          <a:p>
            <a:pPr marL="627063" lvl="1" indent="-203200">
              <a:buFontTx/>
              <a:buChar char="-"/>
            </a:pP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a když už poslouchá, tak nevnímá podstatu (sluchátka, myšlenky jinde, …)</a:t>
            </a:r>
          </a:p>
          <a:p>
            <a:pPr marL="627063" lvl="1" indent="-203200">
              <a:buFontTx/>
              <a:buChar char="-"/>
            </a:pP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problém = „</a:t>
            </a:r>
            <a:r>
              <a:rPr lang="cs-CZ" b="1" i="1" dirty="0">
                <a:solidFill>
                  <a:schemeClr val="accent3">
                    <a:lumMod val="50000"/>
                  </a:schemeClr>
                </a:solidFill>
              </a:rPr>
              <a:t>vnímání s porozuměním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“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Práce kvapná, málo platná;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rychlost je vždy na úkor přesnosti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Osobní vlastnosti a jejich vliv na výběr a kvalitu získávání informací.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0607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5. Problémové situace na příkladu:</a:t>
            </a:r>
            <a:endParaRPr lang="cs-CZ" sz="2400" i="1" dirty="0" smtClean="0">
              <a:solidFill>
                <a:srgbClr val="00206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8100392" y="764704"/>
            <a:ext cx="936104" cy="504056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638" y="2112914"/>
            <a:ext cx="2748194" cy="4340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16832"/>
            <a:ext cx="2229651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3527" y="1916832"/>
            <a:ext cx="2212929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96" y="1052736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Situace - test na organizaci dat v PC: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- otázka = „Jak se nazývá „nejvyšší“ základní složka pro ukládání dat v libovolném uložišti?“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- odpověď = kořenový adresář, kořen,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root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, (např. disku,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flash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paměti, apod.)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- ALE PODÍVEJTE SE, </a:t>
            </a:r>
            <a:r>
              <a:rPr lang="cs-CZ" b="1" dirty="0" smtClean="0">
                <a:solidFill>
                  <a:srgbClr val="C00000"/>
                </a:solidFill>
              </a:rPr>
              <a:t>PŘESVĚDČTE </a:t>
            </a:r>
            <a:r>
              <a:rPr lang="cs-CZ" b="1" dirty="0" smtClean="0">
                <a:solidFill>
                  <a:srgbClr val="C00000"/>
                </a:solidFill>
              </a:rPr>
              <a:t>SE!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b="1" i="1" dirty="0" smtClean="0">
                <a:solidFill>
                  <a:srgbClr val="7030A0"/>
                </a:solidFill>
              </a:rPr>
              <a:t>Problémový ukázkový příklad „hledání bez přemýšlení“.</a:t>
            </a:r>
            <a:endParaRPr lang="cs-CZ" sz="1800" b="1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4361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5. Problémové situace na příkladu </a:t>
            </a:r>
            <a:r>
              <a:rPr lang="cs-CZ" sz="2400" b="1" u="sng" dirty="0" err="1" smtClean="0">
                <a:solidFill>
                  <a:srgbClr val="002060"/>
                </a:solidFill>
              </a:rPr>
              <a:t>1a</a:t>
            </a:r>
            <a:r>
              <a:rPr lang="cs-CZ" sz="2400" b="1" u="sng" dirty="0" smtClean="0">
                <a:solidFill>
                  <a:srgbClr val="002060"/>
                </a:solidFill>
              </a:rPr>
              <a:t>:</a:t>
            </a:r>
            <a:endParaRPr lang="cs-CZ" sz="2400" i="1" dirty="0" smtClean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22985"/>
            <a:ext cx="3470728" cy="5481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Mrak 2"/>
          <p:cNvSpPr/>
          <p:nvPr/>
        </p:nvSpPr>
        <p:spPr>
          <a:xfrm>
            <a:off x="8100392" y="764704"/>
            <a:ext cx="936104" cy="504056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Prakticky příklad </a:t>
            </a:r>
            <a:r>
              <a:rPr lang="cs-CZ" sz="2000" b="1" i="1" dirty="0" smtClean="0">
                <a:solidFill>
                  <a:srgbClr val="7030A0"/>
                </a:solidFill>
              </a:rPr>
              <a:t>vyzkoušejte</a:t>
            </a:r>
            <a:r>
              <a:rPr lang="cs-CZ" sz="2000" i="1" dirty="0" smtClean="0">
                <a:solidFill>
                  <a:srgbClr val="7030A0"/>
                </a:solidFill>
              </a:rPr>
              <a:t>, ať poznáte, že co se učíte, není zbytečné.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124744"/>
            <a:ext cx="7092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0070C0"/>
                </a:solidFill>
              </a:rPr>
              <a:t>1. výsledek na různé dotazy – klíčová slova:</a:t>
            </a:r>
          </a:p>
          <a:p>
            <a:pPr marL="160338" indent="-160338">
              <a:buFontTx/>
              <a:buChar char="-"/>
            </a:pPr>
            <a:r>
              <a:rPr lang="cs-CZ" sz="2000" b="1" i="1" dirty="0" smtClean="0">
                <a:solidFill>
                  <a:srgbClr val="C00000"/>
                </a:solidFill>
              </a:rPr>
              <a:t>nejvyšší základní složka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772816"/>
            <a:ext cx="44999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Snad už nikoho nepřekvapí, že se učiteli nelíbí odpovědi jako: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Národní olympijský výbor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Abecední řazení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Pojmy diplomatiky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Uhelný dehet </a:t>
            </a:r>
          </a:p>
          <a:p>
            <a:pPr marL="160338" indent="-160338">
              <a:buFontTx/>
              <a:buChar char="-"/>
            </a:pPr>
            <a:r>
              <a:rPr lang="cs-CZ" sz="2000" i="1" dirty="0" err="1">
                <a:solidFill>
                  <a:schemeClr val="accent5">
                    <a:lumMod val="75000"/>
                  </a:schemeClr>
                </a:solidFill>
              </a:rPr>
              <a:t>Přebuzské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 vřesoviště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Enzym (část Bílkovinná složka)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Nitroglycerin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Elektrotechnika 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Síla (část Základní)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Včela medonosná 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Pedagogická psychologie </a:t>
            </a:r>
            <a:endParaRPr lang="cs-CZ" sz="2000" i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160338" indent="-160338">
              <a:buFontTx/>
              <a:buChar char="-"/>
            </a:pPr>
            <a:r>
              <a:rPr lang="cs-CZ" sz="20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b="1" i="1" dirty="0" smtClean="0">
                <a:solidFill>
                  <a:schemeClr val="accent5">
                    <a:lumMod val="75000"/>
                  </a:schemeClr>
                </a:solidFill>
              </a:rPr>
              <a:t>…</a:t>
            </a:r>
            <a:endParaRPr lang="cs-CZ" sz="200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2843808" y="1556792"/>
            <a:ext cx="3240360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4710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5. Problémové situace na příkladu </a:t>
            </a:r>
            <a:r>
              <a:rPr lang="cs-CZ" sz="2400" b="1" u="sng" dirty="0" err="1" smtClean="0">
                <a:solidFill>
                  <a:srgbClr val="002060"/>
                </a:solidFill>
              </a:rPr>
              <a:t>1b</a:t>
            </a:r>
            <a:r>
              <a:rPr lang="cs-CZ" sz="2400" b="1" u="sng" dirty="0" smtClean="0">
                <a:solidFill>
                  <a:srgbClr val="002060"/>
                </a:solidFill>
              </a:rPr>
              <a:t>:</a:t>
            </a:r>
            <a:endParaRPr lang="cs-CZ" sz="2400" i="1" dirty="0" smtClean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Prakticky příklad </a:t>
            </a:r>
            <a:r>
              <a:rPr lang="cs-CZ" sz="2000" b="1" i="1" dirty="0" smtClean="0">
                <a:solidFill>
                  <a:srgbClr val="7030A0"/>
                </a:solidFill>
              </a:rPr>
              <a:t>vyzkoušejte</a:t>
            </a:r>
            <a:r>
              <a:rPr lang="cs-CZ" sz="2000" i="1" dirty="0" smtClean="0">
                <a:solidFill>
                  <a:srgbClr val="7030A0"/>
                </a:solidFill>
              </a:rPr>
              <a:t>, ať poznáte, že co se učíte, není zbytečné.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124744"/>
            <a:ext cx="7092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0070C0"/>
                </a:solidFill>
              </a:rPr>
              <a:t>2. výsledek na různé dotazy – klíčová slova:</a:t>
            </a:r>
          </a:p>
          <a:p>
            <a:pPr marL="160338" indent="-160338">
              <a:buFontTx/>
              <a:buChar char="-"/>
            </a:pPr>
            <a:r>
              <a:rPr lang="cs-CZ" sz="2000" b="1" i="1" dirty="0" smtClean="0">
                <a:solidFill>
                  <a:srgbClr val="C00000"/>
                </a:solidFill>
              </a:rPr>
              <a:t>nejvyšší složka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772816"/>
            <a:ext cx="57606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Snad už nikoho nepřekvapí, že se učiteli nelíbí odpovědi jako:</a:t>
            </a:r>
          </a:p>
          <a:p>
            <a:pPr marL="160338" indent="-160338">
              <a:buFontTx/>
              <a:buChar char="-"/>
            </a:pPr>
            <a:r>
              <a:rPr lang="cs-CZ" sz="2000" i="1" dirty="0" err="1" smtClean="0">
                <a:solidFill>
                  <a:schemeClr val="accent5">
                    <a:lumMod val="75000"/>
                  </a:schemeClr>
                </a:solidFill>
              </a:rPr>
              <a:t>Hamás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, Politický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systém Státu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Izrael</a:t>
            </a:r>
            <a:endParaRPr lang="cs-CZ" sz="20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Bipolární kódování</a:t>
            </a:r>
            <a:endParaRPr lang="cs-CZ" sz="20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Český tenisový svaz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Organizační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složka státu je v České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republice</a:t>
            </a:r>
            <a:endParaRPr lang="cs-CZ" sz="20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Moderní gymnastika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Věková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pyramida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Síran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barnatý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Úzkost.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… Nejvyšší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úzkost</a:t>
            </a:r>
            <a:endParaRPr lang="cs-CZ" sz="20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Čokoláda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- definováno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jako tuková složka, a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… </a:t>
            </a:r>
            <a:endParaRPr lang="cs-CZ" sz="20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Wolfram - teplota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tání je nejvyšší ze všech kovů a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…</a:t>
            </a:r>
            <a:endParaRPr lang="cs-CZ" sz="20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Korouhevní panstvo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…</a:t>
            </a:r>
            <a:endParaRPr lang="cs-CZ" sz="20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Datle mají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ze všeho ovoce patrně nejvyšší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…</a:t>
            </a:r>
            <a:endParaRPr lang="cs-CZ" sz="2000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95538"/>
            <a:ext cx="2808312" cy="544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1979712" y="1268760"/>
            <a:ext cx="3888432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rak 2"/>
          <p:cNvSpPr/>
          <p:nvPr/>
        </p:nvSpPr>
        <p:spPr>
          <a:xfrm>
            <a:off x="8100392" y="764704"/>
            <a:ext cx="936104" cy="504056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4118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5. Problémové situace na příkladu </a:t>
            </a:r>
            <a:r>
              <a:rPr lang="cs-CZ" sz="2400" b="1" u="sng" dirty="0" err="1" smtClean="0">
                <a:solidFill>
                  <a:srgbClr val="002060"/>
                </a:solidFill>
              </a:rPr>
              <a:t>1c</a:t>
            </a:r>
            <a:r>
              <a:rPr lang="cs-CZ" sz="2400" b="1" u="sng" dirty="0" smtClean="0">
                <a:solidFill>
                  <a:srgbClr val="002060"/>
                </a:solidFill>
              </a:rPr>
              <a:t>:</a:t>
            </a:r>
            <a:endParaRPr lang="cs-CZ" sz="2400" i="1" dirty="0" smtClean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Prakticky příklad </a:t>
            </a:r>
            <a:r>
              <a:rPr lang="cs-CZ" sz="2000" b="1" i="1" dirty="0" smtClean="0">
                <a:solidFill>
                  <a:srgbClr val="7030A0"/>
                </a:solidFill>
              </a:rPr>
              <a:t>vyzkoušejte</a:t>
            </a:r>
            <a:r>
              <a:rPr lang="cs-CZ" sz="2000" i="1" dirty="0" smtClean="0">
                <a:solidFill>
                  <a:srgbClr val="7030A0"/>
                </a:solidFill>
              </a:rPr>
              <a:t>, ať poznáte, že co se učíte, není zbytečné.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124744"/>
            <a:ext cx="7092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0070C0"/>
                </a:solidFill>
              </a:rPr>
              <a:t>3. výsledek na různé dotazy – klíčová slova:</a:t>
            </a:r>
          </a:p>
          <a:p>
            <a:pPr marL="160338" indent="-160338">
              <a:buFontTx/>
              <a:buChar char="-"/>
            </a:pPr>
            <a:r>
              <a:rPr lang="cs-CZ" sz="2000" b="1" i="1" dirty="0" smtClean="0">
                <a:solidFill>
                  <a:srgbClr val="C00000"/>
                </a:solidFill>
              </a:rPr>
              <a:t>základní složka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764099"/>
            <a:ext cx="57606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5">
                    <a:lumMod val="75000"/>
                  </a:schemeClr>
                </a:solidFill>
              </a:rPr>
              <a:t>Snad už nikoho nepřekvapí, že se učiteli nelíbí: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Národní olympijský výbor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Abecední řazení (část Základní latinka, anglická abeceda, ASCII)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Pojmy diplomatiky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Uhelný dehet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Marine </a:t>
            </a:r>
            <a:r>
              <a:rPr lang="cs-CZ" sz="2000" i="1" dirty="0" err="1" smtClean="0">
                <a:solidFill>
                  <a:schemeClr val="accent5">
                    <a:lumMod val="75000"/>
                  </a:schemeClr>
                </a:solidFill>
              </a:rPr>
              <a:t>Expenditionary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i="1" dirty="0" err="1" smtClean="0">
                <a:solidFill>
                  <a:schemeClr val="accent5">
                    <a:lumMod val="75000"/>
                  </a:schemeClr>
                </a:solidFill>
              </a:rPr>
              <a:t>Units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 Koš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Enzym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(část Bílkovinná složka)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Pedagogická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psychologie (část základní pojmy) </a:t>
            </a:r>
          </a:p>
          <a:p>
            <a:pPr marL="160338" indent="-160338">
              <a:buFontTx/>
              <a:buChar char="-"/>
            </a:pPr>
            <a:r>
              <a:rPr lang="cs-CZ" sz="2000" i="1" dirty="0" err="1" smtClean="0">
                <a:solidFill>
                  <a:schemeClr val="accent5">
                    <a:lumMod val="75000"/>
                  </a:schemeClr>
                </a:solidFill>
              </a:rPr>
              <a:t>Phongův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osvětlovací model </a:t>
            </a:r>
          </a:p>
          <a:p>
            <a:pPr marL="160338" indent="-160338">
              <a:buFontTx/>
              <a:buChar char="-"/>
            </a:pP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Pružnost (část Základní předpoklady) </a:t>
            </a:r>
          </a:p>
          <a:p>
            <a:pPr marL="160338" indent="-160338">
              <a:buFontTx/>
              <a:buChar char="-"/>
            </a:pP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Olovo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(část Základní fyzikálně-chemické vlastnosti) </a:t>
            </a:r>
          </a:p>
          <a:p>
            <a:pPr marL="160338" indent="-160338">
              <a:buFontTx/>
              <a:buChar char="-"/>
            </a:pPr>
            <a:r>
              <a:rPr lang="cs-CZ" sz="2000" i="1" dirty="0" err="1" smtClean="0">
                <a:solidFill>
                  <a:schemeClr val="accent5">
                    <a:lumMod val="75000"/>
                  </a:schemeClr>
                </a:solidFill>
              </a:rPr>
              <a:t>Kickboxing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i="1" dirty="0">
                <a:solidFill>
                  <a:schemeClr val="accent5">
                    <a:lumMod val="75000"/>
                  </a:schemeClr>
                </a:solidFill>
              </a:rPr>
              <a:t>(část Základní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)</a:t>
            </a:r>
          </a:p>
          <a:p>
            <a:pPr marL="160338" indent="-160338">
              <a:buFontTx/>
              <a:buChar char="-"/>
            </a:pPr>
            <a:r>
              <a:rPr lang="cs-CZ" sz="2000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b="1" i="1" dirty="0" smtClean="0">
                <a:solidFill>
                  <a:schemeClr val="accent5">
                    <a:lumMod val="75000"/>
                  </a:schemeClr>
                </a:solidFill>
              </a:rPr>
              <a:t>… </a:t>
            </a:r>
          </a:p>
        </p:txBody>
      </p: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4"/>
            <a:ext cx="2808312" cy="5482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1979712" y="1268760"/>
            <a:ext cx="3888432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rak 2"/>
          <p:cNvSpPr/>
          <p:nvPr/>
        </p:nvSpPr>
        <p:spPr>
          <a:xfrm>
            <a:off x="8100392" y="764704"/>
            <a:ext cx="936104" cy="504056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6760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5496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5. Problémové situace na příkladu 2:</a:t>
            </a:r>
            <a:endParaRPr lang="cs-CZ" sz="2400" i="1" dirty="0" smtClean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Příklady vyzkoušejte a pobavte se nad dalšími, o kterých víte.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4016" y="1988840"/>
            <a:ext cx="2987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0070C0"/>
                </a:solidFill>
              </a:rPr>
              <a:t>3. výsledek dotazu</a:t>
            </a:r>
          </a:p>
          <a:p>
            <a:r>
              <a:rPr lang="cs-CZ" sz="2000" b="1" u="sng" dirty="0" smtClean="0">
                <a:solidFill>
                  <a:srgbClr val="0070C0"/>
                </a:solidFill>
              </a:rPr>
              <a:t> 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– pěší trasa 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z Brna do </a:t>
            </a:r>
            <a:r>
              <a:rPr lang="cs-CZ" sz="2000" b="1" dirty="0" err="1" smtClean="0">
                <a:solidFill>
                  <a:srgbClr val="0070C0"/>
                </a:solidFill>
              </a:rPr>
              <a:t>Rimini</a:t>
            </a:r>
            <a:r>
              <a:rPr lang="cs-CZ" sz="2000" b="1" dirty="0" smtClean="0">
                <a:solidFill>
                  <a:srgbClr val="0070C0"/>
                </a:solidFill>
              </a:rPr>
              <a:t>:</a:t>
            </a:r>
          </a:p>
        </p:txBody>
      </p:sp>
      <p:sp>
        <p:nvSpPr>
          <p:cNvPr id="3" name="Mrak 2"/>
          <p:cNvSpPr/>
          <p:nvPr/>
        </p:nvSpPr>
        <p:spPr>
          <a:xfrm>
            <a:off x="8100392" y="764704"/>
            <a:ext cx="936104" cy="504056"/>
          </a:xfrm>
          <a:prstGeom prst="cloud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L:\DUM_JS\ucebni text 2012\grafika\www.komik.czLobrazkyL9319-trasy-pro-pesi-od-goog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96752"/>
            <a:ext cx="5029324" cy="5029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123728" y="3140968"/>
            <a:ext cx="4824536" cy="151216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66800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345992"/>
            <a:ext cx="87865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Jakými způsoby lze hledat informace na Internetu?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se řeší problémy s pravdivostí nalezených informací?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vše ovlivňuje správnost nalézaných informací na Internetu?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se bránit nepřesným a špatným informacím ze sítí?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Jaký je nutné formulovat zadávání klíčového slova (sousloví) při hledání odpovědí na položené dotazy?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81297992"/>
              </p:ext>
            </p:extLst>
          </p:nvPr>
        </p:nvGraphicFramePr>
        <p:xfrm>
          <a:off x="179512" y="3796248"/>
          <a:ext cx="8424936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56"/>
                <a:gridCol w="43204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Otázka (člověčí):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Jak napsat vhodně dotaz pro vyhledávač: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K čemu slouží přípony v názvu souborů?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Jak se nazývá základní složka paměti?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Co</a:t>
                      </a:r>
                      <a:r>
                        <a:rPr lang="cs-CZ" baseline="0" dirty="0" smtClean="0">
                          <a:solidFill>
                            <a:srgbClr val="02283F"/>
                          </a:solidFill>
                        </a:rPr>
                        <a:t> je asociace programu se souborem?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Co je a k čemu slouží fonty písma?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Proč </a:t>
                      </a:r>
                      <a:r>
                        <a:rPr lang="cs-CZ" smtClean="0">
                          <a:solidFill>
                            <a:srgbClr val="02283F"/>
                          </a:solidFill>
                        </a:rPr>
                        <a:t>je osobní počítačová</a:t>
                      </a:r>
                      <a:r>
                        <a:rPr lang="cs-CZ" baseline="0" smtClean="0">
                          <a:solidFill>
                            <a:srgbClr val="02283F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rgbClr val="02283F"/>
                          </a:solidFill>
                        </a:rPr>
                        <a:t>síť užitečná?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3140969"/>
            <a:ext cx="1058778" cy="80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0900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4 - vyhledávání informací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772816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Gratulujeme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Gratuluji srdečně za úspěšné absolvování další části výukového materiálu o počítačových sítích, přeji hodně elánu do dalšího dílu.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836712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4653136"/>
            <a:ext cx="1841500" cy="14351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3787582"/>
            <a:ext cx="3409716" cy="2055171"/>
          </a:xfrm>
          <a:prstGeom prst="rect">
            <a:avLst/>
          </a:prstGeom>
        </p:spPr>
      </p:pic>
      <p:sp>
        <p:nvSpPr>
          <p:cNvPr id="13" name="Mrak 12"/>
          <p:cNvSpPr/>
          <p:nvPr/>
        </p:nvSpPr>
        <p:spPr>
          <a:xfrm>
            <a:off x="7092280" y="764704"/>
            <a:ext cx="1800200" cy="1368152"/>
          </a:xfrm>
          <a:prstGeom prst="cloud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Zamysli se na téma bezpečného používání „otevřených“ veřejných sítí.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253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8884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3119" y="2773377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- obrázky:</a:t>
            </a:r>
          </a:p>
          <a:p>
            <a:endParaRPr lang="cs-CZ" sz="20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Obrázky P2P a P2S - Wikipedie, GNU/GPL: </a:t>
            </a:r>
          </a:p>
          <a:p>
            <a:pPr lvl="1"/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cs.wikipedia.org/wiki/Soubor:P2P-network.svg</a:t>
            </a:r>
            <a:endParaRPr lang="cs-CZ" sz="2000" dirty="0" smtClean="0"/>
          </a:p>
          <a:p>
            <a:pPr lvl="1"/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cs.wikipedia.org/wiki/Soubor:Server-based-network.svg</a:t>
            </a:r>
            <a:endParaRPr lang="cs-CZ" sz="2000" dirty="0" smtClean="0"/>
          </a:p>
          <a:p>
            <a:pPr lvl="1"/>
            <a:endParaRPr lang="cs-CZ" sz="20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000" dirty="0" err="1" smtClean="0"/>
              <a:t>emotikony</a:t>
            </a:r>
            <a:r>
              <a:rPr lang="cs-CZ" sz="2000" dirty="0" smtClean="0"/>
              <a:t> a kliparty sady MS-Office, dostupné také na</a:t>
            </a:r>
          </a:p>
          <a:p>
            <a:pPr lvl="1"/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office.microsoft.com/cs-cz/images/MC900442026.aspx</a:t>
            </a:r>
            <a:endParaRPr lang="cs-CZ" sz="2000" dirty="0" smtClean="0"/>
          </a:p>
          <a:p>
            <a:pPr lvl="1"/>
            <a:r>
              <a:rPr lang="cs-CZ" sz="2000" dirty="0">
                <a:hlinkClick r:id="rId8"/>
              </a:rPr>
              <a:t>http://office.microsoft.com/cs-cz/images/?</a:t>
            </a:r>
            <a:r>
              <a:rPr lang="cs-CZ" sz="2000" dirty="0" smtClean="0">
                <a:hlinkClick r:id="rId8"/>
              </a:rPr>
              <a:t>CTT=97</a:t>
            </a:r>
            <a:endParaRPr lang="cs-CZ" sz="2000" dirty="0" smtClean="0"/>
          </a:p>
          <a:p>
            <a:pPr lvl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3718</TotalTime>
  <Words>1767</Words>
  <Application>Microsoft Office PowerPoint</Application>
  <PresentationFormat>Předvádění na obrazovce (4:3)</PresentationFormat>
  <Paragraphs>267</Paragraphs>
  <Slides>16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Internet 4 - vyhledávání informací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212</cp:revision>
  <dcterms:created xsi:type="dcterms:W3CDTF">2010-11-01T23:40:31Z</dcterms:created>
  <dcterms:modified xsi:type="dcterms:W3CDTF">2014-02-25T10:31:55Z</dcterms:modified>
</cp:coreProperties>
</file>