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852" r:id="rId3"/>
    <p:sldMasterId id="2147483864" r:id="rId4"/>
    <p:sldMasterId id="2147483876" r:id="rId5"/>
    <p:sldMasterId id="2147483888" r:id="rId6"/>
    <p:sldMasterId id="2147483900" r:id="rId7"/>
    <p:sldMasterId id="2147483912" r:id="rId8"/>
    <p:sldMasterId id="2147483924" r:id="rId9"/>
    <p:sldMasterId id="2147483936" r:id="rId10"/>
    <p:sldMasterId id="2147483948" r:id="rId11"/>
    <p:sldMasterId id="2147483960" r:id="rId12"/>
    <p:sldMasterId id="2147483972" r:id="rId13"/>
  </p:sldMasterIdLst>
  <p:sldIdLst>
    <p:sldId id="297" r:id="rId14"/>
    <p:sldId id="298" r:id="rId15"/>
    <p:sldId id="259" r:id="rId16"/>
    <p:sldId id="256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9900"/>
    <a:srgbClr val="FF66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29" autoAdjust="0"/>
    <p:restoredTop sz="94660"/>
  </p:normalViewPr>
  <p:slideViewPr>
    <p:cSldViewPr>
      <p:cViewPr varScale="1">
        <p:scale>
          <a:sx n="74" d="100"/>
          <a:sy n="74" d="100"/>
        </p:scale>
        <p:origin x="-1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3.xml"/><Relationship Id="rId20" Type="http://schemas.openxmlformats.org/officeDocument/2006/relationships/slide" Target="slides/slide7.xml"/><Relationship Id="rId29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6.xml"/><Relationship Id="rId31" Type="http://schemas.openxmlformats.org/officeDocument/2006/relationships/slide" Target="slides/slide1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1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676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350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54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708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97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528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39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384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377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157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086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61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598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777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155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559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1450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2436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6290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8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4890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5603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6115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9469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2811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2396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3477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613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8539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6686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1403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362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5994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9588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7111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5352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273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24043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4147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7497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3399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9588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3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2152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9881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7796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6339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54039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700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83714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4115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8363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62041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88567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7097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3690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00532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3844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04383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55482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07696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1308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0976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67943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69763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49135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7967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04540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98636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17693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18394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06264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8758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71395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52553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00112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72532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1799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63592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96993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8625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6688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55213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17888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3078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69410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40019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719704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14445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25971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73648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89559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80594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14398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78696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9238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3583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56379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27243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81079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76925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5313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03214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6431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65189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076566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721794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67668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16901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802843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3357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843470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54685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88945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72992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13822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10597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17409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39006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79431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76464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148035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939606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53674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548621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779733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58303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19868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466219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526673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44899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705949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612663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859306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732372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08259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68442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361795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432220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0684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243296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426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199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196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994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596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60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890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899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962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220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142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112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8933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E3DB-F818-4EDD-9185-EF555DAD3E6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A4FBE-8645-4C6C-8931-85BE14ABA4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157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12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7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9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2.jpeg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11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14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6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4.xml"/><Relationship Id="rId6" Type="http://schemas.openxmlformats.org/officeDocument/2006/relationships/image" Target="../media/image17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jpeg"/><Relationship Id="rId7" Type="http://schemas.microsoft.com/office/2007/relationships/hdphoto" Target="../media/hdphoto7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3.wmf"/><Relationship Id="rId4" Type="http://schemas.microsoft.com/office/2007/relationships/hdphoto" Target="../media/hdphoto1.wdp"/><Relationship Id="rId9" Type="http://schemas.microsoft.com/office/2007/relationships/hdphoto" Target="../media/hdphoto8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9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5.xml"/><Relationship Id="rId6" Type="http://schemas.openxmlformats.org/officeDocument/2006/relationships/image" Target="../media/image20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10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6.xml"/><Relationship Id="rId6" Type="http://schemas.openxmlformats.org/officeDocument/2006/relationships/image" Target="../media/image21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11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microsoft.com/office/2007/relationships/hdphoto" Target="../media/hdphoto1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3.wmf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9.xm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VY_32_INOVACE_223_ČJ2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Jarní rozcvička – i, í, y, ý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tvrdé a měkké souhlásky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649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– 21 žáci po přečtení doplňují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šipku správné písmenko do slov. Při správné volbě se písmenko umístí na své místo, při špatné volbě jenom problikává žlutou barvou, ale neumístí se na správné místo. Žák zkusí znovu.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</a:t>
            </a:r>
            <a:r>
              <a:rPr lang="cs-CZ" sz="1400" dirty="0">
                <a:latin typeface="Arial" charset="0"/>
                <a:cs typeface="Arial" charset="0"/>
              </a:rPr>
              <a:t>psaní i, í, y, ý po tvrdých a měkkých souhláskách ve slovech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žáci, někteří chybovali při volbě délky samohlásek.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29264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279648" y="1901661"/>
            <a:ext cx="6772645" cy="1383323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Doplňuj  </a:t>
            </a:r>
            <a:r>
              <a:rPr lang="cs-CZ" sz="3200" b="1" dirty="0" smtClean="0">
                <a:solidFill>
                  <a:srgbClr val="FF0000"/>
                </a:solidFill>
              </a:rPr>
              <a:t>i, í, y, ý  </a:t>
            </a:r>
            <a:r>
              <a:rPr lang="cs-CZ" sz="3200" b="1" dirty="0" smtClean="0">
                <a:solidFill>
                  <a:schemeClr val="tx1"/>
                </a:solidFill>
              </a:rPr>
              <a:t>ve tvrdých a měkkých slabikách  -  klikni na správnou šipku.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 rot="19999919">
            <a:off x="1483068" y="3718243"/>
            <a:ext cx="1891672" cy="2574732"/>
            <a:chOff x="775040" y="407252"/>
            <a:chExt cx="2553360" cy="2921380"/>
          </a:xfrm>
        </p:grpSpPr>
        <p:pic>
          <p:nvPicPr>
            <p:cNvPr id="1026" name="Picture 2" descr="C:\Documents and Settings\Rodina\Local Settings\Temporary Internet Files\Content.IE5\1D72DXKL\MC90008821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5040" y="520320"/>
              <a:ext cx="2553360" cy="28083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043608" y="407252"/>
              <a:ext cx="290464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prstClr val="black"/>
                  </a:solidFill>
                </a:rPr>
                <a:t>i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27784" y="1403773"/>
              <a:ext cx="290464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prstClr val="black"/>
                  </a:solidFill>
                </a:rPr>
                <a:t>í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 rot="1567503">
            <a:off x="6011614" y="3945812"/>
            <a:ext cx="2013403" cy="2478901"/>
            <a:chOff x="6555144" y="3371595"/>
            <a:chExt cx="2553360" cy="3081741"/>
          </a:xfrm>
        </p:grpSpPr>
        <p:pic>
          <p:nvPicPr>
            <p:cNvPr id="5" name="Picture 2" descr="C:\Documents and Settings\Rodina\Local Settings\Temporary Internet Files\Content.IE5\1D72DXKL\MC90008821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5144" y="3645024"/>
              <a:ext cx="2553360" cy="28083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948264" y="3371595"/>
              <a:ext cx="393056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prstClr val="black"/>
                  </a:solidFill>
                </a:rPr>
                <a:t>y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8316416" y="4509120"/>
              <a:ext cx="393056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3600" dirty="0">
                  <a:solidFill>
                    <a:prstClr val="black"/>
                  </a:solidFill>
                </a:rPr>
                <a:t>ý</a:t>
              </a: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393880" y="631947"/>
            <a:ext cx="47704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Jarní rozcvička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2353469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3600" dirty="0" err="1" smtClean="0"/>
                <a:t>sněženk</a:t>
              </a:r>
              <a:r>
                <a:rPr lang="cs-CZ" sz="3600" dirty="0" smtClean="0"/>
                <a:t> .   </a:t>
              </a:r>
              <a:endParaRPr lang="cs-CZ" sz="36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í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y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ý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34" name="Picture 10" descr="C:\Documents and Settings\Rodina\Local Settings\Temporary Internet Files\Content.IE5\WPPHQ3D1\MC900122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92372">
            <a:off x="539553" y="4275423"/>
            <a:ext cx="2088232" cy="2094745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scene3d>
            <a:camera prst="orthographicFront"/>
            <a:lightRig rig="threePt" dir="t"/>
          </a:scene3d>
          <a:sp3d>
            <a:bevelT w="152400" h="50800" prst="softRound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4630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prstClr val="black"/>
                  </a:solidFill>
                </a:rPr>
                <a:t>tulipán .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1" name="Picture 9" descr="C:\Documents and Settings\Rodina\Local Settings\Temporary Internet Files\Content.IE5\UAC64V39\MC9004125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53068">
            <a:off x="957796" y="3782399"/>
            <a:ext cx="1445394" cy="2666629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363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3600" dirty="0" err="1" smtClean="0">
                  <a:solidFill>
                    <a:prstClr val="black"/>
                  </a:solidFill>
                </a:rPr>
                <a:t>narc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sk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43040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3544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23" name="Picture 7" descr="C:\Documents and Settings\Rodina\Local Settings\Temporary Internet Files\Content.IE5\1D72DXKL\MC900123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01743">
            <a:off x="1143929" y="4090160"/>
            <a:ext cx="1364778" cy="2092730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7456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14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3600" dirty="0" err="1">
                  <a:solidFill>
                    <a:prstClr val="black"/>
                  </a:solidFill>
                </a:rPr>
                <a:t>k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oč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>
                  <a:solidFill>
                    <a:prstClr val="black"/>
                  </a:solidFill>
                </a:rPr>
                <a:t>č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2" name="Picture 2" descr="C:\Documents and Settings\Rodina\Local Settings\Temporary Internet Files\Content.IE5\UAC64V39\MC9001233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47760">
            <a:off x="1197741" y="4173377"/>
            <a:ext cx="1012331" cy="1964147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470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14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s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n</a:t>
              </a:r>
              <a:r>
                <a:rPr lang="cs-CZ" sz="3600" dirty="0" smtClean="0">
                  <a:solidFill>
                    <a:prstClr val="black"/>
                  </a:solidFill>
                </a:rPr>
                <a:t> . h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97560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Rodina\Local Settings\Temporary Internet Files\Content.IE5\WPPHQ3D1\MP9004490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0948">
            <a:off x="899592" y="4630823"/>
            <a:ext cx="1484784" cy="1484784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683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>
                  <a:solidFill>
                    <a:prstClr val="black"/>
                  </a:solidFill>
                </a:rPr>
                <a:t>k</a:t>
              </a:r>
              <a:r>
                <a:rPr lang="cs-CZ" sz="3600" dirty="0" smtClean="0">
                  <a:solidFill>
                    <a:prstClr val="black"/>
                  </a:solidFill>
                </a:rPr>
                <a:t> . t . </a:t>
              </a:r>
              <a:r>
                <a:rPr lang="cs-CZ" sz="3600" dirty="0" err="1">
                  <a:solidFill>
                    <a:prstClr val="black"/>
                  </a:solidFill>
                </a:rPr>
                <a:t>č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5552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3755122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890912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25" name="Picture 2" descr="C:\Documents and Settings\Rodina\Local Settings\Temporary Internet Files\Content.IE5\UJ3K6W5N\MC9000881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90811">
            <a:off x="497483" y="5396649"/>
            <a:ext cx="887504" cy="1104221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Documents and Settings\Rodina\Local Settings\Temporary Internet Files\Content.IE5\UAC64V39\MC900412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51750">
            <a:off x="1090927" y="3839963"/>
            <a:ext cx="1015385" cy="1873299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Documents and Settings\Rodina\Local Settings\Temporary Internet Files\Content.IE5\1D72DXKL\MC9001231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7589">
            <a:off x="2296246" y="5078758"/>
            <a:ext cx="953541" cy="1462145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222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2" grpId="0"/>
      <p:bldP spid="21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z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aj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>
                  <a:solidFill>
                    <a:prstClr val="black"/>
                  </a:solidFill>
                </a:rPr>
                <a:t>č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c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49612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322960" y="379078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000" b="88308" l="14462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98" t="12471" r="6098" b="12471"/>
          <a:stretch/>
        </p:blipFill>
        <p:spPr bwMode="auto">
          <a:xfrm rot="19229753">
            <a:off x="832671" y="4562610"/>
            <a:ext cx="1675305" cy="1675305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1250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b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eránc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49612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34498">
            <a:off x="607390" y="3767788"/>
            <a:ext cx="1681606" cy="1681606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Rodina\Local Settings\Temporary Internet Files\Content.IE5\UAC64V39\MC9004136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60674">
            <a:off x="1459424" y="5214382"/>
            <a:ext cx="1784585" cy="1261052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0145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s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lun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čko</a:t>
              </a:r>
              <a:r>
                <a:rPr lang="cs-CZ" sz="3600" dirty="0" smtClean="0">
                  <a:solidFill>
                    <a:prstClr val="black"/>
                  </a:solidFill>
                </a:rPr>
                <a:t>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Documents and Settings\Rodina\Local Settings\Temporary Internet Files\Content.IE5\WPPHQ3D1\MC900232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01984">
            <a:off x="809429" y="4386456"/>
            <a:ext cx="1619882" cy="1539084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890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p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omlázk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31" b="98462" l="3385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22474">
            <a:off x="935956" y="4509610"/>
            <a:ext cx="1691828" cy="1691828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9845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v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čelk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27016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7170" name="Picture 2" descr="C:\Documents and Settings\Rodina\Local Settings\Temporary Internet Files\Content.IE5\1D72DXKL\MC9001512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7763">
            <a:off x="485640" y="3723580"/>
            <a:ext cx="1341197" cy="1338636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6996">
            <a:off x="1375117" y="4851468"/>
            <a:ext cx="1461812" cy="1392094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1974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918249" y="3513781"/>
            <a:ext cx="3359611" cy="1200329"/>
            <a:chOff x="2932434" y="3512040"/>
            <a:chExt cx="3123552" cy="1200329"/>
          </a:xfrm>
        </p:grpSpPr>
        <p:sp>
          <p:nvSpPr>
            <p:cNvPr id="6" name="TextovéPole 5"/>
            <p:cNvSpPr txBox="1"/>
            <p:nvPr/>
          </p:nvSpPr>
          <p:spPr>
            <a:xfrm>
              <a:off x="2932434" y="3512040"/>
              <a:ext cx="3123552" cy="1200329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>
                  <a:solidFill>
                    <a:prstClr val="black"/>
                  </a:solidFill>
                </a:rPr>
                <a:t>h</a:t>
              </a:r>
              <a:r>
                <a:rPr lang="cs-CZ" sz="3600" dirty="0" smtClean="0">
                  <a:solidFill>
                    <a:prstClr val="black"/>
                  </a:solidFill>
                </a:rPr>
                <a:t>od ., hod . , doprovod . 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51638" y="4077072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3501008"/>
            <a:ext cx="412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59064" y="3502749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8195" name="Picture 3" descr="C:\Documents and Settings\Rodina\Local Settings\Temporary Internet Files\Content.IE5\1D72DXKL\MP900449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27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79741">
            <a:off x="804165" y="4581128"/>
            <a:ext cx="1437491" cy="1437491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0406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22" grpId="0"/>
      <p:bldP spid="21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 smtClean="0">
                  <a:solidFill>
                    <a:prstClr val="black"/>
                  </a:solidFill>
                </a:rPr>
                <a:t>ptáčc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29608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19797">
            <a:off x="468069" y="4231476"/>
            <a:ext cx="1151603" cy="1151603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37216">
            <a:off x="1802499" y="5049180"/>
            <a:ext cx="1221690" cy="1221690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7658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solidFill>
                    <a:prstClr val="black"/>
                  </a:solidFill>
                </a:rPr>
                <a:t>pupen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194844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10246" name="Picture 6" descr="C:\Documents and Settings\Rodina\Local Settings\Temporary Internet Files\Content.IE5\1D72DXKL\MP9004328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3" b="8998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15965">
            <a:off x="850105" y="3948905"/>
            <a:ext cx="1607835" cy="2408312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b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ř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zy</a:t>
              </a:r>
              <a:r>
                <a:rPr lang="cs-CZ" sz="3600" dirty="0" smtClean="0">
                  <a:solidFill>
                    <a:prstClr val="black"/>
                  </a:solidFill>
                </a:rPr>
                <a:t>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267" name="Picture 3" descr="C:\Documents and Settings\Rodina\Local Settings\Temporary Internet Files\Content.IE5\WPPHQ3D1\MP9004337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58" b="9454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02049">
            <a:off x="987457" y="4075966"/>
            <a:ext cx="1296144" cy="1983895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0332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44612"/>
            <a:ext cx="2382218" cy="679980"/>
            <a:chOff x="3462639" y="3742873"/>
            <a:chExt cx="2127698" cy="932936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886769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3600" dirty="0" err="1">
                  <a:solidFill>
                    <a:prstClr val="black"/>
                  </a:solidFill>
                </a:rPr>
                <a:t>k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achn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čk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42873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31072" y="375535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53353" y="379078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12292" name="Picture 4" descr="C:\Documents and Settings\Rodina\Local Settings\Temporary Internet Files\Content.IE5\1D72DXKL\MP900431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457" b="92383" l="3668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41339">
            <a:off x="504110" y="4372644"/>
            <a:ext cx="2042245" cy="1744046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9346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14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v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aj</a:t>
              </a:r>
              <a:r>
                <a:rPr lang="cs-CZ" sz="3600" dirty="0" smtClean="0">
                  <a:solidFill>
                    <a:prstClr val="black"/>
                  </a:solidFill>
                </a:rPr>
                <a:t> . 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čka</a:t>
              </a:r>
              <a:r>
                <a:rPr lang="cs-CZ" sz="3600" dirty="0" smtClean="0">
                  <a:solidFill>
                    <a:prstClr val="black"/>
                  </a:solidFill>
                </a:rPr>
                <a:t>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999921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3544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3315" name="Picture 3" descr="C:\Documents and Settings\Rodina\Local Settings\Temporary Internet Files\Content.IE5\WPPHQ3D1\MP900449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8333" l="0" r="98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89592">
            <a:off x="683568" y="4197906"/>
            <a:ext cx="1702548" cy="1702548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198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718183" y="3447075"/>
            <a:ext cx="3559677" cy="138332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62639" y="3755123"/>
            <a:ext cx="2127698" cy="681989"/>
            <a:chOff x="3462639" y="3753382"/>
            <a:chExt cx="2127698" cy="681989"/>
          </a:xfrm>
        </p:grpSpPr>
        <p:sp>
          <p:nvSpPr>
            <p:cNvPr id="6" name="TextovéPole 5"/>
            <p:cNvSpPr txBox="1"/>
            <p:nvPr/>
          </p:nvSpPr>
          <p:spPr>
            <a:xfrm>
              <a:off x="3462639" y="3789040"/>
              <a:ext cx="2127698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err="1">
                  <a:solidFill>
                    <a:prstClr val="black"/>
                  </a:solidFill>
                </a:rPr>
                <a:t>v</a:t>
              </a:r>
              <a:r>
                <a:rPr lang="cs-CZ" sz="3600" dirty="0" err="1" smtClean="0">
                  <a:solidFill>
                    <a:prstClr val="black"/>
                  </a:solidFill>
                </a:rPr>
                <a:t>laštovk</a:t>
              </a:r>
              <a:r>
                <a:rPr lang="cs-CZ" sz="3600" dirty="0" smtClean="0">
                  <a:solidFill>
                    <a:prstClr val="black"/>
                  </a:solidFill>
                </a:rPr>
                <a:t> .     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194844" y="3753382"/>
              <a:ext cx="3898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0" y="52032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07252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403773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29520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4509120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3942161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i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893509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í</a:t>
            </a:r>
          </a:p>
        </p:txBody>
      </p:sp>
      <p:sp>
        <p:nvSpPr>
          <p:cNvPr id="18" name="Šipka dolů 17"/>
          <p:cNvSpPr/>
          <p:nvPr/>
        </p:nvSpPr>
        <p:spPr>
          <a:xfrm>
            <a:off x="5844857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796205" y="1298464"/>
            <a:ext cx="872139" cy="97840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15048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pic>
        <p:nvPicPr>
          <p:cNvPr id="14338" name="Picture 2" descr="C:\Documents and Settings\Rodina\Local Settings\Temporary Internet Files\Content.IE5\UJ3K6W5N\MC9003295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66078">
            <a:off x="1450486" y="5025025"/>
            <a:ext cx="1440850" cy="1427531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Documents and Settings\Rodina\Local Settings\Temporary Internet Files\Content.IE5\WPPHQ3D1\MC9000526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40075">
            <a:off x="611560" y="3618372"/>
            <a:ext cx="1440160" cy="1320830"/>
          </a:xfrm>
          <a:prstGeom prst="rect">
            <a:avLst/>
          </a:prstGeom>
          <a:noFill/>
          <a:ln w="28575">
            <a:solidFill>
              <a:srgbClr val="009900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2343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9" grpId="0" animBg="1"/>
      <p:bldP spid="2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96005">
            <a:off x="1763688" y="3375631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odina\Local Settings\Temporary Internet Files\Content.IE5\1D72DXKL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8417">
            <a:off x="5004048" y="3429000"/>
            <a:ext cx="25533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67164" y="3169070"/>
            <a:ext cx="2904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743708"/>
            <a:ext cx="28003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49569" y="309737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4779787"/>
            <a:ext cx="3930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ý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6564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83768" y="692696"/>
            <a:ext cx="4032448" cy="181588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3600" b="1" dirty="0" smtClean="0"/>
          </a:p>
          <a:p>
            <a:pPr algn="ctr"/>
            <a:r>
              <a:rPr lang="cs-CZ" sz="4000" b="1" dirty="0" smtClean="0"/>
              <a:t>A  je  tu  jaro  !!!</a:t>
            </a:r>
          </a:p>
          <a:p>
            <a:pPr algn="ctr"/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99395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0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434</Words>
  <Application>Microsoft Office PowerPoint</Application>
  <PresentationFormat>Předvádění na obrazovce (4:3)</PresentationFormat>
  <Paragraphs>219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13</vt:i4>
      </vt:variant>
      <vt:variant>
        <vt:lpstr>Nadpisy snímků</vt:lpstr>
      </vt:variant>
      <vt:variant>
        <vt:i4>22</vt:i4>
      </vt:variant>
    </vt:vector>
  </HeadingPairs>
  <TitlesOfParts>
    <vt:vector size="35" baseType="lpstr">
      <vt:lpstr>Motiv systému Office</vt:lpstr>
      <vt:lpstr>1_Motiv systému Office</vt:lpstr>
      <vt:lpstr>17_Motiv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9_Motiv systému Office</vt:lpstr>
      <vt:lpstr>Kapsle</vt:lpstr>
      <vt:lpstr>8_Motiv systému Office</vt:lpstr>
      <vt:lpstr>10_Motiv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jelinkovi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jelinkovi</dc:creator>
  <cp:lastModifiedBy>Jelinek</cp:lastModifiedBy>
  <cp:revision>64</cp:revision>
  <dcterms:created xsi:type="dcterms:W3CDTF">2012-02-14T15:04:51Z</dcterms:created>
  <dcterms:modified xsi:type="dcterms:W3CDTF">2012-03-27T21:31:01Z</dcterms:modified>
</cp:coreProperties>
</file>