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34"/>
  </p:notesMasterIdLst>
  <p:sldIdLst>
    <p:sldId id="290" r:id="rId4"/>
    <p:sldId id="291" r:id="rId5"/>
    <p:sldId id="284" r:id="rId6"/>
    <p:sldId id="257" r:id="rId7"/>
    <p:sldId id="259" r:id="rId8"/>
    <p:sldId id="258" r:id="rId9"/>
    <p:sldId id="260" r:id="rId10"/>
    <p:sldId id="261" r:id="rId11"/>
    <p:sldId id="264" r:id="rId12"/>
    <p:sldId id="262" r:id="rId13"/>
    <p:sldId id="263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92" r:id="rId32"/>
    <p:sldId id="293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CC00"/>
    <a:srgbClr val="008000"/>
    <a:srgbClr val="F9A9D7"/>
    <a:srgbClr val="AAB1A5"/>
    <a:srgbClr val="60C224"/>
    <a:srgbClr val="72D933"/>
    <a:srgbClr val="00FF00"/>
    <a:srgbClr val="00FFFF"/>
    <a:srgbClr val="DA6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62" autoAdjust="0"/>
    <p:restoredTop sz="94660"/>
  </p:normalViewPr>
  <p:slideViewPr>
    <p:cSldViewPr>
      <p:cViewPr varScale="1">
        <p:scale>
          <a:sx n="74" d="100"/>
          <a:sy n="74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FB508-53BF-4C12-BEF5-330D901E4E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9084A8-22C4-4D5F-87A1-6BFD4E16E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121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304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62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5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705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513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194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119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564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399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462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566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956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325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420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15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85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4112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7371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1193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8744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8422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516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9230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0107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0881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9028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9564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5445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8337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781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7295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782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142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rgbClr val="92D050"/>
          </a:fgClr>
          <a:bgClr>
            <a:srgbClr val="F6F638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17B0D-0C07-44AA-9706-0ADAC5BC07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8A9CA-3814-44E5-AC92-A9402A3E1A1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374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436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77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7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6.wdp"/><Relationship Id="rId4" Type="http://schemas.microsoft.com/office/2007/relationships/hdphoto" Target="../media/hdphoto3.wdp"/><Relationship Id="rId9" Type="http://schemas.openxmlformats.org/officeDocument/2006/relationships/image" Target="../media/image7.png"/><Relationship Id="rId14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microsoft.com/office/2007/relationships/hdphoto" Target="../media/hdphoto4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3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4.wav"/><Relationship Id="rId7" Type="http://schemas.microsoft.com/office/2007/relationships/hdphoto" Target="../media/hdphoto10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microsoft.com/office/2007/relationships/hdphoto" Target="../media/hdphoto1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4.wdp"/><Relationship Id="rId4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7" Type="http://schemas.microsoft.com/office/2007/relationships/hdphoto" Target="../media/hdphoto17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16.wdp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VY_32_INOVACE_224_ČJ2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Souhlásky s, z, š, ž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souhlásky uvnitř a na konci slov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9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5 - 6 žáci po přečtení doplňují na interaktivní tabuli  hlásky s, z, š, ž přímo do textu a kontrolu provádí společně při prezentaci na tabuli. Správnost své volby si ověří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text, kdy se jim rozbalí zdůvodnění. Na listu č. 7 - 27 žáci opět doplňují hlásky s, z, š, ž – klikáním přímo na písmenko. Pokud je správné, umístí se do slova, pokud není správné, písmenko jen problikne, ale neumístí se na správné místo. List č. 29 – 30 je pracovní pro samostatnou práci žáků.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souhlásek uvnitř a na konci slov – s, z, š, ž.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žáci, ti co chybovali si špatně říkali jiný tvar slova.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95985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3148" y="-41774"/>
            <a:ext cx="9323736" cy="6938219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692" b="96308" l="16000" r="82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2476756"/>
            <a:ext cx="3400516" cy="340051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78" rev="0"/>
            </a:camera>
            <a:lightRig rig="threePt" dir="t"/>
          </a:scene3d>
          <a:sp3d prstMaterial="flat"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1979712" y="332656"/>
            <a:ext cx="3816424" cy="2160240"/>
          </a:xfrm>
          <a:prstGeom prst="cloudCallout">
            <a:avLst>
              <a:gd name="adj1" fmla="val -44680"/>
              <a:gd name="adj2" fmla="val 51613"/>
            </a:avLst>
          </a:prstGeom>
          <a:solidFill>
            <a:srgbClr val="00FF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Uč se hochu (děvče) moudrým býti.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28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6839" y="1268760"/>
            <a:ext cx="6850322" cy="101566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uvnitř a na konci slov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59443" y="581779"/>
            <a:ext cx="3225114" cy="101566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souhlásky</a:t>
            </a:r>
            <a:endParaRPr lang="cs-CZ" sz="24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051720" y="3125139"/>
            <a:ext cx="1942758" cy="2104061"/>
            <a:chOff x="2051720" y="3125139"/>
            <a:chExt cx="1942758" cy="2104061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308" r="96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4078530"/>
              <a:ext cx="1150670" cy="115067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720" y="3125139"/>
              <a:ext cx="1063814" cy="115067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</p:grpSp>
      <p:grpSp>
        <p:nvGrpSpPr>
          <p:cNvPr id="3" name="Skupina 2"/>
          <p:cNvGrpSpPr/>
          <p:nvPr/>
        </p:nvGrpSpPr>
        <p:grpSpPr>
          <a:xfrm rot="374563">
            <a:off x="5227024" y="2481200"/>
            <a:ext cx="1865058" cy="2878365"/>
            <a:chOff x="5227221" y="2725839"/>
            <a:chExt cx="1865058" cy="2878365"/>
          </a:xfrm>
          <a:solidFill>
            <a:schemeClr val="tx2">
              <a:lumMod val="40000"/>
              <a:lumOff val="60000"/>
            </a:schemeClr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308" r="96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7221" y="4453534"/>
              <a:ext cx="1150670" cy="115067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41231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1786" y="4029237"/>
              <a:ext cx="487137" cy="487137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8465" y="3196057"/>
              <a:ext cx="1063814" cy="115067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41231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5103" y="2725839"/>
              <a:ext cx="487137" cy="487137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</p:grpSp>
    </p:spTree>
    <p:extLst>
      <p:ext uri="{BB962C8B-B14F-4D97-AF65-F5344CB8AC3E}">
        <p14:creationId xmlns:p14="http://schemas.microsoft.com/office/powerpoint/2010/main" val="17693762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Kosoúhelník 62"/>
          <p:cNvSpPr/>
          <p:nvPr/>
        </p:nvSpPr>
        <p:spPr>
          <a:xfrm>
            <a:off x="198361" y="5761321"/>
            <a:ext cx="8784976" cy="1080673"/>
          </a:xfrm>
          <a:prstGeom prst="parallelogram">
            <a:avLst>
              <a:gd name="adj" fmla="val 32047"/>
            </a:avLst>
          </a:prstGeom>
          <a:solidFill>
            <a:srgbClr val="60C22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153505" y="2117472"/>
            <a:ext cx="936104" cy="4276542"/>
            <a:chOff x="1166022" y="2183160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29" name="Šipka nahoru 28"/>
            <p:cNvSpPr/>
            <p:nvPr/>
          </p:nvSpPr>
          <p:spPr>
            <a:xfrm>
              <a:off x="1166022" y="2183160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DA6D00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 rot="16200000">
              <a:off x="330668" y="4832403"/>
              <a:ext cx="25483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budu se prochá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z</a:t>
              </a:r>
              <a:r>
                <a:rPr lang="cs-CZ" sz="2400" dirty="0" smtClean="0"/>
                <a:t>et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875470" y="2849833"/>
            <a:ext cx="972108" cy="3544182"/>
            <a:chOff x="1900504" y="2852936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0" name="Šipka nahoru 29"/>
            <p:cNvSpPr/>
            <p:nvPr/>
          </p:nvSpPr>
          <p:spPr>
            <a:xfrm>
              <a:off x="1900504" y="2852936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 rot="16200000">
              <a:off x="1241987" y="4923523"/>
              <a:ext cx="23099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u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oučký průchod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55404" y="2101528"/>
            <a:ext cx="936104" cy="4292486"/>
            <a:chOff x="3405472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5" name="Šipka nahoru 34"/>
            <p:cNvSpPr/>
            <p:nvPr/>
          </p:nvSpPr>
          <p:spPr>
            <a:xfrm>
              <a:off x="3405472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 rot="16200000">
              <a:off x="3181614" y="4934706"/>
              <a:ext cx="14550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stádo lo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400" dirty="0" smtClean="0"/>
                <a:t>ů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77369" y="2849833"/>
            <a:ext cx="972108" cy="3544182"/>
            <a:chOff x="4139954" y="2894825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7" name="Šipka nahoru 36"/>
            <p:cNvSpPr/>
            <p:nvPr/>
          </p:nvSpPr>
          <p:spPr>
            <a:xfrm>
              <a:off x="4139954" y="2894825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 rot="16200000">
              <a:off x="3754603" y="4975676"/>
              <a:ext cx="17491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hodně tří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557303" y="2085584"/>
            <a:ext cx="936104" cy="4308429"/>
            <a:chOff x="5644922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9" name="Šipka nahoru 38"/>
            <p:cNvSpPr/>
            <p:nvPr/>
          </p:nvSpPr>
          <p:spPr>
            <a:xfrm>
              <a:off x="5644922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 rot="16200000">
              <a:off x="4960338" y="4897459"/>
              <a:ext cx="23620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už jsme bli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oučko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279268" y="2849833"/>
            <a:ext cx="972108" cy="3544182"/>
            <a:chOff x="6379404" y="2852936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0" name="Šipka nahoru 39"/>
            <p:cNvSpPr/>
            <p:nvPr/>
          </p:nvSpPr>
          <p:spPr>
            <a:xfrm>
              <a:off x="6379404" y="2852936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FFFF00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 rot="16200000">
              <a:off x="6193667" y="4897459"/>
              <a:ext cx="14795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velký ří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759201" y="2082923"/>
            <a:ext cx="936104" cy="4311091"/>
            <a:chOff x="7884368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2" name="Šipka nahoru 41"/>
            <p:cNvSpPr/>
            <p:nvPr/>
          </p:nvSpPr>
          <p:spPr>
            <a:xfrm>
              <a:off x="7884368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F9A9D7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 rot="16200000">
              <a:off x="7417263" y="4899575"/>
              <a:ext cx="19127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rybí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ový sirup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826691" y="188640"/>
            <a:ext cx="5490619" cy="1150670"/>
            <a:chOff x="1889693" y="460136"/>
            <a:chExt cx="5490619" cy="115067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2" name="TextovéPole 1"/>
            <p:cNvSpPr txBox="1"/>
            <p:nvPr/>
          </p:nvSpPr>
          <p:spPr>
            <a:xfrm>
              <a:off x="1889693" y="507676"/>
              <a:ext cx="4405373" cy="92333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prstClr val="black"/>
                  </a:solidFill>
                </a:rPr>
                <a:t> doplň      nebo</a:t>
              </a:r>
              <a:endParaRPr lang="cs-CZ" sz="5400" b="1" dirty="0">
                <a:solidFill>
                  <a:prstClr val="black"/>
                </a:solidFill>
              </a:endParaRPr>
            </a:p>
          </p:txBody>
        </p:sp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308" r="96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9642" y="460136"/>
              <a:ext cx="1150670" cy="115067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4210" y="460136"/>
              <a:ext cx="1063814" cy="115067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</p:grpSp>
      <p:sp>
        <p:nvSpPr>
          <p:cNvPr id="16" name="Ovál 15"/>
          <p:cNvSpPr/>
          <p:nvPr/>
        </p:nvSpPr>
        <p:spPr>
          <a:xfrm>
            <a:off x="107504" y="1628800"/>
            <a:ext cx="2520280" cy="554360"/>
          </a:xfrm>
          <a:prstGeom prst="ellipse">
            <a:avLst/>
          </a:prstGeom>
          <a:solidFill>
            <a:srgbClr val="DA6D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prochá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67744" y="1628800"/>
            <a:ext cx="2520280" cy="55436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427984" y="1628800"/>
            <a:ext cx="2520280" cy="55436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blí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ko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16216" y="1628800"/>
            <a:ext cx="2520280" cy="554360"/>
          </a:xfrm>
          <a:prstGeom prst="ellipse">
            <a:avLst/>
          </a:prstGeom>
          <a:solidFill>
            <a:srgbClr val="F9A9D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rybí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187624" y="2298576"/>
            <a:ext cx="2520280" cy="554360"/>
          </a:xfrm>
          <a:prstGeom prst="ellipse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  </a:t>
            </a:r>
            <a:r>
              <a:rPr lang="cs-CZ" sz="2800" dirty="0" err="1" smtClean="0">
                <a:solidFill>
                  <a:schemeClr val="tx1"/>
                </a:solidFill>
              </a:rPr>
              <a:t>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47864" y="2298576"/>
            <a:ext cx="2520280" cy="55436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tří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08104" y="2298576"/>
            <a:ext cx="2520280" cy="55436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ří  </a:t>
            </a:r>
            <a:r>
              <a:rPr lang="cs-CZ" sz="2800" dirty="0" err="1" smtClean="0">
                <a:solidFill>
                  <a:schemeClr val="tx1"/>
                </a:solidFill>
              </a:rPr>
              <a:t>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07504" y="2996952"/>
            <a:ext cx="2520280" cy="55436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prova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267744" y="2996952"/>
            <a:ext cx="2520280" cy="554360"/>
          </a:xfrm>
          <a:prstGeom prst="ellipse">
            <a:avLst/>
          </a:prstGeom>
          <a:solidFill>
            <a:srgbClr val="00FF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ko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427984" y="2996952"/>
            <a:ext cx="2520280" cy="55436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klu  </a:t>
            </a:r>
            <a:r>
              <a:rPr lang="cs-CZ" sz="2800" dirty="0" err="1" smtClean="0">
                <a:solidFill>
                  <a:schemeClr val="tx1"/>
                </a:solidFill>
              </a:rPr>
              <a:t>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16216" y="2996952"/>
            <a:ext cx="2520280" cy="554360"/>
          </a:xfrm>
          <a:prstGeom prst="ellipse">
            <a:avLst/>
          </a:prstGeom>
          <a:solidFill>
            <a:srgbClr val="66F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he  </a:t>
            </a:r>
            <a:r>
              <a:rPr lang="cs-CZ" sz="2800" dirty="0" err="1" smtClean="0">
                <a:solidFill>
                  <a:schemeClr val="tx1"/>
                </a:solidFill>
              </a:rPr>
              <a:t>ký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31540" y="3540685"/>
            <a:ext cx="936104" cy="2853329"/>
            <a:chOff x="431540" y="3551312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28" name="Šipka nahoru 27"/>
            <p:cNvSpPr/>
            <p:nvPr/>
          </p:nvSpPr>
          <p:spPr>
            <a:xfrm>
              <a:off x="431540" y="3551312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bg2">
                <a:lumMod val="5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 rot="16200000">
              <a:off x="1272" y="4888579"/>
              <a:ext cx="179664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silné prova</a:t>
              </a:r>
              <a:r>
                <a:rPr lang="cs-CZ" sz="2400" b="1" dirty="0" smtClean="0">
                  <a:solidFill>
                    <a:srgbClr val="C00000"/>
                  </a:solidFill>
                </a:rPr>
                <a:t>z</a:t>
              </a:r>
              <a:r>
                <a:rPr lang="cs-CZ" sz="2400" dirty="0" smtClean="0"/>
                <a:t>y</a:t>
              </a:r>
              <a:endParaRPr lang="cs-CZ" sz="2400" dirty="0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547664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563888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542414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z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990686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z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613491" y="301252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550526" y="229857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z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185834" y="231414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z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598198" y="301252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27984" y="229857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580112" y="299695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725990" y="299695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633439" y="3540685"/>
            <a:ext cx="936104" cy="2853329"/>
            <a:chOff x="267099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6" name="Šipka nahoru 35"/>
            <p:cNvSpPr/>
            <p:nvPr/>
          </p:nvSpPr>
          <p:spPr>
            <a:xfrm>
              <a:off x="267099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00FFFF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 rot="16200000">
              <a:off x="2477305" y="4929196"/>
              <a:ext cx="142346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400" dirty="0" smtClean="0"/>
                <a:t>í bratři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35338" y="3540685"/>
            <a:ext cx="936104" cy="2853329"/>
            <a:chOff x="491044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8" name="Šipka nahoru 37"/>
            <p:cNvSpPr/>
            <p:nvPr/>
          </p:nvSpPr>
          <p:spPr>
            <a:xfrm>
              <a:off x="491044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bg1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 rot="16200000">
              <a:off x="4310887" y="4933787"/>
              <a:ext cx="22208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půjdu se klou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at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037237" y="3540685"/>
            <a:ext cx="936104" cy="2853329"/>
            <a:chOff x="714989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1" name="Šipka nahoru 40"/>
            <p:cNvSpPr/>
            <p:nvPr/>
          </p:nvSpPr>
          <p:spPr>
            <a:xfrm>
              <a:off x="714989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66FF33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 rot="16200000">
              <a:off x="6629818" y="4906653"/>
              <a:ext cx="19626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he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400" dirty="0" smtClean="0"/>
                <a:t>oučké kotě</a:t>
              </a:r>
              <a:endParaRPr lang="cs-CZ" sz="2400" dirty="0"/>
            </a:p>
          </p:txBody>
        </p:sp>
      </p:grpSp>
      <p:cxnSp>
        <p:nvCxnSpPr>
          <p:cNvPr id="70" name="Přímá spojnice 69"/>
          <p:cNvCxnSpPr/>
          <p:nvPr/>
        </p:nvCxnSpPr>
        <p:spPr>
          <a:xfrm>
            <a:off x="1532852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516216" y="274637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8013572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535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58011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565300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454290" y="2740901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56388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180924" y="2751855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69168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621084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92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6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7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8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5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2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3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4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5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50"/>
                            </p:stCondLst>
                            <p:childTnLst>
                              <p:par>
                                <p:cTn id="7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5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6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7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8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250"/>
                            </p:stCondLst>
                            <p:childTnLst>
                              <p:par>
                                <p:cTn id="9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250"/>
                            </p:stCondLst>
                            <p:childTnLst>
                              <p:par>
                                <p:cTn id="10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1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2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3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4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4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5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6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7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250"/>
                            </p:stCondLst>
                            <p:childTnLst>
                              <p:par>
                                <p:cTn id="1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7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8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250"/>
                            </p:stCondLst>
                            <p:childTnLst>
                              <p:par>
                                <p:cTn id="1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3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Kosoúhelník 62"/>
          <p:cNvSpPr/>
          <p:nvPr/>
        </p:nvSpPr>
        <p:spPr>
          <a:xfrm>
            <a:off x="198361" y="5761321"/>
            <a:ext cx="8784976" cy="1080673"/>
          </a:xfrm>
          <a:prstGeom prst="parallelogram">
            <a:avLst>
              <a:gd name="adj" fmla="val 32047"/>
            </a:avLst>
          </a:prstGeom>
          <a:solidFill>
            <a:schemeClr val="accent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153505" y="2117472"/>
            <a:ext cx="936104" cy="4276542"/>
            <a:chOff x="1166022" y="2183160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29" name="Šipka nahoru 28"/>
            <p:cNvSpPr/>
            <p:nvPr/>
          </p:nvSpPr>
          <p:spPr>
            <a:xfrm>
              <a:off x="1166022" y="2183160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DA6D00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 rot="16200000">
              <a:off x="730544" y="4832403"/>
              <a:ext cx="17486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pár pono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875470" y="2849833"/>
            <a:ext cx="972108" cy="3544182"/>
            <a:chOff x="1900504" y="2852936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0" name="Šipka nahoru 29"/>
            <p:cNvSpPr/>
            <p:nvPr/>
          </p:nvSpPr>
          <p:spPr>
            <a:xfrm>
              <a:off x="1900504" y="2852936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 rot="16200000">
              <a:off x="1461963" y="4923523"/>
              <a:ext cx="18699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hodně </a:t>
              </a:r>
              <a:r>
                <a:rPr lang="cs-CZ" sz="2400" dirty="0"/>
                <a:t>n</a:t>
              </a:r>
              <a:r>
                <a:rPr lang="cs-CZ" sz="2400" dirty="0" smtClean="0"/>
                <a:t>ů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55404" y="2101528"/>
            <a:ext cx="936104" cy="4292486"/>
            <a:chOff x="3405472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5" name="Šipka nahoru 34"/>
            <p:cNvSpPr/>
            <p:nvPr/>
          </p:nvSpPr>
          <p:spPr>
            <a:xfrm>
              <a:off x="3405472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 rot="16200000">
              <a:off x="2800820" y="4934706"/>
              <a:ext cx="221661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dám to do ta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š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77369" y="2849833"/>
            <a:ext cx="972108" cy="3544182"/>
            <a:chOff x="4139954" y="2894825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7" name="Šipka nahoru 36"/>
            <p:cNvSpPr/>
            <p:nvPr/>
          </p:nvSpPr>
          <p:spPr>
            <a:xfrm>
              <a:off x="4139954" y="2894825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 rot="16200000">
              <a:off x="3759509" y="4975676"/>
              <a:ext cx="17393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dvě soutě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557303" y="2085584"/>
            <a:ext cx="936104" cy="4308429"/>
            <a:chOff x="5644922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9" name="Šipka nahoru 38"/>
            <p:cNvSpPr/>
            <p:nvPr/>
          </p:nvSpPr>
          <p:spPr>
            <a:xfrm>
              <a:off x="5644922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 rot="16200000">
              <a:off x="5216553" y="4897459"/>
              <a:ext cx="18496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hodně kní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279268" y="2849833"/>
            <a:ext cx="972108" cy="3544182"/>
            <a:chOff x="6379404" y="2852936"/>
            <a:chExt cx="972108" cy="36941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0" name="Šipka nahoru 39"/>
            <p:cNvSpPr/>
            <p:nvPr/>
          </p:nvSpPr>
          <p:spPr>
            <a:xfrm>
              <a:off x="6379404" y="2852936"/>
              <a:ext cx="972108" cy="369411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FFFF00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 rot="16200000">
              <a:off x="6275787" y="4897459"/>
              <a:ext cx="131533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dvě vě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759201" y="2082923"/>
            <a:ext cx="936104" cy="4311091"/>
            <a:chOff x="7884368" y="2204864"/>
            <a:chExt cx="936104" cy="4342184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2" name="Šipka nahoru 41"/>
            <p:cNvSpPr/>
            <p:nvPr/>
          </p:nvSpPr>
          <p:spPr>
            <a:xfrm>
              <a:off x="7884368" y="2204864"/>
              <a:ext cx="936104" cy="4342184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F9A9D7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0000" bIns="0" rtlCol="0" anchor="ctr" anchorCtr="0">
              <a:noAutofit/>
            </a:bodyPr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 rot="16200000">
              <a:off x="7556774" y="4899575"/>
              <a:ext cx="163368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hodně my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š</a:t>
              </a:r>
              <a:r>
                <a:rPr lang="cs-CZ" sz="2400" dirty="0" smtClean="0"/>
                <a:t>í</a:t>
              </a:r>
              <a:endParaRPr lang="cs-CZ" sz="2400" dirty="0"/>
            </a:p>
          </p:txBody>
        </p:sp>
      </p:grpSp>
      <p:sp>
        <p:nvSpPr>
          <p:cNvPr id="16" name="Ovál 15"/>
          <p:cNvSpPr/>
          <p:nvPr/>
        </p:nvSpPr>
        <p:spPr>
          <a:xfrm>
            <a:off x="107504" y="1628800"/>
            <a:ext cx="2520280" cy="554360"/>
          </a:xfrm>
          <a:prstGeom prst="ellipse">
            <a:avLst/>
          </a:prstGeom>
          <a:solidFill>
            <a:srgbClr val="DA6D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pono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67744" y="1628800"/>
            <a:ext cx="2520280" cy="55436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427984" y="1628800"/>
            <a:ext cx="2520280" cy="55436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kní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16216" y="1628800"/>
            <a:ext cx="2520280" cy="554360"/>
          </a:xfrm>
          <a:prstGeom prst="ellipse">
            <a:avLst/>
          </a:prstGeom>
          <a:solidFill>
            <a:srgbClr val="F9A9D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187624" y="2298576"/>
            <a:ext cx="2520280" cy="554360"/>
          </a:xfrm>
          <a:prstGeom prst="ellipse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nů</a:t>
            </a:r>
            <a:r>
              <a:rPr lang="cs-CZ" sz="2800" dirty="0" smtClean="0">
                <a:solidFill>
                  <a:schemeClr val="tx1"/>
                </a:solidFill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</a:rPr>
              <a:t>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47864" y="2298576"/>
            <a:ext cx="2520280" cy="55436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soutě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08104" y="2298576"/>
            <a:ext cx="2520280" cy="55436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07504" y="2996952"/>
            <a:ext cx="2520280" cy="55436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hru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267744" y="2996952"/>
            <a:ext cx="2520280" cy="554360"/>
          </a:xfrm>
          <a:prstGeom prst="ellipse">
            <a:avLst/>
          </a:prstGeom>
          <a:solidFill>
            <a:srgbClr val="00FF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strá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427984" y="2996952"/>
            <a:ext cx="2520280" cy="55436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drůbe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16216" y="2996952"/>
            <a:ext cx="2520280" cy="554360"/>
          </a:xfrm>
          <a:prstGeom prst="ellipse">
            <a:avLst/>
          </a:prstGeom>
          <a:solidFill>
            <a:srgbClr val="66F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tu  </a:t>
            </a:r>
            <a:r>
              <a:rPr lang="cs-CZ" sz="2800" dirty="0" err="1" smtClean="0">
                <a:solidFill>
                  <a:schemeClr val="tx1"/>
                </a:solidFill>
              </a:rPr>
              <a:t>ka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31540" y="3540685"/>
            <a:ext cx="936104" cy="2853329"/>
            <a:chOff x="431540" y="3551312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28" name="Šipka nahoru 27"/>
            <p:cNvSpPr/>
            <p:nvPr/>
          </p:nvSpPr>
          <p:spPr>
            <a:xfrm>
              <a:off x="431540" y="3551312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bg2">
                <a:lumMod val="50000"/>
              </a:schemeClr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 rot="16200000">
              <a:off x="3440" y="4888579"/>
              <a:ext cx="179231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košík hru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š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418460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47864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š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580112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ž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918678" y="1644370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š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613491" y="301252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38558" y="229857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02054" y="231414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ž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707904" y="301252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922614" y="2298576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025355" y="302809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293942" y="3028092"/>
            <a:ext cx="325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š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633439" y="3540685"/>
            <a:ext cx="936104" cy="2853329"/>
            <a:chOff x="267099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6" name="Šipka nahoru 35"/>
            <p:cNvSpPr/>
            <p:nvPr/>
          </p:nvSpPr>
          <p:spPr>
            <a:xfrm>
              <a:off x="267099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00FFFF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 rot="16200000">
              <a:off x="2231997" y="4929196"/>
              <a:ext cx="19140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zavolal strá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35338" y="3540685"/>
            <a:ext cx="936104" cy="2853329"/>
            <a:chOff x="491044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38" name="Šipka nahoru 37"/>
            <p:cNvSpPr/>
            <p:nvPr/>
          </p:nvSpPr>
          <p:spPr>
            <a:xfrm>
              <a:off x="491044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chemeClr val="bg1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 rot="16200000">
              <a:off x="4152769" y="4933787"/>
              <a:ext cx="25370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dvůr plný drůbe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037237" y="3540685"/>
            <a:ext cx="936104" cy="2853329"/>
            <a:chOff x="7149890" y="3573016"/>
            <a:chExt cx="936104" cy="297403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1" name="Šipka nahoru 40"/>
            <p:cNvSpPr/>
            <p:nvPr/>
          </p:nvSpPr>
          <p:spPr>
            <a:xfrm>
              <a:off x="7149890" y="3573016"/>
              <a:ext cx="936104" cy="2974032"/>
            </a:xfrm>
            <a:prstGeom prst="upArrow">
              <a:avLst>
                <a:gd name="adj1" fmla="val 50000"/>
                <a:gd name="adj2" fmla="val 20768"/>
              </a:avLst>
            </a:prstGeom>
            <a:solidFill>
              <a:srgbClr val="66FF33"/>
            </a:solidFill>
            <a:ln>
              <a:noFill/>
            </a:ln>
            <a:effectLst>
              <a:outerShdw blurRad="184150" dist="241300" dir="11520000" sx="110000" sy="110000" algn="ctr">
                <a:srgbClr val="000000">
                  <a:alpha val="18000"/>
                </a:srgbClr>
              </a:outerShdw>
            </a:effectLst>
            <a:scene3d>
              <a:camera prst="perspectiveFront" fov="5100000">
                <a:rot lat="0" lon="2100000" rev="0"/>
              </a:camera>
              <a:lightRig rig="flood" dir="t">
                <a:rot lat="0" lon="0" rev="13800000"/>
              </a:lightRig>
            </a:scene3d>
            <a:sp3d extrusionH="107950" prstMaterial="plastic">
              <a:bevelT w="82550" h="63500" prst="divot"/>
              <a:bevelB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 rot="16200000">
              <a:off x="6454672" y="4906653"/>
              <a:ext cx="23129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penál plný tu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400" dirty="0" smtClean="0"/>
                <a:t>ek</a:t>
              </a:r>
              <a:endParaRPr lang="cs-CZ" sz="2400" dirty="0"/>
            </a:p>
          </p:txBody>
        </p:sp>
      </p:grpSp>
      <p:cxnSp>
        <p:nvCxnSpPr>
          <p:cNvPr id="70" name="Přímá spojnice 69"/>
          <p:cNvCxnSpPr/>
          <p:nvPr/>
        </p:nvCxnSpPr>
        <p:spPr>
          <a:xfrm>
            <a:off x="140364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804248" y="274637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941564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535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01216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60299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989236" y="2740901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347864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297144" y="2751855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2596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73079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5"/>
          <p:cNvGrpSpPr/>
          <p:nvPr/>
        </p:nvGrpSpPr>
        <p:grpSpPr>
          <a:xfrm>
            <a:off x="1826691" y="-32874"/>
            <a:ext cx="5208240" cy="1301634"/>
            <a:chOff x="1826691" y="-32874"/>
            <a:chExt cx="5208240" cy="1301634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2" name="TextovéPole 1"/>
            <p:cNvSpPr txBox="1"/>
            <p:nvPr/>
          </p:nvSpPr>
          <p:spPr>
            <a:xfrm>
              <a:off x="1826691" y="273422"/>
              <a:ext cx="4405373" cy="92333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solidFill>
                    <a:prstClr val="black"/>
                  </a:solidFill>
                </a:rPr>
                <a:t> doplň      nebo</a:t>
              </a:r>
              <a:endParaRPr lang="cs-CZ" sz="5400" b="1" dirty="0">
                <a:solidFill>
                  <a:prstClr val="black"/>
                </a:solidFill>
              </a:endParaRPr>
            </a:p>
          </p:txBody>
        </p:sp>
        <p:grpSp>
          <p:nvGrpSpPr>
            <p:cNvPr id="87" name="Skupina 86"/>
            <p:cNvGrpSpPr/>
            <p:nvPr/>
          </p:nvGrpSpPr>
          <p:grpSpPr>
            <a:xfrm>
              <a:off x="6156176" y="-32874"/>
              <a:ext cx="878755" cy="1301634"/>
              <a:chOff x="5135207" y="3732373"/>
              <a:chExt cx="1150670" cy="1583228"/>
            </a:xfrm>
          </p:grpSpPr>
          <p:pic>
            <p:nvPicPr>
              <p:cNvPr id="82" name="Picture 3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308" r="96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374563">
                <a:off x="5135207" y="4164931"/>
                <a:ext cx="1150670" cy="115067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</p:pic>
          <p:pic>
            <p:nvPicPr>
              <p:cNvPr id="83" name="Picture 5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231" b="99385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374563">
                <a:off x="5432682" y="3732373"/>
                <a:ext cx="487137" cy="487137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</p:pic>
        </p:grpSp>
        <p:grpSp>
          <p:nvGrpSpPr>
            <p:cNvPr id="86" name="Skupina 85"/>
            <p:cNvGrpSpPr/>
            <p:nvPr/>
          </p:nvGrpSpPr>
          <p:grpSpPr>
            <a:xfrm>
              <a:off x="3707904" y="-27384"/>
              <a:ext cx="879568" cy="1296144"/>
              <a:chOff x="6068696" y="2524057"/>
              <a:chExt cx="1063814" cy="1623929"/>
            </a:xfrm>
          </p:grpSpPr>
          <p:pic>
            <p:nvPicPr>
              <p:cNvPr id="8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374563">
                <a:off x="6068696" y="2997316"/>
                <a:ext cx="1063814" cy="115067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</p:pic>
          <p:pic>
            <p:nvPicPr>
              <p:cNvPr id="85" name="Picture 5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41231" b="99385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374563">
                <a:off x="6372967" y="2524057"/>
                <a:ext cx="487137" cy="487137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</p:pic>
        </p:grpSp>
      </p:grpSp>
    </p:spTree>
    <p:extLst>
      <p:ext uri="{BB962C8B-B14F-4D97-AF65-F5344CB8AC3E}">
        <p14:creationId xmlns:p14="http://schemas.microsoft.com/office/powerpoint/2010/main" val="214052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6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7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8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5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2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3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4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5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50"/>
                            </p:stCondLst>
                            <p:childTnLst>
                              <p:par>
                                <p:cTn id="7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5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6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7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8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250"/>
                            </p:stCondLst>
                            <p:childTnLst>
                              <p:par>
                                <p:cTn id="9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250"/>
                            </p:stCondLst>
                            <p:childTnLst>
                              <p:par>
                                <p:cTn id="10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1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2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3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4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4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5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6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7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250"/>
                            </p:stCondLst>
                            <p:childTnLst>
                              <p:par>
                                <p:cTn id="1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7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8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250"/>
                            </p:stCondLst>
                            <p:childTnLst>
                              <p:par>
                                <p:cTn id="1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3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970" y="3185100"/>
            <a:ext cx="6916060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vědomostní </a:t>
            </a:r>
            <a:r>
              <a:rPr lang="cs-CZ" sz="6600" dirty="0" err="1" smtClean="0">
                <a:solidFill>
                  <a:schemeClr val="tx1"/>
                </a:solidFill>
              </a:rPr>
              <a:t>soutě</a:t>
            </a:r>
            <a:r>
              <a:rPr lang="cs-CZ" sz="6600" dirty="0" smtClean="0">
                <a:solidFill>
                  <a:schemeClr val="tx1"/>
                </a:solidFill>
              </a:rPr>
              <a:t>   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0658" y="3185100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31405" y="548680"/>
            <a:ext cx="3881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doplň s, z, š, nebo ž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                          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39752" y="1628800"/>
            <a:ext cx="70320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43737" y="1628800"/>
            <a:ext cx="717572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2093" y="1628800"/>
            <a:ext cx="69845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83692" y="1628800"/>
            <a:ext cx="715590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7248140" y="4077072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56702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2865" y="3212976"/>
            <a:ext cx="5618270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chemeClr val="tx1"/>
                </a:solidFill>
              </a:rPr>
              <a:t>li</a:t>
            </a:r>
            <a:r>
              <a:rPr lang="cs-CZ" sz="6600" dirty="0" smtClean="0">
                <a:solidFill>
                  <a:schemeClr val="tx1"/>
                </a:solidFill>
              </a:rPr>
              <a:t>  </a:t>
            </a:r>
            <a:r>
              <a:rPr lang="cs-CZ" sz="6600" dirty="0" err="1" smtClean="0">
                <a:solidFill>
                  <a:schemeClr val="tx1"/>
                </a:solidFill>
              </a:rPr>
              <a:t>ka</a:t>
            </a:r>
            <a:r>
              <a:rPr lang="cs-CZ" sz="6600" dirty="0" smtClean="0">
                <a:solidFill>
                  <a:schemeClr val="tx1"/>
                </a:solidFill>
              </a:rPr>
              <a:t> Bystrouška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80098" y="3212976"/>
            <a:ext cx="5164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                          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20758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504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6945" y="3212976"/>
            <a:ext cx="5090111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mám rád ří  </a:t>
            </a:r>
            <a:r>
              <a:rPr lang="cs-CZ" sz="6600" dirty="0" err="1" smtClean="0">
                <a:solidFill>
                  <a:prstClr val="black"/>
                </a:solidFill>
              </a:rPr>
              <a:t>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96136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823618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4064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6196" y="3212976"/>
            <a:ext cx="4471609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čestná </a:t>
            </a:r>
            <a:r>
              <a:rPr lang="cs-CZ" sz="6600" dirty="0" err="1" smtClean="0">
                <a:solidFill>
                  <a:prstClr val="black"/>
                </a:solidFill>
              </a:rPr>
              <a:t>strá</a:t>
            </a:r>
            <a:r>
              <a:rPr lang="cs-CZ" sz="6600" dirty="0" smtClean="0">
                <a:solidFill>
                  <a:prstClr val="black"/>
                </a:solidFill>
              </a:rPr>
              <a:t> 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8416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11165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442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6945" y="3212976"/>
            <a:ext cx="5114670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zakopl o paře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6216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543698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036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2343" y="3212976"/>
            <a:ext cx="6159315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hru  </a:t>
            </a:r>
            <a:r>
              <a:rPr lang="cs-CZ" sz="6600" dirty="0" err="1" smtClean="0">
                <a:solidFill>
                  <a:prstClr val="black"/>
                </a:solidFill>
              </a:rPr>
              <a:t>kový</a:t>
            </a:r>
            <a:r>
              <a:rPr lang="cs-CZ" sz="6600" dirty="0" smtClean="0">
                <a:solidFill>
                  <a:prstClr val="black"/>
                </a:solidFill>
              </a:rPr>
              <a:t> kompot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84154" y="3212976"/>
            <a:ext cx="5164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711636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8269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9290" y="3212976"/>
            <a:ext cx="7625421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půjdem</a:t>
            </a:r>
            <a:r>
              <a:rPr lang="cs-CZ" sz="6600" dirty="0" smtClean="0">
                <a:solidFill>
                  <a:prstClr val="black"/>
                </a:solidFill>
              </a:rPr>
              <a:t> na </a:t>
            </a:r>
            <a:r>
              <a:rPr lang="cs-CZ" sz="6600" dirty="0" err="1" smtClean="0">
                <a:solidFill>
                  <a:prstClr val="black"/>
                </a:solidFill>
              </a:rPr>
              <a:t>prochá</a:t>
            </a:r>
            <a:r>
              <a:rPr lang="cs-CZ" sz="6600" dirty="0" smtClean="0">
                <a:solidFill>
                  <a:prstClr val="black"/>
                </a:solidFill>
              </a:rPr>
              <a:t>  ku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35832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963314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84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4136" y="3212976"/>
            <a:ext cx="5235729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nů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ky</a:t>
            </a:r>
            <a:r>
              <a:rPr lang="cs-CZ" sz="6600" dirty="0" smtClean="0">
                <a:solidFill>
                  <a:prstClr val="black"/>
                </a:solidFill>
              </a:rPr>
              <a:t> na papír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4380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87129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968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0626" y="3212976"/>
            <a:ext cx="5863702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koupil jsem si </a:t>
            </a:r>
            <a:r>
              <a:rPr lang="cs-CZ" sz="6600" dirty="0" err="1" smtClean="0">
                <a:solidFill>
                  <a:prstClr val="black"/>
                </a:solidFill>
              </a:rPr>
              <a:t>lo</a:t>
            </a:r>
            <a:r>
              <a:rPr lang="cs-CZ" sz="6600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004634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s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032116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8275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8" grpId="0"/>
      <p:bldP spid="11" grpId="0" animBg="1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2097" y="3212976"/>
            <a:ext cx="6799806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>
                <a:solidFill>
                  <a:prstClr val="black"/>
                </a:solidFill>
              </a:rPr>
              <a:t>l</a:t>
            </a:r>
            <a:r>
              <a:rPr lang="cs-CZ" sz="6600" dirty="0" err="1" smtClean="0">
                <a:solidFill>
                  <a:prstClr val="black"/>
                </a:solidFill>
              </a:rPr>
              <a:t>e</a:t>
            </a:r>
            <a:r>
              <a:rPr lang="cs-CZ" sz="6600" dirty="0" smtClean="0">
                <a:solidFill>
                  <a:prstClr val="black"/>
                </a:solidFill>
              </a:rPr>
              <a:t>   má krátké nohy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6368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79117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78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3977" y="3212976"/>
            <a:ext cx="4696047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bě</a:t>
            </a:r>
            <a:r>
              <a:rPr lang="cs-CZ" sz="6600" dirty="0" smtClean="0">
                <a:solidFill>
                  <a:prstClr val="black"/>
                </a:solidFill>
              </a:rPr>
              <a:t>   nakoupit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44194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071676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374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61397" y="3212976"/>
            <a:ext cx="4221207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silný </a:t>
            </a:r>
            <a:r>
              <a:rPr lang="cs-CZ" sz="6600" dirty="0" err="1" smtClean="0">
                <a:solidFill>
                  <a:prstClr val="black"/>
                </a:solidFill>
              </a:rPr>
              <a:t>prova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68530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096012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555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8897" y="3212976"/>
            <a:ext cx="5106206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ko</a:t>
            </a:r>
            <a:r>
              <a:rPr lang="cs-CZ" sz="6600" dirty="0" smtClean="0">
                <a:solidFill>
                  <a:prstClr val="black"/>
                </a:solidFill>
              </a:rPr>
              <a:t>   na </a:t>
            </a:r>
            <a:r>
              <a:rPr lang="cs-CZ" sz="6600" dirty="0" err="1" smtClean="0">
                <a:solidFill>
                  <a:prstClr val="black"/>
                </a:solidFill>
              </a:rPr>
              <a:t>opadky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28170" y="3212976"/>
            <a:ext cx="5164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855652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9373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1571" y="3212976"/>
            <a:ext cx="4540858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krásný obra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15752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243234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3048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1353" y="3212976"/>
            <a:ext cx="4961295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nákupní ta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3212976"/>
            <a:ext cx="5164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75161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1398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7137" y="3212976"/>
            <a:ext cx="3449727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stádo </a:t>
            </a:r>
            <a:r>
              <a:rPr lang="cs-CZ" sz="6600" dirty="0" err="1" smtClean="0">
                <a:solidFill>
                  <a:prstClr val="black"/>
                </a:solidFill>
              </a:rPr>
              <a:t>ko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75161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620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0765" y="3212976"/>
            <a:ext cx="5042471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barevná tu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75161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3495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8837" y="3212976"/>
            <a:ext cx="5621475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děravá </a:t>
            </a:r>
            <a:r>
              <a:rPr lang="cs-CZ" sz="6600" dirty="0" err="1" smtClean="0">
                <a:solidFill>
                  <a:prstClr val="black"/>
                </a:solidFill>
              </a:rPr>
              <a:t>pono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0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039642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493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4983" y="3212976"/>
            <a:ext cx="5134034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zadřel si tří  ku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80498" y="3212976"/>
            <a:ext cx="5164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s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80798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3346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8" grpId="0"/>
      <p:bldP spid="11" grpId="0" animBg="1"/>
      <p:bldP spid="12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3293" y="3212976"/>
            <a:ext cx="7417415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ní  </a:t>
            </a:r>
            <a:r>
              <a:rPr lang="cs-CZ" sz="6600" dirty="0" err="1" smtClean="0">
                <a:solidFill>
                  <a:prstClr val="black"/>
                </a:solidFill>
              </a:rPr>
              <a:t>ký</a:t>
            </a:r>
            <a:r>
              <a:rPr lang="cs-CZ" sz="6600" dirty="0" smtClean="0">
                <a:solidFill>
                  <a:prstClr val="black"/>
                </a:solidFill>
              </a:rPr>
              <a:t> a ú  </a:t>
            </a:r>
            <a:r>
              <a:rPr lang="cs-CZ" sz="6600" dirty="0" err="1" smtClean="0">
                <a:solidFill>
                  <a:prstClr val="black"/>
                </a:solidFill>
              </a:rPr>
              <a:t>ký</a:t>
            </a:r>
            <a:r>
              <a:rPr lang="cs-CZ" sz="6600" dirty="0" smtClean="0">
                <a:solidFill>
                  <a:prstClr val="black"/>
                </a:solidFill>
              </a:rPr>
              <a:t> průchod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475656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503138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51920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3879402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3033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8" grpId="0"/>
      <p:bldP spid="10" grpId="0" animBg="1"/>
      <p:bldP spid="12" grpId="0" animBg="1"/>
      <p:bldP spid="13" grpId="0" animBg="1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3917" y="3212976"/>
            <a:ext cx="5896166" cy="110799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u řeky létá </a:t>
            </a:r>
            <a:r>
              <a:rPr lang="cs-CZ" sz="6600" dirty="0" err="1" smtClean="0">
                <a:solidFill>
                  <a:prstClr val="black"/>
                </a:solidFill>
              </a:rPr>
              <a:t>vá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                            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72710" y="1189201"/>
            <a:ext cx="847217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00FF00"/>
                </a:solidFill>
              </a:rPr>
              <a:t>s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647" y="1189201"/>
            <a:ext cx="864531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z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9898" y="1189201"/>
            <a:ext cx="841494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š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4113" y="1189201"/>
            <a:ext cx="862143" cy="1015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00FF00"/>
                </a:solidFill>
              </a:rPr>
              <a:t>ž</a:t>
            </a:r>
            <a:endParaRPr lang="cs-CZ" sz="3600" b="1" dirty="0">
              <a:solidFill>
                <a:srgbClr val="00FF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292080" y="5589240"/>
            <a:ext cx="885705" cy="826392"/>
          </a:xfrm>
          <a:prstGeom prst="actionButtonForwardNext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589240"/>
            <a:ext cx="885705" cy="826392"/>
          </a:xfrm>
          <a:prstGeom prst="actionButtonBackPrevious">
            <a:avLst/>
          </a:prstGeom>
          <a:solidFill>
            <a:schemeClr val="accent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589240"/>
            <a:ext cx="885705" cy="826392"/>
          </a:xfrm>
          <a:prstGeom prst="actionButtonHome">
            <a:avLst/>
          </a:prstGeom>
          <a:solidFill>
            <a:srgbClr val="66FF3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40538" y="3212976"/>
            <a:ext cx="51969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6168020" y="410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5764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76" y="28983"/>
            <a:ext cx="9144866" cy="6805114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grpSp>
        <p:nvGrpSpPr>
          <p:cNvPr id="4" name="Skupina 3"/>
          <p:cNvGrpSpPr/>
          <p:nvPr/>
        </p:nvGrpSpPr>
        <p:grpSpPr>
          <a:xfrm>
            <a:off x="-180528" y="620688"/>
            <a:ext cx="5328592" cy="4968552"/>
            <a:chOff x="-180528" y="-27384"/>
            <a:chExt cx="5328592" cy="496855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3692" b="96308" l="16000" r="82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80528" y="1540652"/>
              <a:ext cx="3400516" cy="3400516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799978" rev="0"/>
              </a:camera>
              <a:lightRig rig="threePt" dir="t"/>
            </a:scene3d>
            <a:sp3d prstMaterial="flat"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Obláček 2"/>
            <p:cNvSpPr/>
            <p:nvPr/>
          </p:nvSpPr>
          <p:spPr>
            <a:xfrm>
              <a:off x="2123728" y="-27384"/>
              <a:ext cx="3024336" cy="1656184"/>
            </a:xfrm>
            <a:prstGeom prst="cloudCallout">
              <a:avLst>
                <a:gd name="adj1" fmla="val -44680"/>
                <a:gd name="adj2" fmla="val 51613"/>
              </a:avLst>
            </a:prstGeom>
            <a:solidFill>
              <a:srgbClr val="66FF33"/>
            </a:solidFill>
            <a:ln>
              <a:noFill/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Zase jste o něco chytřejší.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152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Kosoúhelník 62"/>
          <p:cNvSpPr/>
          <p:nvPr/>
        </p:nvSpPr>
        <p:spPr>
          <a:xfrm>
            <a:off x="198361" y="5761321"/>
            <a:ext cx="8784976" cy="1080673"/>
          </a:xfrm>
          <a:prstGeom prst="parallelogram">
            <a:avLst>
              <a:gd name="adj" fmla="val 32047"/>
            </a:avLst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Šipka nahoru 28"/>
          <p:cNvSpPr/>
          <p:nvPr/>
        </p:nvSpPr>
        <p:spPr>
          <a:xfrm>
            <a:off x="1153505" y="2117472"/>
            <a:ext cx="936104" cy="4276542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rot="16200000">
            <a:off x="333122" y="4723176"/>
            <a:ext cx="251844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budu se </a:t>
            </a:r>
            <a:r>
              <a:rPr lang="cs-CZ" sz="2400" dirty="0" err="1" smtClean="0">
                <a:solidFill>
                  <a:prstClr val="black"/>
                </a:solidFill>
              </a:rPr>
              <a:t>prochá</a:t>
            </a:r>
            <a:r>
              <a:rPr lang="cs-CZ" sz="2400" dirty="0" smtClean="0">
                <a:solidFill>
                  <a:prstClr val="black"/>
                </a:solidFill>
              </a:rPr>
              <a:t>..et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0" name="Šipka nahoru 29"/>
          <p:cNvSpPr/>
          <p:nvPr/>
        </p:nvSpPr>
        <p:spPr>
          <a:xfrm>
            <a:off x="1875470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 rot="16200000">
            <a:off x="1197558" y="4827014"/>
            <a:ext cx="234872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u..</a:t>
            </a:r>
            <a:r>
              <a:rPr lang="cs-CZ" sz="2400" dirty="0" err="1" smtClean="0">
                <a:solidFill>
                  <a:prstClr val="black"/>
                </a:solidFill>
              </a:rPr>
              <a:t>oučký</a:t>
            </a:r>
            <a:r>
              <a:rPr lang="cs-CZ" sz="2400" dirty="0" smtClean="0">
                <a:solidFill>
                  <a:prstClr val="black"/>
                </a:solidFill>
              </a:rPr>
              <a:t> průchod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5" name="Šipka nahoru 34"/>
          <p:cNvSpPr/>
          <p:nvPr/>
        </p:nvSpPr>
        <p:spPr>
          <a:xfrm>
            <a:off x="3355404" y="2101528"/>
            <a:ext cx="936104" cy="4292486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 rot="16200000">
            <a:off x="3114715" y="4797484"/>
            <a:ext cx="148867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stádo </a:t>
            </a:r>
            <a:r>
              <a:rPr lang="cs-CZ" sz="2400" dirty="0" err="1" smtClean="0">
                <a:solidFill>
                  <a:prstClr val="black"/>
                </a:solidFill>
              </a:rPr>
              <a:t>lo</a:t>
            </a:r>
            <a:r>
              <a:rPr lang="cs-CZ" sz="2400" dirty="0" smtClean="0">
                <a:solidFill>
                  <a:prstClr val="black"/>
                </a:solidFill>
              </a:rPr>
              <a:t>..ů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7" name="Šipka nahoru 36"/>
          <p:cNvSpPr/>
          <p:nvPr/>
        </p:nvSpPr>
        <p:spPr>
          <a:xfrm>
            <a:off x="4077369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 rot="16200000">
            <a:off x="3675187" y="4836862"/>
            <a:ext cx="17828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hodně tří..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9" name="Šipka nahoru 38"/>
          <p:cNvSpPr/>
          <p:nvPr/>
        </p:nvSpPr>
        <p:spPr>
          <a:xfrm>
            <a:off x="5557303" y="2085584"/>
            <a:ext cx="936104" cy="4308429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6200000">
            <a:off x="4853322" y="4755453"/>
            <a:ext cx="24008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už jsme </a:t>
            </a:r>
            <a:r>
              <a:rPr lang="cs-CZ" sz="2400" dirty="0" err="1" smtClean="0">
                <a:solidFill>
                  <a:prstClr val="black"/>
                </a:solidFill>
              </a:rPr>
              <a:t>bli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oučko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0" name="Šipka nahoru 39"/>
          <p:cNvSpPr/>
          <p:nvPr/>
        </p:nvSpPr>
        <p:spPr>
          <a:xfrm>
            <a:off x="6279268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 rot="16200000">
            <a:off x="6074038" y="4802008"/>
            <a:ext cx="151855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velký ří..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2" name="Šipka nahoru 41"/>
          <p:cNvSpPr/>
          <p:nvPr/>
        </p:nvSpPr>
        <p:spPr>
          <a:xfrm>
            <a:off x="7759201" y="2082923"/>
            <a:ext cx="936104" cy="4311091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 rot="16200000">
            <a:off x="7272699" y="4756685"/>
            <a:ext cx="195149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r</a:t>
            </a:r>
            <a:r>
              <a:rPr lang="cs-CZ" sz="2400" dirty="0" smtClean="0">
                <a:solidFill>
                  <a:prstClr val="black"/>
                </a:solidFill>
              </a:rPr>
              <a:t>ybí..</a:t>
            </a:r>
            <a:r>
              <a:rPr lang="cs-CZ" sz="2400" dirty="0" err="1" smtClean="0">
                <a:solidFill>
                  <a:prstClr val="black"/>
                </a:solidFill>
              </a:rPr>
              <a:t>ový</a:t>
            </a:r>
            <a:r>
              <a:rPr lang="cs-CZ" sz="2400" dirty="0" smtClean="0">
                <a:solidFill>
                  <a:prstClr val="black"/>
                </a:solidFill>
              </a:rPr>
              <a:t> sirup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75239" y="236180"/>
            <a:ext cx="2846805" cy="116955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doplň        nebo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    Připoj co k sobě patří a doplň:</a:t>
            </a: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08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749" y="476672"/>
            <a:ext cx="575551" cy="57555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738" y="508066"/>
            <a:ext cx="531907" cy="57533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6" name="Ovál 15"/>
          <p:cNvSpPr/>
          <p:nvPr/>
        </p:nvSpPr>
        <p:spPr>
          <a:xfrm>
            <a:off x="10750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prochá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6774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lo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42798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blí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16216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rybí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18762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ú  </a:t>
            </a:r>
            <a:r>
              <a:rPr lang="cs-CZ" sz="2800" dirty="0" err="1" smtClean="0">
                <a:solidFill>
                  <a:prstClr val="black"/>
                </a:solidFill>
              </a:rPr>
              <a:t>ký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4786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tří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0810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ří  </a:t>
            </a:r>
            <a:r>
              <a:rPr lang="cs-CZ" sz="2800" dirty="0" err="1" smtClean="0">
                <a:solidFill>
                  <a:prstClr val="black"/>
                </a:solidFill>
              </a:rPr>
              <a:t>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0750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prova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26774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ko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42798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klu  </a:t>
            </a:r>
            <a:r>
              <a:rPr lang="cs-CZ" sz="2800" dirty="0" err="1" smtClean="0">
                <a:solidFill>
                  <a:prstClr val="black"/>
                </a:solidFill>
              </a:rPr>
              <a:t>ký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16216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he  </a:t>
            </a:r>
            <a:r>
              <a:rPr lang="cs-CZ" sz="2800" dirty="0" err="1" smtClean="0">
                <a:solidFill>
                  <a:prstClr val="black"/>
                </a:solidFill>
              </a:rPr>
              <a:t>ký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8" name="Šipka nahoru 27"/>
          <p:cNvSpPr/>
          <p:nvPr/>
        </p:nvSpPr>
        <p:spPr>
          <a:xfrm>
            <a:off x="431540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rot="16200000">
            <a:off x="-10333" y="4814310"/>
            <a:ext cx="181985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silné </a:t>
            </a:r>
            <a:r>
              <a:rPr lang="cs-CZ" sz="2400" dirty="0" err="1" smtClean="0">
                <a:solidFill>
                  <a:prstClr val="black"/>
                </a:solidFill>
              </a:rPr>
              <a:t>prova</a:t>
            </a:r>
            <a:r>
              <a:rPr lang="cs-CZ" sz="2400" dirty="0" smtClean="0">
                <a:solidFill>
                  <a:prstClr val="black"/>
                </a:solidFill>
              </a:rPr>
              <a:t>..y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547664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63888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42414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990686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13491" y="301252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50526" y="229857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85834" y="23141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98198" y="301252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427984" y="229857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580112" y="29969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725990" y="29969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36" name="Šipka nahoru 35"/>
          <p:cNvSpPr/>
          <p:nvPr/>
        </p:nvSpPr>
        <p:spPr>
          <a:xfrm>
            <a:off x="2633439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 rot="16200000">
            <a:off x="2410098" y="4832455"/>
            <a:ext cx="148277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prstClr val="black"/>
                </a:solidFill>
              </a:rPr>
              <a:t>Ko</a:t>
            </a:r>
            <a:r>
              <a:rPr lang="cs-CZ" sz="2400" dirty="0" smtClean="0">
                <a:solidFill>
                  <a:prstClr val="black"/>
                </a:solidFill>
              </a:rPr>
              <a:t>..í bratři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8" name="Šipka nahoru 37"/>
          <p:cNvSpPr/>
          <p:nvPr/>
        </p:nvSpPr>
        <p:spPr>
          <a:xfrm>
            <a:off x="4835338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 rot="16200000">
            <a:off x="4219755" y="4836860"/>
            <a:ext cx="225286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půjdu se </a:t>
            </a:r>
            <a:r>
              <a:rPr lang="cs-CZ" sz="2400" dirty="0" err="1" smtClean="0">
                <a:solidFill>
                  <a:prstClr val="black"/>
                </a:solidFill>
              </a:rPr>
              <a:t>klou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at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1" name="Šipka nahoru 40"/>
          <p:cNvSpPr/>
          <p:nvPr/>
        </p:nvSpPr>
        <p:spPr>
          <a:xfrm>
            <a:off x="7037237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 rot="16200000">
            <a:off x="6496263" y="4810827"/>
            <a:ext cx="2004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</a:t>
            </a:r>
            <a:r>
              <a:rPr lang="cs-CZ" sz="2400" dirty="0" smtClean="0">
                <a:solidFill>
                  <a:prstClr val="black"/>
                </a:solidFill>
              </a:rPr>
              <a:t>e..</a:t>
            </a:r>
            <a:r>
              <a:rPr lang="cs-CZ" sz="2400" dirty="0" err="1" smtClean="0">
                <a:solidFill>
                  <a:prstClr val="black"/>
                </a:solidFill>
              </a:rPr>
              <a:t>oučké</a:t>
            </a:r>
            <a:r>
              <a:rPr lang="cs-CZ" sz="2400" dirty="0" smtClean="0">
                <a:solidFill>
                  <a:prstClr val="black"/>
                </a:solidFill>
              </a:rPr>
              <a:t> kotě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1532852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516216" y="274637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8013572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535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58011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565300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454290" y="2740901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56388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180924" y="2751855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69168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621084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180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Kosoúhelník 62"/>
          <p:cNvSpPr/>
          <p:nvPr/>
        </p:nvSpPr>
        <p:spPr>
          <a:xfrm>
            <a:off x="198361" y="5761321"/>
            <a:ext cx="8784976" cy="1080673"/>
          </a:xfrm>
          <a:prstGeom prst="parallelogram">
            <a:avLst>
              <a:gd name="adj" fmla="val 32047"/>
            </a:avLst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Šipka nahoru 28"/>
          <p:cNvSpPr/>
          <p:nvPr/>
        </p:nvSpPr>
        <p:spPr>
          <a:xfrm>
            <a:off x="1153505" y="2117472"/>
            <a:ext cx="936104" cy="4276542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rot="16200000">
            <a:off x="709732" y="4723176"/>
            <a:ext cx="1765227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pár </a:t>
            </a:r>
            <a:r>
              <a:rPr lang="cs-CZ" sz="2400" dirty="0" err="1" smtClean="0">
                <a:solidFill>
                  <a:prstClr val="black"/>
                </a:solidFill>
              </a:rPr>
              <a:t>pono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0" name="Šipka nahoru 29"/>
          <p:cNvSpPr/>
          <p:nvPr/>
        </p:nvSpPr>
        <p:spPr>
          <a:xfrm>
            <a:off x="1875470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 rot="16200000">
            <a:off x="1458846" y="4827014"/>
            <a:ext cx="1826141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>
                <a:solidFill>
                  <a:prstClr val="black"/>
                </a:solidFill>
              </a:rPr>
              <a:t>n</a:t>
            </a:r>
            <a:r>
              <a:rPr lang="cs-CZ" sz="2400" dirty="0" err="1" smtClean="0">
                <a:solidFill>
                  <a:prstClr val="black"/>
                </a:solidFill>
              </a:rPr>
              <a:t>ů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5" name="Šipka nahoru 34"/>
          <p:cNvSpPr/>
          <p:nvPr/>
        </p:nvSpPr>
        <p:spPr>
          <a:xfrm>
            <a:off x="3355404" y="2101528"/>
            <a:ext cx="936104" cy="4292486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 rot="16200000">
            <a:off x="2746605" y="4797484"/>
            <a:ext cx="2224904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dám to do ta..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7" name="Šipka nahoru 36"/>
          <p:cNvSpPr/>
          <p:nvPr/>
        </p:nvSpPr>
        <p:spPr>
          <a:xfrm>
            <a:off x="4077369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 rot="16200000">
            <a:off x="3711222" y="4836862"/>
            <a:ext cx="1710789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dvě </a:t>
            </a:r>
            <a:r>
              <a:rPr lang="cs-CZ" sz="2400" dirty="0" err="1" smtClean="0">
                <a:solidFill>
                  <a:prstClr val="black"/>
                </a:solidFill>
              </a:rPr>
              <a:t>soutě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9" name="Šipka nahoru 38"/>
          <p:cNvSpPr/>
          <p:nvPr/>
        </p:nvSpPr>
        <p:spPr>
          <a:xfrm>
            <a:off x="5557303" y="2085584"/>
            <a:ext cx="936104" cy="4308429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6200000">
            <a:off x="5188766" y="4755453"/>
            <a:ext cx="1729961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 smtClean="0">
                <a:solidFill>
                  <a:prstClr val="black"/>
                </a:solidFill>
              </a:rPr>
              <a:t>kní</a:t>
            </a:r>
            <a:r>
              <a:rPr lang="cs-CZ" sz="2400" b="1" dirty="0" smtClean="0"/>
              <a:t>..</a:t>
            </a:r>
            <a:r>
              <a:rPr lang="cs-CZ" sz="2400" dirty="0" smtClean="0">
                <a:solidFill>
                  <a:prstClr val="black"/>
                </a:solidFill>
              </a:rPr>
              <a:t>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0" name="Šipka nahoru 39"/>
          <p:cNvSpPr/>
          <p:nvPr/>
        </p:nvSpPr>
        <p:spPr>
          <a:xfrm>
            <a:off x="6279268" y="2849833"/>
            <a:ext cx="972108" cy="3544182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 rot="16200000">
            <a:off x="6181344" y="4802008"/>
            <a:ext cx="1303947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dvě </a:t>
            </a:r>
            <a:r>
              <a:rPr lang="cs-CZ" sz="2400" dirty="0" err="1" smtClean="0">
                <a:solidFill>
                  <a:prstClr val="black"/>
                </a:solidFill>
              </a:rPr>
              <a:t>vě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2" name="Šipka nahoru 41"/>
          <p:cNvSpPr/>
          <p:nvPr/>
        </p:nvSpPr>
        <p:spPr>
          <a:xfrm>
            <a:off x="7759201" y="2082923"/>
            <a:ext cx="936104" cy="4311091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0000" bIns="0" rtlCol="0" anchor="ctr" anchorCtr="0">
            <a:no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 rot="16200000">
            <a:off x="7429312" y="4756685"/>
            <a:ext cx="1638269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 smtClean="0">
                <a:solidFill>
                  <a:prstClr val="black"/>
                </a:solidFill>
              </a:rPr>
              <a:t>my..í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0750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pono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6774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ta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427984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kní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16216" y="1628800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18762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nů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err="1" smtClean="0">
                <a:solidFill>
                  <a:prstClr val="black"/>
                </a:solidFill>
              </a:rPr>
              <a:t>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34786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soutě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08104" y="2298576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vě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0750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hru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26774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strá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427984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prstClr val="black"/>
                </a:solidFill>
              </a:rPr>
              <a:t>drůbe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16216" y="2996952"/>
            <a:ext cx="2520280" cy="554360"/>
          </a:xfrm>
          <a:prstGeom prst="ellipse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tu  </a:t>
            </a:r>
            <a:r>
              <a:rPr lang="cs-CZ" sz="2800" dirty="0" err="1" smtClean="0">
                <a:solidFill>
                  <a:prstClr val="black"/>
                </a:solidFill>
              </a:rPr>
              <a:t>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8" name="Šipka nahoru 27"/>
          <p:cNvSpPr/>
          <p:nvPr/>
        </p:nvSpPr>
        <p:spPr>
          <a:xfrm>
            <a:off x="431540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rot="16200000">
            <a:off x="22979" y="4814310"/>
            <a:ext cx="1753237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košík hru..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18460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347864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80112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918678" y="164437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13491" y="301252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838558" y="229857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302054" y="23141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707904" y="301252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922614" y="229857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025355" y="30280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293942" y="30280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36" name="Šipka nahoru 35"/>
          <p:cNvSpPr/>
          <p:nvPr/>
        </p:nvSpPr>
        <p:spPr>
          <a:xfrm>
            <a:off x="2633439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 rot="16200000">
            <a:off x="2213795" y="4832455"/>
            <a:ext cx="1875385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zavolal </a:t>
            </a:r>
            <a:r>
              <a:rPr lang="cs-CZ" sz="2400" dirty="0" err="1" smtClean="0">
                <a:solidFill>
                  <a:prstClr val="black"/>
                </a:solidFill>
              </a:rPr>
              <a:t>strá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8" name="Šipka nahoru 37"/>
          <p:cNvSpPr/>
          <p:nvPr/>
        </p:nvSpPr>
        <p:spPr>
          <a:xfrm>
            <a:off x="4835338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 rot="16200000">
            <a:off x="4108152" y="4836860"/>
            <a:ext cx="2476062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dvůr plný </a:t>
            </a:r>
            <a:r>
              <a:rPr lang="cs-CZ" sz="2400" dirty="0" err="1" smtClean="0">
                <a:solidFill>
                  <a:prstClr val="black"/>
                </a:solidFill>
              </a:rPr>
              <a:t>drůbe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1" name="Šipka nahoru 40"/>
          <p:cNvSpPr/>
          <p:nvPr/>
        </p:nvSpPr>
        <p:spPr>
          <a:xfrm>
            <a:off x="7037237" y="3540685"/>
            <a:ext cx="936104" cy="2853329"/>
          </a:xfrm>
          <a:prstGeom prst="upArrow">
            <a:avLst>
              <a:gd name="adj1" fmla="val 50000"/>
              <a:gd name="adj2" fmla="val 20768"/>
            </a:avLst>
          </a:prstGeom>
          <a:noFill/>
          <a:ln w="3175" cmpd="dbl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 rot="16200000">
            <a:off x="6369462" y="4810827"/>
            <a:ext cx="2258054" cy="461665"/>
          </a:xfrm>
          <a:prstGeom prst="rect">
            <a:avLst/>
          </a:prstGeom>
          <a:noFill/>
          <a:ln w="3175" cmpd="dbl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penál plný tu..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140364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804248" y="274637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941564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535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01216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602998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989236" y="2740901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347864" y="2060848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297144" y="2751855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259632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730790" y="3429000"/>
            <a:ext cx="3028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411760" y="416858"/>
            <a:ext cx="3831370" cy="70788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       doplň          nebo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</a:rPr>
              <a:t>Spoj stejnou barvou co k sobě patří a doplň:</a:t>
            </a: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82" name="Picture 3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08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4563">
            <a:off x="5175398" y="290826"/>
            <a:ext cx="463233" cy="4986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4563">
            <a:off x="3801803" y="339708"/>
            <a:ext cx="463662" cy="48413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85" name="Picture 5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231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4563">
            <a:off x="4018792" y="77967"/>
            <a:ext cx="220318" cy="21268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81" name="Picture 5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231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4563">
            <a:off x="5326075" y="55973"/>
            <a:ext cx="220318" cy="21268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384749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1285</TotalTime>
  <Words>754</Words>
  <Application>Microsoft Office PowerPoint</Application>
  <PresentationFormat>Předvádění na obrazovce (4:3)</PresentationFormat>
  <Paragraphs>311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30</vt:i4>
      </vt:variant>
    </vt:vector>
  </HeadingPairs>
  <TitlesOfParts>
    <vt:vector size="33" baseType="lpstr">
      <vt:lpstr>1_Motiv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119</cp:revision>
  <dcterms:created xsi:type="dcterms:W3CDTF">2012-02-10T15:17:31Z</dcterms:created>
  <dcterms:modified xsi:type="dcterms:W3CDTF">2012-04-04T14:08:24Z</dcterms:modified>
</cp:coreProperties>
</file>