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84" r:id="rId4"/>
    <p:sldId id="285" r:id="rId5"/>
    <p:sldId id="260" r:id="rId6"/>
    <p:sldId id="258" r:id="rId7"/>
    <p:sldId id="25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6" r:id="rId31"/>
    <p:sldId id="28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6EA22"/>
    <a:srgbClr val="66FFCC"/>
    <a:srgbClr val="FC3B36"/>
    <a:srgbClr val="3ECA4F"/>
    <a:srgbClr val="08760B"/>
    <a:srgbClr val="870B5B"/>
    <a:srgbClr val="55D7DD"/>
    <a:srgbClr val="98F559"/>
    <a:srgbClr val="FF3399"/>
    <a:srgbClr val="1AED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488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720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52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076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197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505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101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350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517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298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3547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676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273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1978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9742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045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9193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9198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3468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2232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8564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5010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5033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468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0945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9281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6954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96891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91295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230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7288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26113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502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17B0D-0C07-44AA-9706-0ADAC5BC0776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8A9CA-3814-44E5-AC92-A9402A3E1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43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3291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319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12" Type="http://schemas.microsoft.com/office/2007/relationships/hdphoto" Target="../media/hdphoto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microsoft.com/office/2007/relationships/hdphoto" Target="../media/hdphoto5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4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audio3.wav"/><Relationship Id="rId7" Type="http://schemas.microsoft.com/office/2007/relationships/hdphoto" Target="../media/hdphoto2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3.wdp"/><Relationship Id="rId4" Type="http://schemas.openxmlformats.org/officeDocument/2006/relationships/image" Target="../media/image5.png"/><Relationship Id="rId9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4" Type="http://schemas.microsoft.com/office/2007/relationships/hdphoto" Target="../media/hdphoto6.wdp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8.wdp"/><Relationship Id="rId4" Type="http://schemas.openxmlformats.org/officeDocument/2006/relationships/image" Target="../media/image10.pn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microsoft.com/office/2007/relationships/hdphoto" Target="../media/hdphoto10.wdp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VY_32_INOVACE_225_ČJ2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Souhlásky f, v, h, ch.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souhlásky uvnitř a na konci slov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110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 4 - 5 žáci po přečtení doplňují na interaktivní tabuli  hlásky f, v, h, ch přímo do textu a kontrolu provádí společně při prezentaci na tabuli. Správnost své volby si ověří </a:t>
            </a:r>
            <a:r>
              <a:rPr lang="cs-CZ" sz="1400" dirty="0" err="1" smtClean="0">
                <a:latin typeface="Arial" charset="0"/>
                <a:cs typeface="Arial" charset="0"/>
              </a:rPr>
              <a:t>poklikáním</a:t>
            </a:r>
            <a:r>
              <a:rPr lang="cs-CZ" sz="1400" dirty="0" smtClean="0">
                <a:latin typeface="Arial" charset="0"/>
                <a:cs typeface="Arial" charset="0"/>
              </a:rPr>
              <a:t> na text, kdy se jim rozbalí zdůvodnění. Na listu č. 6 - 26 žáci opět doplňují hlásky f, v, h, ch – klikáním přímo na písmenko. Pokud je správné, umístí se do slova, pokud není správné, písmenko jen problikne, ale neumístí se na správné místo. </a:t>
            </a:r>
            <a:r>
              <a:rPr lang="cs-CZ" sz="1400" dirty="0" smtClean="0">
                <a:latin typeface="Arial" charset="0"/>
                <a:cs typeface="Arial" charset="0"/>
              </a:rPr>
              <a:t>List č. 28 – 29 je pracovní pro samostatnou </a:t>
            </a:r>
            <a:r>
              <a:rPr lang="cs-CZ" sz="1400" smtClean="0">
                <a:latin typeface="Arial" charset="0"/>
                <a:cs typeface="Arial" charset="0"/>
              </a:rPr>
              <a:t>práci žáků.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souhlásek uvnitř a na konci slov – f, v, h, ch.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téměř všichni žáci, ti co chybovali si špatně říkali jiný tvar slova. 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741960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6839" y="1268760"/>
            <a:ext cx="6850322" cy="1015663"/>
          </a:xfrm>
          <a:prstGeom prst="rect">
            <a:avLst/>
          </a:prstGeom>
          <a:noFill/>
          <a:scene3d>
            <a:camera prst="orthographicFront">
              <a:rot lat="0" lon="21599974" rev="0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uvnitř a na konci slov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59443" y="581779"/>
            <a:ext cx="3225114" cy="1015663"/>
          </a:xfrm>
          <a:prstGeom prst="rect">
            <a:avLst/>
          </a:prstGeom>
          <a:scene3d>
            <a:camera prst="orthographicFront">
              <a:rot lat="0" lon="21599974" rev="0"/>
            </a:camera>
            <a:lightRig rig="threePt" dir="t"/>
          </a:scene3d>
        </p:spPr>
        <p:txBody>
          <a:bodyPr wrap="square">
            <a:sp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souhlásky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5436096" y="3068960"/>
            <a:ext cx="1854065" cy="2016224"/>
            <a:chOff x="5859927" y="3068960"/>
            <a:chExt cx="1854065" cy="2016224"/>
          </a:xfrm>
        </p:grpSpPr>
        <p:grpSp>
          <p:nvGrpSpPr>
            <p:cNvPr id="22" name="Skupina 21"/>
            <p:cNvGrpSpPr/>
            <p:nvPr/>
          </p:nvGrpSpPr>
          <p:grpSpPr>
            <a:xfrm>
              <a:off x="6146500" y="3996847"/>
              <a:ext cx="1567492" cy="1088337"/>
              <a:chOff x="5821037" y="116632"/>
              <a:chExt cx="1567492" cy="1088337"/>
            </a:xfrm>
            <a:solidFill>
              <a:srgbClr val="98F559"/>
            </a:solidFill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</p:grpSpPr>
          <p:pic>
            <p:nvPicPr>
              <p:cNvPr id="24" name="Picture 3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308" b="99385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00192" y="116632"/>
                <a:ext cx="1088337" cy="1088337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225425" dist="50800" dir="5220000" algn="ctr">
                  <a:srgbClr val="000000">
                    <a:alpha val="33000"/>
                  </a:srgbClr>
                </a:outerShdw>
              </a:effectLst>
              <a:sp3d extrusionH="254000" contourW="19050">
                <a:bevelT w="82550" h="44450" prst="angle"/>
                <a:bevelB w="82550" h="44450" prst="angle"/>
                <a:contourClr>
                  <a:srgbClr val="FFFFFF"/>
                </a:contourClr>
              </a:sp3d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3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0" b="100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821037" y="511217"/>
                <a:ext cx="657748" cy="657748"/>
              </a:xfrm>
              <a:prstGeom prst="rect">
                <a:avLst/>
              </a:prstGeom>
              <a:grpFill/>
              <a:ln>
                <a:noFill/>
              </a:ln>
              <a:effectLst>
                <a:outerShdw blurRad="225425" dist="50800" dir="5220000" algn="ctr">
                  <a:srgbClr val="000000">
                    <a:alpha val="33000"/>
                  </a:srgbClr>
                </a:outerShdw>
              </a:effectLst>
              <a:sp3d extrusionH="254000" contourW="19050">
                <a:bevelT w="82550" h="44450" prst="angle"/>
                <a:bevelB w="82550" h="44450" prst="angle"/>
                <a:contourClr>
                  <a:srgbClr val="FFFFFF"/>
                </a:contourClr>
              </a:sp3d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21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308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59927" y="3068960"/>
              <a:ext cx="1088337" cy="1088337"/>
            </a:xfrm>
            <a:prstGeom prst="rect">
              <a:avLst/>
            </a:prstGeom>
            <a:solidFill>
              <a:srgbClr val="98F559"/>
            </a:solidFill>
            <a:ln>
              <a:noFill/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</p:spPr>
        </p:pic>
      </p:grpSp>
      <p:grpSp>
        <p:nvGrpSpPr>
          <p:cNvPr id="10" name="Skupina 9"/>
          <p:cNvGrpSpPr/>
          <p:nvPr/>
        </p:nvGrpSpPr>
        <p:grpSpPr>
          <a:xfrm>
            <a:off x="2203755" y="2996952"/>
            <a:ext cx="1504149" cy="2016224"/>
            <a:chOff x="1979712" y="2996952"/>
            <a:chExt cx="1504149" cy="2016224"/>
          </a:xfrm>
        </p:grpSpPr>
        <p:pic>
          <p:nvPicPr>
            <p:cNvPr id="17" name="Picture 2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9712" y="3832753"/>
              <a:ext cx="1180423" cy="1180423"/>
            </a:xfrm>
            <a:prstGeom prst="rect">
              <a:avLst/>
            </a:prstGeom>
            <a:solidFill>
              <a:srgbClr val="98F559"/>
            </a:solidFill>
            <a:ln>
              <a:noFill/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  <a:extLst/>
          </p:spPr>
        </p:pic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308" r="9907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2996952"/>
              <a:ext cx="784069" cy="784069"/>
            </a:xfrm>
            <a:prstGeom prst="rect">
              <a:avLst/>
            </a:prstGeom>
            <a:solidFill>
              <a:srgbClr val="98F559"/>
            </a:solidFill>
            <a:ln>
              <a:noFill/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  <a:extLst/>
          </p:spPr>
        </p:pic>
      </p:grpSp>
    </p:spTree>
    <p:extLst>
      <p:ext uri="{BB962C8B-B14F-4D97-AF65-F5344CB8AC3E}">
        <p14:creationId xmlns:p14="http://schemas.microsoft.com/office/powerpoint/2010/main" val="3756140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Obdélník 60"/>
          <p:cNvSpPr/>
          <p:nvPr/>
        </p:nvSpPr>
        <p:spPr>
          <a:xfrm>
            <a:off x="467544" y="4149080"/>
            <a:ext cx="8424936" cy="36004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467544" y="5445224"/>
            <a:ext cx="8424936" cy="36004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ětiúhelník 51"/>
          <p:cNvSpPr/>
          <p:nvPr/>
        </p:nvSpPr>
        <p:spPr>
          <a:xfrm>
            <a:off x="4860032" y="2348880"/>
            <a:ext cx="1527584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Pětiúhelník 34"/>
          <p:cNvSpPr/>
          <p:nvPr/>
        </p:nvSpPr>
        <p:spPr>
          <a:xfrm rot="16200000">
            <a:off x="7272893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Pětiúhelník 35"/>
          <p:cNvSpPr/>
          <p:nvPr/>
        </p:nvSpPr>
        <p:spPr>
          <a:xfrm rot="16200000">
            <a:off x="2531443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7" name="Pětiúhelník 36"/>
          <p:cNvSpPr/>
          <p:nvPr/>
        </p:nvSpPr>
        <p:spPr>
          <a:xfrm rot="16200000">
            <a:off x="1346081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8" name="Pětiúhelník 37"/>
          <p:cNvSpPr/>
          <p:nvPr/>
        </p:nvSpPr>
        <p:spPr>
          <a:xfrm rot="16200000">
            <a:off x="1944300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9" name="Pětiúhelník 38"/>
          <p:cNvSpPr/>
          <p:nvPr/>
        </p:nvSpPr>
        <p:spPr>
          <a:xfrm rot="16200000">
            <a:off x="-431963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0" name="Pětiúhelník 39"/>
          <p:cNvSpPr/>
          <p:nvPr/>
        </p:nvSpPr>
        <p:spPr>
          <a:xfrm rot="16200000">
            <a:off x="753400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1" name="Pětiúhelník 40"/>
          <p:cNvSpPr/>
          <p:nvPr/>
        </p:nvSpPr>
        <p:spPr>
          <a:xfrm rot="16200000">
            <a:off x="160719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2" name="Pětiúhelník 41"/>
          <p:cNvSpPr/>
          <p:nvPr/>
        </p:nvSpPr>
        <p:spPr>
          <a:xfrm rot="16200000">
            <a:off x="4902167" y="4681245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3" name="Pětiúhelník 42"/>
          <p:cNvSpPr/>
          <p:nvPr/>
        </p:nvSpPr>
        <p:spPr>
          <a:xfrm rot="16200000">
            <a:off x="4309485" y="466072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4" name="Pětiúhelník 43"/>
          <p:cNvSpPr/>
          <p:nvPr/>
        </p:nvSpPr>
        <p:spPr>
          <a:xfrm rot="16200000">
            <a:off x="3716805" y="466072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5" name="Pětiúhelník 44"/>
          <p:cNvSpPr/>
          <p:nvPr/>
        </p:nvSpPr>
        <p:spPr>
          <a:xfrm rot="16200000">
            <a:off x="3124124" y="4673131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6" name="Pětiúhelník 45"/>
          <p:cNvSpPr/>
          <p:nvPr/>
        </p:nvSpPr>
        <p:spPr>
          <a:xfrm rot="16200000">
            <a:off x="6680211" y="468973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7" name="Pětiúhelník 46"/>
          <p:cNvSpPr/>
          <p:nvPr/>
        </p:nvSpPr>
        <p:spPr>
          <a:xfrm rot="16200000">
            <a:off x="5494848" y="4660721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8" name="Pětiúhelník 47"/>
          <p:cNvSpPr/>
          <p:nvPr/>
        </p:nvSpPr>
        <p:spPr>
          <a:xfrm rot="16200000">
            <a:off x="6120765" y="3968467"/>
            <a:ext cx="2519094" cy="432048"/>
          </a:xfrm>
          <a:prstGeom prst="homePlate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Pětiúhelník 18"/>
          <p:cNvSpPr/>
          <p:nvPr/>
        </p:nvSpPr>
        <p:spPr>
          <a:xfrm rot="16200000">
            <a:off x="160126" y="4689139"/>
            <a:ext cx="2520280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malá o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ečka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Pětiúhelník 2"/>
          <p:cNvSpPr/>
          <p:nvPr/>
        </p:nvSpPr>
        <p:spPr>
          <a:xfrm rot="16200000">
            <a:off x="752807" y="4673724"/>
            <a:ext cx="2520280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la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ička přes potok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 rot="16200000">
            <a:off x="1345485" y="4673726"/>
            <a:ext cx="2520285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pár kro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 rot="16200000">
            <a:off x="1943707" y="4673724"/>
            <a:ext cx="2520280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pět ostro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ů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 rot="16200000">
            <a:off x="2530850" y="4673725"/>
            <a:ext cx="2520280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šest bábo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 rot="16200000">
            <a:off x="3123531" y="4673724"/>
            <a:ext cx="2520280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malá Žo</a:t>
            </a:r>
            <a:r>
              <a:rPr lang="cs-CZ" sz="2400" dirty="0" smtClean="0">
                <a:solidFill>
                  <a:srgbClr val="C00000"/>
                </a:solidFill>
              </a:rPr>
              <a:t>f</a:t>
            </a:r>
            <a:r>
              <a:rPr lang="cs-CZ" sz="2400" dirty="0" smtClean="0">
                <a:solidFill>
                  <a:schemeClr val="tx1"/>
                </a:solidFill>
              </a:rPr>
              <a:t>inka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 rot="16200000">
            <a:off x="3716212" y="4673725"/>
            <a:ext cx="2520280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dvě koropt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 rot="16200000">
            <a:off x="4901574" y="4673724"/>
            <a:ext cx="2520280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prázdné láh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 rot="16200000">
            <a:off x="6671909" y="4681432"/>
            <a:ext cx="2535696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zpí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at píseň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 rot="16200000">
            <a:off x="7264592" y="4681432"/>
            <a:ext cx="2535696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pět poho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Pětiúhelník 19"/>
          <p:cNvSpPr/>
          <p:nvPr/>
        </p:nvSpPr>
        <p:spPr>
          <a:xfrm rot="16200000">
            <a:off x="4294980" y="4675226"/>
            <a:ext cx="2548107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hřebík je z ko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Pětiúhelník 16"/>
          <p:cNvSpPr/>
          <p:nvPr/>
        </p:nvSpPr>
        <p:spPr>
          <a:xfrm rot="16200000">
            <a:off x="-432556" y="4689139"/>
            <a:ext cx="2520281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krásné úsmě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Pětiúhelník 32"/>
          <p:cNvSpPr/>
          <p:nvPr/>
        </p:nvSpPr>
        <p:spPr>
          <a:xfrm>
            <a:off x="904792" y="2132856"/>
            <a:ext cx="1506968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Žo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cs-CZ" sz="2400" dirty="0" err="1" smtClean="0">
                <a:solidFill>
                  <a:schemeClr val="tx1"/>
                </a:solidFill>
              </a:rPr>
              <a:t>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Pětiúhelník 33"/>
          <p:cNvSpPr/>
          <p:nvPr/>
        </p:nvSpPr>
        <p:spPr>
          <a:xfrm>
            <a:off x="544752" y="2852936"/>
            <a:ext cx="1506968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0" name="Pětiúhelník 49"/>
          <p:cNvSpPr/>
          <p:nvPr/>
        </p:nvSpPr>
        <p:spPr>
          <a:xfrm>
            <a:off x="2627784" y="2996952"/>
            <a:ext cx="1527587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kre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1" name="Pětiúhelník 50"/>
          <p:cNvSpPr/>
          <p:nvPr/>
        </p:nvSpPr>
        <p:spPr>
          <a:xfrm>
            <a:off x="7391991" y="448377"/>
            <a:ext cx="1527584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úsmě</a:t>
            </a:r>
            <a:r>
              <a:rPr lang="cs-CZ" sz="2400" dirty="0" smtClean="0">
                <a:solidFill>
                  <a:schemeClr val="tx1"/>
                </a:solidFill>
              </a:rPr>
              <a:t>     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4" name="Pětiúhelník 53"/>
          <p:cNvSpPr/>
          <p:nvPr/>
        </p:nvSpPr>
        <p:spPr>
          <a:xfrm>
            <a:off x="7220880" y="2852936"/>
            <a:ext cx="1527584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poho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cs-CZ" sz="2400" dirty="0" err="1" smtClean="0">
                <a:solidFill>
                  <a:schemeClr val="tx1"/>
                </a:solidFill>
              </a:rPr>
              <a:t>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5" name="Pětiúhelník 54"/>
          <p:cNvSpPr/>
          <p:nvPr/>
        </p:nvSpPr>
        <p:spPr>
          <a:xfrm>
            <a:off x="5143962" y="1700808"/>
            <a:ext cx="1516270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kro  </a:t>
            </a:r>
            <a:r>
              <a:rPr lang="cs-CZ" sz="2400" dirty="0" err="1" smtClean="0">
                <a:solidFill>
                  <a:schemeClr val="tx1"/>
                </a:solidFill>
              </a:rPr>
              <a:t>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6" name="Pětiúhelník 55"/>
          <p:cNvSpPr/>
          <p:nvPr/>
        </p:nvSpPr>
        <p:spPr>
          <a:xfrm>
            <a:off x="2900400" y="2348880"/>
            <a:ext cx="1527584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koropte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4" name="Pětiúhelník 73"/>
          <p:cNvSpPr/>
          <p:nvPr/>
        </p:nvSpPr>
        <p:spPr>
          <a:xfrm>
            <a:off x="6855966" y="2132856"/>
            <a:ext cx="1527587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láhe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5" name="Pětiúhelník 74"/>
          <p:cNvSpPr/>
          <p:nvPr/>
        </p:nvSpPr>
        <p:spPr>
          <a:xfrm>
            <a:off x="5132648" y="2996952"/>
            <a:ext cx="1527584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zpě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6" name="Pětiúhelník 75"/>
          <p:cNvSpPr/>
          <p:nvPr/>
        </p:nvSpPr>
        <p:spPr>
          <a:xfrm>
            <a:off x="2627784" y="1700808"/>
            <a:ext cx="1527584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ostro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7" name="Pětiúhelník 56"/>
          <p:cNvSpPr/>
          <p:nvPr/>
        </p:nvSpPr>
        <p:spPr>
          <a:xfrm>
            <a:off x="323528" y="548680"/>
            <a:ext cx="1527584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lá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cs-CZ" sz="2400" dirty="0" err="1" smtClean="0">
                <a:solidFill>
                  <a:schemeClr val="tx1"/>
                </a:solidFill>
              </a:rPr>
              <a:t>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3" name="Pětiúhelník 52"/>
          <p:cNvSpPr/>
          <p:nvPr/>
        </p:nvSpPr>
        <p:spPr>
          <a:xfrm>
            <a:off x="7164288" y="1412776"/>
            <a:ext cx="1527584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bábo  </a:t>
            </a:r>
            <a:r>
              <a:rPr lang="cs-CZ" sz="2400" dirty="0" err="1" smtClean="0">
                <a:solidFill>
                  <a:schemeClr val="tx1"/>
                </a:solidFill>
              </a:rPr>
              <a:t>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9" name="Pětiúhelník 48"/>
          <p:cNvSpPr/>
          <p:nvPr/>
        </p:nvSpPr>
        <p:spPr>
          <a:xfrm>
            <a:off x="611560" y="1412776"/>
            <a:ext cx="1527584" cy="432048"/>
          </a:xfrm>
          <a:prstGeom prst="homePlate">
            <a:avLst/>
          </a:prstGeom>
          <a:solidFill>
            <a:srgbClr val="98F559"/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  </a:t>
            </a:r>
            <a:r>
              <a:rPr lang="cs-CZ" sz="2400" dirty="0" err="1" smtClean="0">
                <a:solidFill>
                  <a:schemeClr val="tx1"/>
                </a:solidFill>
              </a:rPr>
              <a:t>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907704" y="435668"/>
            <a:ext cx="44053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 doplň      nebo</a:t>
            </a:r>
            <a:endParaRPr lang="cs-CZ" sz="5400" b="1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047" y="448377"/>
            <a:ext cx="1180423" cy="1180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308" r="99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633" y="556699"/>
            <a:ext cx="784069" cy="784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47456" y="433568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8383553" y="808417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1096137" y="1412776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63" name="Přímá spojnice 62"/>
          <p:cNvCxnSpPr/>
          <p:nvPr/>
        </p:nvCxnSpPr>
        <p:spPr>
          <a:xfrm>
            <a:off x="1132234" y="1787625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840368" y="56348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67" name="Přímá spojnice 66"/>
          <p:cNvCxnSpPr/>
          <p:nvPr/>
        </p:nvCxnSpPr>
        <p:spPr>
          <a:xfrm>
            <a:off x="876465" y="93833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5752762" y="1709192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69" name="Přímá spojnice 68"/>
          <p:cNvCxnSpPr/>
          <p:nvPr/>
        </p:nvCxnSpPr>
        <p:spPr>
          <a:xfrm>
            <a:off x="5788859" y="2084041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3563888" y="1700808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71" name="Přímá spojnice 70"/>
          <p:cNvCxnSpPr/>
          <p:nvPr/>
        </p:nvCxnSpPr>
        <p:spPr>
          <a:xfrm>
            <a:off x="3599985" y="2075657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7884368" y="1412776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73" name="Přímá spojnice 72"/>
          <p:cNvCxnSpPr/>
          <p:nvPr/>
        </p:nvCxnSpPr>
        <p:spPr>
          <a:xfrm>
            <a:off x="7920465" y="1787625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1439560" y="2132856"/>
            <a:ext cx="279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f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81" name="Přímá spojnice 80"/>
          <p:cNvCxnSpPr/>
          <p:nvPr/>
        </p:nvCxnSpPr>
        <p:spPr>
          <a:xfrm>
            <a:off x="1475657" y="2507705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3995936" y="2319263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83" name="Přímá spojnice 82"/>
          <p:cNvCxnSpPr/>
          <p:nvPr/>
        </p:nvCxnSpPr>
        <p:spPr>
          <a:xfrm>
            <a:off x="4032033" y="269411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5616024" y="2319263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85" name="Přímá spojnice 84"/>
          <p:cNvCxnSpPr/>
          <p:nvPr/>
        </p:nvCxnSpPr>
        <p:spPr>
          <a:xfrm>
            <a:off x="5652121" y="269411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ovéPole 85"/>
          <p:cNvSpPr txBox="1"/>
          <p:nvPr/>
        </p:nvSpPr>
        <p:spPr>
          <a:xfrm>
            <a:off x="7740352" y="210323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87" name="Přímá spojnice 86"/>
          <p:cNvCxnSpPr/>
          <p:nvPr/>
        </p:nvCxnSpPr>
        <p:spPr>
          <a:xfrm>
            <a:off x="7776449" y="247808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1259632" y="282331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89" name="Přímá spojnice 88"/>
          <p:cNvCxnSpPr/>
          <p:nvPr/>
        </p:nvCxnSpPr>
        <p:spPr>
          <a:xfrm>
            <a:off x="1295729" y="319816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>
            <a:off x="3419872" y="296733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91" name="Přímá spojnice 90"/>
          <p:cNvCxnSpPr/>
          <p:nvPr/>
        </p:nvCxnSpPr>
        <p:spPr>
          <a:xfrm>
            <a:off x="3455969" y="3342184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6002992" y="2982143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93" name="Přímá spojnice 92"/>
          <p:cNvCxnSpPr/>
          <p:nvPr/>
        </p:nvCxnSpPr>
        <p:spPr>
          <a:xfrm>
            <a:off x="6057045" y="3342184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7956376" y="2857142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95" name="Přímá spojnice 94"/>
          <p:cNvCxnSpPr/>
          <p:nvPr/>
        </p:nvCxnSpPr>
        <p:spPr>
          <a:xfrm>
            <a:off x="7992473" y="319816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Pětiúhelník 76"/>
          <p:cNvSpPr/>
          <p:nvPr/>
        </p:nvSpPr>
        <p:spPr>
          <a:xfrm rot="16200000">
            <a:off x="6077851" y="468973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 rot="16200000">
            <a:off x="5494255" y="4644958"/>
            <a:ext cx="2520280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pět l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ů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 rot="16200000">
            <a:off x="6086933" y="4644959"/>
            <a:ext cx="2520285" cy="432048"/>
          </a:xfrm>
          <a:prstGeom prst="homePlate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hodně kr</a:t>
            </a:r>
            <a:r>
              <a:rPr lang="cs-CZ" sz="2400" dirty="0" smtClean="0">
                <a:solidFill>
                  <a:srgbClr val="C00000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792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000"/>
                            </p:stCondLst>
                            <p:childTnLst>
                              <p:par>
                                <p:cTn id="9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1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000"/>
                            </p:stCondLst>
                            <p:childTnLst>
                              <p:par>
                                <p:cTn id="1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000"/>
                            </p:stCondLst>
                            <p:childTnLst>
                              <p:par>
                                <p:cTn id="14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1000"/>
                            </p:stCondLst>
                            <p:childTnLst>
                              <p:par>
                                <p:cTn id="18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1000"/>
                            </p:stCondLst>
                            <p:childTnLst>
                              <p:par>
                                <p:cTn id="2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1000"/>
                            </p:stCondLst>
                            <p:childTnLst>
                              <p:par>
                                <p:cTn id="2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6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9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19" grpId="0" animBg="1"/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5" grpId="0" animBg="1"/>
      <p:bldP spid="16" grpId="0" animBg="1"/>
      <p:bldP spid="20" grpId="0" animBg="1"/>
      <p:bldP spid="17" grpId="0" animBg="1"/>
      <p:bldP spid="5" grpId="0"/>
      <p:bldP spid="62" grpId="0"/>
      <p:bldP spid="66" grpId="0"/>
      <p:bldP spid="68" grpId="0"/>
      <p:bldP spid="70" grpId="0"/>
      <p:bldP spid="72" grpId="0"/>
      <p:bldP spid="80" grpId="0"/>
      <p:bldP spid="82" grpId="0"/>
      <p:bldP spid="84" grpId="0"/>
      <p:bldP spid="86" grpId="0"/>
      <p:bldP spid="88" grpId="0"/>
      <p:bldP spid="90" grpId="0"/>
      <p:bldP spid="92" grpId="0"/>
      <p:bldP spid="94" grpId="0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Obdélník 60"/>
          <p:cNvSpPr/>
          <p:nvPr/>
        </p:nvSpPr>
        <p:spPr>
          <a:xfrm>
            <a:off x="467544" y="4149080"/>
            <a:ext cx="8424936" cy="36004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467544" y="5445224"/>
            <a:ext cx="8424936" cy="36004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ětiúhelník 51"/>
          <p:cNvSpPr/>
          <p:nvPr/>
        </p:nvSpPr>
        <p:spPr>
          <a:xfrm>
            <a:off x="4860032" y="2348880"/>
            <a:ext cx="1527584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bato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Pětiúhelník 34"/>
          <p:cNvSpPr/>
          <p:nvPr/>
        </p:nvSpPr>
        <p:spPr>
          <a:xfrm rot="16200000">
            <a:off x="7272893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Pětiúhelník 35"/>
          <p:cNvSpPr/>
          <p:nvPr/>
        </p:nvSpPr>
        <p:spPr>
          <a:xfrm rot="16200000">
            <a:off x="2531443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7" name="Pětiúhelník 36"/>
          <p:cNvSpPr/>
          <p:nvPr/>
        </p:nvSpPr>
        <p:spPr>
          <a:xfrm rot="16200000">
            <a:off x="1346081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8" name="Pětiúhelník 37"/>
          <p:cNvSpPr/>
          <p:nvPr/>
        </p:nvSpPr>
        <p:spPr>
          <a:xfrm rot="16200000">
            <a:off x="1944300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9" name="Pětiúhelník 38"/>
          <p:cNvSpPr/>
          <p:nvPr/>
        </p:nvSpPr>
        <p:spPr>
          <a:xfrm rot="16200000">
            <a:off x="-431963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0" name="Pětiúhelník 39"/>
          <p:cNvSpPr/>
          <p:nvPr/>
        </p:nvSpPr>
        <p:spPr>
          <a:xfrm rot="16200000">
            <a:off x="753400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1" name="Pětiúhelník 40"/>
          <p:cNvSpPr/>
          <p:nvPr/>
        </p:nvSpPr>
        <p:spPr>
          <a:xfrm rot="16200000">
            <a:off x="160719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2" name="Pětiúhelník 41"/>
          <p:cNvSpPr/>
          <p:nvPr/>
        </p:nvSpPr>
        <p:spPr>
          <a:xfrm rot="16200000">
            <a:off x="4902167" y="4681245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3" name="Pětiúhelník 42"/>
          <p:cNvSpPr/>
          <p:nvPr/>
        </p:nvSpPr>
        <p:spPr>
          <a:xfrm rot="16200000">
            <a:off x="4309485" y="466072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4" name="Pětiúhelník 43"/>
          <p:cNvSpPr/>
          <p:nvPr/>
        </p:nvSpPr>
        <p:spPr>
          <a:xfrm rot="16200000">
            <a:off x="3716805" y="466072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5" name="Pětiúhelník 44"/>
          <p:cNvSpPr/>
          <p:nvPr/>
        </p:nvSpPr>
        <p:spPr>
          <a:xfrm rot="16200000">
            <a:off x="3124124" y="4673131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6" name="Pětiúhelník 45"/>
          <p:cNvSpPr/>
          <p:nvPr/>
        </p:nvSpPr>
        <p:spPr>
          <a:xfrm rot="16200000">
            <a:off x="6680211" y="468973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7" name="Pětiúhelník 46"/>
          <p:cNvSpPr/>
          <p:nvPr/>
        </p:nvSpPr>
        <p:spPr>
          <a:xfrm rot="16200000">
            <a:off x="5494848" y="4660721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8" name="Pětiúhelník 47"/>
          <p:cNvSpPr/>
          <p:nvPr/>
        </p:nvSpPr>
        <p:spPr>
          <a:xfrm rot="16200000">
            <a:off x="6120765" y="3968467"/>
            <a:ext cx="2519094" cy="432048"/>
          </a:xfrm>
          <a:prstGeom prst="homePlate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Pětiúhelník 18"/>
          <p:cNvSpPr/>
          <p:nvPr/>
        </p:nvSpPr>
        <p:spPr>
          <a:xfrm rot="16200000">
            <a:off x="160126" y="4689139"/>
            <a:ext cx="2520280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 hodně sně</a:t>
            </a:r>
            <a:r>
              <a:rPr lang="cs-CZ" sz="2400" dirty="0" smtClean="0">
                <a:solidFill>
                  <a:srgbClr val="C00000"/>
                </a:solidFill>
              </a:rPr>
              <a:t>h</a:t>
            </a:r>
            <a:r>
              <a:rPr lang="cs-CZ" sz="2400" dirty="0" smtClean="0">
                <a:solidFill>
                  <a:schemeClr val="tx1"/>
                </a:solidFill>
              </a:rPr>
              <a:t>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Pětiúhelník 2"/>
          <p:cNvSpPr/>
          <p:nvPr/>
        </p:nvSpPr>
        <p:spPr>
          <a:xfrm rot="16200000">
            <a:off x="752807" y="4673724"/>
            <a:ext cx="2520280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hra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tx1"/>
                </a:solidFill>
              </a:rPr>
              <a:t>ová kaše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 rot="16200000">
            <a:off x="1345485" y="4673726"/>
            <a:ext cx="2520285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jedu výta</a:t>
            </a:r>
            <a:r>
              <a:rPr lang="cs-CZ" sz="2400" dirty="0" smtClean="0">
                <a:solidFill>
                  <a:srgbClr val="C00000"/>
                </a:solidFill>
              </a:rPr>
              <a:t>h</a:t>
            </a:r>
            <a:r>
              <a:rPr lang="cs-CZ" sz="2400" dirty="0" smtClean="0">
                <a:solidFill>
                  <a:schemeClr val="tx1"/>
                </a:solidFill>
              </a:rPr>
              <a:t>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 rot="16200000">
            <a:off x="1943707" y="4673724"/>
            <a:ext cx="2520280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ostříhaný ne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chemeClr val="tx1"/>
                </a:solidFill>
              </a:rPr>
              <a:t>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 rot="16200000">
            <a:off x="2530850" y="4673725"/>
            <a:ext cx="2520280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krásné příbě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chemeClr val="tx1"/>
                </a:solidFill>
              </a:rPr>
              <a:t>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 rot="16200000">
            <a:off x="3123531" y="4673724"/>
            <a:ext cx="2520280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mísa bu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tx1"/>
                </a:solidFill>
              </a:rPr>
              <a:t>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 rot="16200000">
            <a:off x="3716212" y="4673725"/>
            <a:ext cx="2520280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dva tvaro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chemeClr val="tx1"/>
                </a:solidFill>
              </a:rPr>
              <a:t>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 rot="16200000">
            <a:off x="4901574" y="4673724"/>
            <a:ext cx="2520280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hodně hro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tx1"/>
                </a:solidFill>
              </a:rPr>
              <a:t>ů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 rot="16200000">
            <a:off x="6671909" y="4681432"/>
            <a:ext cx="2535696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bez de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tx1"/>
                </a:solidFill>
              </a:rPr>
              <a:t>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 rot="16200000">
            <a:off x="7264592" y="4681432"/>
            <a:ext cx="2535696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chemeClr val="tx1"/>
                </a:solidFill>
              </a:rPr>
              <a:t>oučký úkol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Pětiúhelník 19"/>
          <p:cNvSpPr/>
          <p:nvPr/>
        </p:nvSpPr>
        <p:spPr>
          <a:xfrm rot="16200000">
            <a:off x="4294980" y="4675226"/>
            <a:ext cx="2548107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velké bato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chemeClr val="tx1"/>
                </a:solidFill>
              </a:rPr>
              <a:t>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Pětiúhelník 16"/>
          <p:cNvSpPr/>
          <p:nvPr/>
        </p:nvSpPr>
        <p:spPr>
          <a:xfrm rot="16200000">
            <a:off x="-432556" y="4689139"/>
            <a:ext cx="2520281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 mi do smí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tx1"/>
                </a:solidFill>
              </a:rPr>
              <a:t>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Pětiúhelník 32"/>
          <p:cNvSpPr/>
          <p:nvPr/>
        </p:nvSpPr>
        <p:spPr>
          <a:xfrm>
            <a:off x="904792" y="2132856"/>
            <a:ext cx="1506968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bu</a:t>
            </a:r>
            <a:r>
              <a:rPr lang="cs-CZ" sz="2400" dirty="0" smtClean="0">
                <a:solidFill>
                  <a:schemeClr val="tx1"/>
                </a:solidFill>
              </a:rPr>
              <a:t>    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Pětiúhelník 33"/>
          <p:cNvSpPr/>
          <p:nvPr/>
        </p:nvSpPr>
        <p:spPr>
          <a:xfrm>
            <a:off x="544752" y="2852936"/>
            <a:ext cx="1506968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0" name="Pětiúhelník 49"/>
          <p:cNvSpPr/>
          <p:nvPr/>
        </p:nvSpPr>
        <p:spPr>
          <a:xfrm>
            <a:off x="2627784" y="2996952"/>
            <a:ext cx="1527587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1" name="Pětiúhelník 50"/>
          <p:cNvSpPr/>
          <p:nvPr/>
        </p:nvSpPr>
        <p:spPr>
          <a:xfrm>
            <a:off x="7391991" y="448377"/>
            <a:ext cx="1527584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smí     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4" name="Pětiúhelník 53"/>
          <p:cNvSpPr/>
          <p:nvPr/>
        </p:nvSpPr>
        <p:spPr>
          <a:xfrm>
            <a:off x="7220880" y="2852936"/>
            <a:ext cx="1527584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le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cs-CZ" sz="2400" dirty="0" err="1" smtClean="0">
                <a:solidFill>
                  <a:schemeClr val="tx1"/>
                </a:solidFill>
              </a:rPr>
              <a:t>ký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5" name="Pětiúhelník 54"/>
          <p:cNvSpPr/>
          <p:nvPr/>
        </p:nvSpPr>
        <p:spPr>
          <a:xfrm>
            <a:off x="5143962" y="1700808"/>
            <a:ext cx="1516270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výta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6" name="Pětiúhelník 55"/>
          <p:cNvSpPr/>
          <p:nvPr/>
        </p:nvSpPr>
        <p:spPr>
          <a:xfrm>
            <a:off x="2900400" y="2348880"/>
            <a:ext cx="1527584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tvaro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4" name="Pětiúhelník 73"/>
          <p:cNvSpPr/>
          <p:nvPr/>
        </p:nvSpPr>
        <p:spPr>
          <a:xfrm>
            <a:off x="6855966" y="2132856"/>
            <a:ext cx="1527587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hro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5" name="Pětiúhelník 74"/>
          <p:cNvSpPr/>
          <p:nvPr/>
        </p:nvSpPr>
        <p:spPr>
          <a:xfrm>
            <a:off x="5132648" y="2996952"/>
            <a:ext cx="1527584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6" name="Pětiúhelník 75"/>
          <p:cNvSpPr/>
          <p:nvPr/>
        </p:nvSpPr>
        <p:spPr>
          <a:xfrm>
            <a:off x="2627784" y="1700808"/>
            <a:ext cx="1527584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  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7" name="Pětiúhelník 56"/>
          <p:cNvSpPr/>
          <p:nvPr/>
        </p:nvSpPr>
        <p:spPr>
          <a:xfrm>
            <a:off x="323528" y="548680"/>
            <a:ext cx="1527584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hrá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3" name="Pětiúhelník 52"/>
          <p:cNvSpPr/>
          <p:nvPr/>
        </p:nvSpPr>
        <p:spPr>
          <a:xfrm>
            <a:off x="7164288" y="1412776"/>
            <a:ext cx="1527584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příbě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9" name="Pětiúhelník 48"/>
          <p:cNvSpPr/>
          <p:nvPr/>
        </p:nvSpPr>
        <p:spPr>
          <a:xfrm>
            <a:off x="611560" y="1412776"/>
            <a:ext cx="1527584" cy="432048"/>
          </a:xfrm>
          <a:prstGeom prst="homePlat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907704" y="435668"/>
            <a:ext cx="44053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 doplň     nebo</a:t>
            </a:r>
            <a:endParaRPr lang="cs-CZ" sz="54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44408" y="433568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ch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8316416" y="84410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1403648" y="1412776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63" name="Přímá spojnice 62"/>
          <p:cNvCxnSpPr/>
          <p:nvPr/>
        </p:nvCxnSpPr>
        <p:spPr>
          <a:xfrm>
            <a:off x="1439745" y="1787625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1136172" y="519063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ch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67" name="Přímá spojnice 66"/>
          <p:cNvCxnSpPr/>
          <p:nvPr/>
        </p:nvCxnSpPr>
        <p:spPr>
          <a:xfrm>
            <a:off x="1172269" y="89391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012160" y="1709192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69" name="Přímá spojnice 68"/>
          <p:cNvCxnSpPr/>
          <p:nvPr/>
        </p:nvCxnSpPr>
        <p:spPr>
          <a:xfrm>
            <a:off x="6084169" y="2084041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3203848" y="170080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h</a:t>
            </a:r>
          </a:p>
        </p:txBody>
      </p:sp>
      <p:cxnSp>
        <p:nvCxnSpPr>
          <p:cNvPr id="71" name="Přímá spojnice 70"/>
          <p:cNvCxnSpPr/>
          <p:nvPr/>
        </p:nvCxnSpPr>
        <p:spPr>
          <a:xfrm>
            <a:off x="3239945" y="2075657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8100392" y="1383159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73" name="Přímá spojnice 72"/>
          <p:cNvCxnSpPr/>
          <p:nvPr/>
        </p:nvCxnSpPr>
        <p:spPr>
          <a:xfrm>
            <a:off x="8172401" y="175800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1403648" y="2132856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ch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81" name="Přímá spojnice 80"/>
          <p:cNvCxnSpPr/>
          <p:nvPr/>
        </p:nvCxnSpPr>
        <p:spPr>
          <a:xfrm>
            <a:off x="1520541" y="2507705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3851920" y="2319263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h</a:t>
            </a:r>
          </a:p>
        </p:txBody>
      </p:sp>
      <p:cxnSp>
        <p:nvCxnSpPr>
          <p:cNvPr id="83" name="Přímá spojnice 82"/>
          <p:cNvCxnSpPr/>
          <p:nvPr/>
        </p:nvCxnSpPr>
        <p:spPr>
          <a:xfrm>
            <a:off x="3888017" y="269411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5760040" y="2319263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85" name="Přímá spojnice 84"/>
          <p:cNvCxnSpPr/>
          <p:nvPr/>
        </p:nvCxnSpPr>
        <p:spPr>
          <a:xfrm>
            <a:off x="5796137" y="269411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ovéPole 85"/>
          <p:cNvSpPr txBox="1"/>
          <p:nvPr/>
        </p:nvSpPr>
        <p:spPr>
          <a:xfrm>
            <a:off x="7668344" y="2103239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ch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87" name="Přímá spojnice 86"/>
          <p:cNvCxnSpPr/>
          <p:nvPr/>
        </p:nvCxnSpPr>
        <p:spPr>
          <a:xfrm>
            <a:off x="7740354" y="247808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1331640" y="2823319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h</a:t>
            </a:r>
          </a:p>
        </p:txBody>
      </p:sp>
      <p:cxnSp>
        <p:nvCxnSpPr>
          <p:cNvPr id="89" name="Přímá spojnice 88"/>
          <p:cNvCxnSpPr/>
          <p:nvPr/>
        </p:nvCxnSpPr>
        <p:spPr>
          <a:xfrm>
            <a:off x="1367737" y="319816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>
            <a:off x="3419872" y="2967335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ch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91" name="Přímá spojnice 90"/>
          <p:cNvCxnSpPr/>
          <p:nvPr/>
        </p:nvCxnSpPr>
        <p:spPr>
          <a:xfrm>
            <a:off x="3491882" y="3342184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5904056" y="2982143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ch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93" name="Přímá spojnice 92"/>
          <p:cNvCxnSpPr/>
          <p:nvPr/>
        </p:nvCxnSpPr>
        <p:spPr>
          <a:xfrm>
            <a:off x="5958109" y="3342184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7740352" y="2857142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h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95" name="Přímá spojnice 94"/>
          <p:cNvCxnSpPr/>
          <p:nvPr/>
        </p:nvCxnSpPr>
        <p:spPr>
          <a:xfrm>
            <a:off x="7776449" y="319816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Pětiúhelník 76"/>
          <p:cNvSpPr/>
          <p:nvPr/>
        </p:nvSpPr>
        <p:spPr>
          <a:xfrm rot="16200000">
            <a:off x="6077851" y="468973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 rot="16200000">
            <a:off x="5494255" y="4644958"/>
            <a:ext cx="2520280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hodně sto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chemeClr val="tx1"/>
                </a:solidFill>
              </a:rPr>
              <a:t>ů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 rot="16200000">
            <a:off x="6086933" y="4644959"/>
            <a:ext cx="2520285" cy="432048"/>
          </a:xfrm>
          <a:prstGeom prst="homePlate">
            <a:avLst/>
          </a:prstGeom>
          <a:solidFill>
            <a:schemeClr val="accent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sedím na me</a:t>
            </a:r>
            <a:r>
              <a:rPr lang="cs-CZ" sz="2400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chemeClr val="tx1"/>
                </a:solidFill>
              </a:rPr>
              <a:t>u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8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6632"/>
            <a:ext cx="1088337" cy="108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1" name="Skupina 20"/>
          <p:cNvGrpSpPr/>
          <p:nvPr/>
        </p:nvGrpSpPr>
        <p:grpSpPr>
          <a:xfrm>
            <a:off x="5940152" y="116632"/>
            <a:ext cx="1448377" cy="1088337"/>
            <a:chOff x="5940152" y="116632"/>
            <a:chExt cx="1448377" cy="1088337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511217"/>
              <a:ext cx="657748" cy="6577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6" name="Picture 3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308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116632"/>
              <a:ext cx="1088337" cy="10883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817060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000"/>
                            </p:stCondLst>
                            <p:childTnLst>
                              <p:par>
                                <p:cTn id="9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1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000"/>
                            </p:stCondLst>
                            <p:childTnLst>
                              <p:par>
                                <p:cTn id="1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000"/>
                            </p:stCondLst>
                            <p:childTnLst>
                              <p:par>
                                <p:cTn id="14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1000"/>
                            </p:stCondLst>
                            <p:childTnLst>
                              <p:par>
                                <p:cTn id="18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1500"/>
                            </p:stCondLst>
                            <p:childTnLst>
                              <p:par>
                                <p:cTn id="2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1000"/>
                            </p:stCondLst>
                            <p:childTnLst>
                              <p:par>
                                <p:cTn id="2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6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9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19" grpId="0" animBg="1"/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5" grpId="0" animBg="1"/>
      <p:bldP spid="16" grpId="0" animBg="1"/>
      <p:bldP spid="20" grpId="0" animBg="1"/>
      <p:bldP spid="17" grpId="0" animBg="1"/>
      <p:bldP spid="5" grpId="0"/>
      <p:bldP spid="62" grpId="0"/>
      <p:bldP spid="66" grpId="0"/>
      <p:bldP spid="68" grpId="0"/>
      <p:bldP spid="70" grpId="0"/>
      <p:bldP spid="72" grpId="0"/>
      <p:bldP spid="80" grpId="0"/>
      <p:bldP spid="82" grpId="0"/>
      <p:bldP spid="84" grpId="0"/>
      <p:bldP spid="86" grpId="0"/>
      <p:bldP spid="88" grpId="0"/>
      <p:bldP spid="90" grpId="0"/>
      <p:bldP spid="92" grpId="0"/>
      <p:bldP spid="94" grpId="0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1150" y="3185100"/>
            <a:ext cx="7572458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v ZOO byl hro     a </a:t>
            </a:r>
            <a:r>
              <a:rPr lang="cs-CZ" sz="6600" dirty="0" err="1" smtClean="0">
                <a:solidFill>
                  <a:schemeClr val="tx1"/>
                </a:solidFill>
              </a:rPr>
              <a:t>le</a:t>
            </a:r>
            <a:r>
              <a:rPr lang="cs-CZ" sz="6600" dirty="0" smtClean="0">
                <a:solidFill>
                  <a:schemeClr val="tx1"/>
                </a:solidFill>
              </a:rPr>
              <a:t>   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490609" y="3185100"/>
            <a:ext cx="98616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ch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626968" y="4077072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643192" y="4077072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7615710" y="3185100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7311" y="548680"/>
            <a:ext cx="4151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doplň f, v, h, nebo ch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                            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39752" y="1628800"/>
            <a:ext cx="703201" cy="923330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08760B"/>
                </a:solidFill>
              </a:rPr>
              <a:t>f</a:t>
            </a:r>
            <a:endParaRPr lang="cs-CZ" sz="32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43737" y="1628800"/>
            <a:ext cx="717572" cy="923330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8760B"/>
                </a:solidFill>
              </a:rPr>
              <a:t>v</a:t>
            </a:r>
            <a:endParaRPr lang="cs-CZ" sz="32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2093" y="1628800"/>
            <a:ext cx="698451" cy="923330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8760B"/>
                </a:solidFill>
              </a:rPr>
              <a:t>h</a:t>
            </a:r>
            <a:endParaRPr lang="cs-CZ" sz="32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61329" y="1628800"/>
            <a:ext cx="842919" cy="923330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8760B"/>
                </a:solidFill>
              </a:rPr>
              <a:t>ch</a:t>
            </a:r>
            <a:endParaRPr lang="cs-CZ" sz="32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787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0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73935" y="3140968"/>
            <a:ext cx="4596130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popadal de 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12160" y="3113092"/>
            <a:ext cx="98616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ch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31024" y="4005064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123728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26891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48108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45305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2368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3814" y="3140968"/>
            <a:ext cx="5716373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mrke</a:t>
            </a:r>
            <a:r>
              <a:rPr lang="cs-CZ" sz="6600" dirty="0" smtClean="0">
                <a:solidFill>
                  <a:prstClr val="black"/>
                </a:solidFill>
              </a:rPr>
              <a:t>   je zdravá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19872" y="3113092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466728" y="4005064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123728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26891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48108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45305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9931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65883" y="3140968"/>
            <a:ext cx="4412234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vratná </a:t>
            </a:r>
            <a:r>
              <a:rPr lang="cs-CZ" sz="6600" dirty="0" err="1" smtClean="0">
                <a:solidFill>
                  <a:prstClr val="black"/>
                </a:solidFill>
              </a:rPr>
              <a:t>láhe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166059" y="3113092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212915" y="4005064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5529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6739" y="3140968"/>
            <a:ext cx="5890523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jmenuji se </a:t>
            </a:r>
            <a:r>
              <a:rPr lang="cs-CZ" sz="6600" dirty="0" err="1" smtClean="0">
                <a:solidFill>
                  <a:prstClr val="black"/>
                </a:solidFill>
              </a:rPr>
              <a:t>Žo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r>
              <a:rPr lang="cs-CZ" sz="6600" dirty="0" err="1" smtClean="0">
                <a:solidFill>
                  <a:prstClr val="black"/>
                </a:solidFill>
              </a:rPr>
              <a:t>ka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156176" y="3140968"/>
            <a:ext cx="44275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f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56176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2825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7" grpId="0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7011" y="3140968"/>
            <a:ext cx="6009979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v zimě padal sní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23112" y="3140968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h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995120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588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1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3553" y="3140968"/>
            <a:ext cx="4576894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hlasitý smí  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18081" y="3140968"/>
            <a:ext cx="98616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ch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936945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266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6855" y="3140968"/>
            <a:ext cx="6210290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upečená bábo  </a:t>
            </a:r>
            <a:r>
              <a:rPr lang="cs-CZ" sz="6600" dirty="0" err="1" smtClean="0">
                <a:solidFill>
                  <a:prstClr val="black"/>
                </a:solidFill>
              </a:rPr>
              <a:t>ka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00192" y="3140968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300192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168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89759" y="3140968"/>
            <a:ext cx="5364482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rád loupu </a:t>
            </a:r>
            <a:r>
              <a:rPr lang="cs-CZ" sz="6600" dirty="0" err="1" smtClean="0">
                <a:solidFill>
                  <a:prstClr val="black"/>
                </a:solidFill>
              </a:rPr>
              <a:t>hrá</a:t>
            </a:r>
            <a:r>
              <a:rPr lang="cs-CZ" sz="6600" dirty="0" smtClean="0">
                <a:solidFill>
                  <a:prstClr val="black"/>
                </a:solidFill>
              </a:rPr>
              <a:t> 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94145" y="3140968"/>
            <a:ext cx="98616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ch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516216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029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6028" y="3140968"/>
            <a:ext cx="6631944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mám dlouhé ne  ty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588224" y="3140968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h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660232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1489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1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6864" y="3140968"/>
            <a:ext cx="6150273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zlato je drahý </a:t>
            </a:r>
            <a:r>
              <a:rPr lang="cs-CZ" sz="6600" dirty="0" err="1" smtClean="0">
                <a:solidFill>
                  <a:prstClr val="black"/>
                </a:solidFill>
              </a:rPr>
              <a:t>ko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67638" y="3140968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039646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6536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2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1792" y="3140968"/>
            <a:ext cx="7140416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v domě máme </a:t>
            </a:r>
            <a:r>
              <a:rPr lang="cs-CZ" sz="6600" dirty="0" err="1" smtClean="0">
                <a:solidFill>
                  <a:prstClr val="black"/>
                </a:solidFill>
              </a:rPr>
              <a:t>výta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62203" y="3140968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h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534211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724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1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9019" y="3140968"/>
            <a:ext cx="7265963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bu</a:t>
            </a:r>
            <a:r>
              <a:rPr lang="cs-CZ" sz="6600" dirty="0" smtClean="0">
                <a:solidFill>
                  <a:prstClr val="black"/>
                </a:solidFill>
              </a:rPr>
              <a:t>    ta s borů  </a:t>
            </a:r>
            <a:r>
              <a:rPr lang="cs-CZ" sz="6600" dirty="0" err="1" smtClean="0">
                <a:solidFill>
                  <a:prstClr val="black"/>
                </a:solidFill>
              </a:rPr>
              <a:t>kami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80112" y="3140968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652120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63688" y="3140968"/>
            <a:ext cx="98616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ch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1907704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21305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2" grpId="0" animBg="1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33865" y="3140968"/>
            <a:ext cx="4876271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zvířený  pra  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59526" y="3140968"/>
            <a:ext cx="98616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ch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6103542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12838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0441" y="3140968"/>
            <a:ext cx="6003118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vzácný </a:t>
            </a:r>
            <a:r>
              <a:rPr lang="cs-CZ" sz="6600" dirty="0" err="1" smtClean="0">
                <a:solidFill>
                  <a:prstClr val="black"/>
                </a:solidFill>
              </a:rPr>
              <a:t>dru</a:t>
            </a:r>
            <a:r>
              <a:rPr lang="cs-CZ" sz="6600" dirty="0" smtClean="0">
                <a:solidFill>
                  <a:prstClr val="black"/>
                </a:solidFill>
              </a:rPr>
              <a:t>   o  </a:t>
            </a:r>
            <a:r>
              <a:rPr lang="cs-CZ" sz="6600" dirty="0" err="1" smtClean="0">
                <a:solidFill>
                  <a:prstClr val="black"/>
                </a:solidFill>
              </a:rPr>
              <a:t>ce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95430" y="3140968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h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5220072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6156176" y="3140968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6228184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56402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/>
      <p:bldP spid="1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5325" y="3140968"/>
            <a:ext cx="6153351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oráč používá </a:t>
            </a:r>
            <a:r>
              <a:rPr lang="cs-CZ" sz="6600" dirty="0" err="1" smtClean="0">
                <a:solidFill>
                  <a:prstClr val="black"/>
                </a:solidFill>
              </a:rPr>
              <a:t>plu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67638" y="3140968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h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7092280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0572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4999" y="3140968"/>
            <a:ext cx="5954002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přilétly </a:t>
            </a:r>
            <a:r>
              <a:rPr lang="cs-CZ" sz="6600" dirty="0" err="1" smtClean="0">
                <a:solidFill>
                  <a:prstClr val="black"/>
                </a:solidFill>
              </a:rPr>
              <a:t>vlašto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r>
              <a:rPr lang="cs-CZ" sz="6600" dirty="0" err="1" smtClean="0">
                <a:solidFill>
                  <a:prstClr val="black"/>
                </a:solidFill>
              </a:rPr>
              <a:t>ky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56176" y="3140968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6280818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80359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1611" y="3140968"/>
            <a:ext cx="7760779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 ostro   uprostřed řeky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22006" y="3140968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2674640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559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4737" y="3140968"/>
            <a:ext cx="5294526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 malá </a:t>
            </a:r>
            <a:r>
              <a:rPr lang="cs-CZ" sz="6600" dirty="0" err="1" smtClean="0">
                <a:solidFill>
                  <a:prstClr val="black"/>
                </a:solidFill>
              </a:rPr>
              <a:t>koropte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98107" y="3140968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6650741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18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710" y="3140968"/>
            <a:ext cx="8492581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 kamarádi </a:t>
            </a:r>
            <a:r>
              <a:rPr lang="cs-CZ" sz="6600" dirty="0">
                <a:solidFill>
                  <a:prstClr val="black"/>
                </a:solidFill>
              </a:rPr>
              <a:t>J</a:t>
            </a:r>
            <a:r>
              <a:rPr lang="cs-CZ" sz="6600" dirty="0" smtClean="0">
                <a:solidFill>
                  <a:prstClr val="black"/>
                </a:solidFill>
              </a:rPr>
              <a:t>ose   a </a:t>
            </a:r>
            <a:r>
              <a:rPr lang="cs-CZ" sz="6600" dirty="0" err="1" smtClean="0">
                <a:solidFill>
                  <a:prstClr val="black"/>
                </a:solidFill>
              </a:rPr>
              <a:t>Václa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182283" y="3140968"/>
            <a:ext cx="56618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v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8234917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5281378" y="3140968"/>
            <a:ext cx="44275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f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5272706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31379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/>
      <p:bldP spid="1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52515" y="3140968"/>
            <a:ext cx="5838971" cy="11079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 napínavý </a:t>
            </a:r>
            <a:r>
              <a:rPr lang="cs-CZ" sz="6600" dirty="0" err="1" smtClean="0">
                <a:solidFill>
                  <a:prstClr val="black"/>
                </a:solidFill>
              </a:rPr>
              <a:t>příbě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67744" y="1065510"/>
            <a:ext cx="883418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8760B"/>
                </a:solidFill>
              </a:rPr>
              <a:t>f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70907" y="1065510"/>
            <a:ext cx="901472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v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2124" y="1065510"/>
            <a:ext cx="877451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89321" y="1065510"/>
            <a:ext cx="1058943" cy="1200329"/>
          </a:xfrm>
          <a:prstGeom prst="rect">
            <a:avLst/>
          </a:prstGeom>
          <a:solidFill>
            <a:srgbClr val="86EA22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8760B"/>
                </a:solidFill>
              </a:rPr>
              <a:t>ch</a:t>
            </a:r>
            <a:endParaRPr lang="cs-CZ" sz="4400" b="1" dirty="0">
              <a:solidFill>
                <a:srgbClr val="08760B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410920"/>
            <a:ext cx="1042416" cy="1042416"/>
          </a:xfrm>
          <a:prstGeom prst="actionButtonBackPrevious">
            <a:avLst/>
          </a:prstGeom>
          <a:solidFill>
            <a:srgbClr val="86EA22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410920"/>
            <a:ext cx="1042416" cy="1042416"/>
          </a:xfrm>
          <a:prstGeom prst="actionButtonHome">
            <a:avLst/>
          </a:prstGeom>
          <a:solidFill>
            <a:srgbClr val="66FFCC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86139" y="3140968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h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6938773" y="4032940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08579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476672"/>
            <a:ext cx="9144000" cy="6120680"/>
            <a:chOff x="0" y="476672"/>
            <a:chExt cx="9144000" cy="6120680"/>
          </a:xfrm>
        </p:grpSpPr>
        <p:sp>
          <p:nvSpPr>
            <p:cNvPr id="4" name="Vývojový diagram: údaje 3"/>
            <p:cNvSpPr/>
            <p:nvPr/>
          </p:nvSpPr>
          <p:spPr>
            <a:xfrm>
              <a:off x="0" y="4293096"/>
              <a:ext cx="9144000" cy="2304256"/>
            </a:xfrm>
            <a:prstGeom prst="flowChartInputOutput">
              <a:avLst/>
            </a:prstGeom>
            <a:solidFill>
              <a:srgbClr val="86EA2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1340768"/>
              <a:ext cx="4536504" cy="45365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Obláček 2"/>
            <p:cNvSpPr/>
            <p:nvPr/>
          </p:nvSpPr>
          <p:spPr>
            <a:xfrm>
              <a:off x="4932040" y="476672"/>
              <a:ext cx="3672408" cy="3456384"/>
            </a:xfrm>
            <a:prstGeom prst="cloudCallout">
              <a:avLst>
                <a:gd name="adj1" fmla="val -89652"/>
                <a:gd name="adj2" fmla="val 61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>
                  <a:solidFill>
                    <a:schemeClr val="tx1"/>
                  </a:solidFill>
                </a:rPr>
                <a:t>Výborně, byli jste pilní jako já.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44738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Obdélník 60"/>
          <p:cNvSpPr/>
          <p:nvPr/>
        </p:nvSpPr>
        <p:spPr>
          <a:xfrm>
            <a:off x="467544" y="4149080"/>
            <a:ext cx="8424936" cy="36004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5445224"/>
            <a:ext cx="8424936" cy="36004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" name="Pětiúhelník 51"/>
          <p:cNvSpPr/>
          <p:nvPr/>
        </p:nvSpPr>
        <p:spPr>
          <a:xfrm>
            <a:off x="4860032" y="2348880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ko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5" name="Pětiúhelník 34"/>
          <p:cNvSpPr/>
          <p:nvPr/>
        </p:nvSpPr>
        <p:spPr>
          <a:xfrm rot="16200000">
            <a:off x="7272893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6" name="Pětiúhelník 35"/>
          <p:cNvSpPr/>
          <p:nvPr/>
        </p:nvSpPr>
        <p:spPr>
          <a:xfrm rot="16200000">
            <a:off x="2531443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7" name="Pětiúhelník 36"/>
          <p:cNvSpPr/>
          <p:nvPr/>
        </p:nvSpPr>
        <p:spPr>
          <a:xfrm rot="16200000">
            <a:off x="1346081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8" name="Pětiúhelník 37"/>
          <p:cNvSpPr/>
          <p:nvPr/>
        </p:nvSpPr>
        <p:spPr>
          <a:xfrm rot="16200000">
            <a:off x="1944300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9" name="Pětiúhelník 38"/>
          <p:cNvSpPr/>
          <p:nvPr/>
        </p:nvSpPr>
        <p:spPr>
          <a:xfrm rot="16200000">
            <a:off x="-431963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0" name="Pětiúhelník 39"/>
          <p:cNvSpPr/>
          <p:nvPr/>
        </p:nvSpPr>
        <p:spPr>
          <a:xfrm rot="16200000">
            <a:off x="753400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1" name="Pětiúhelník 40"/>
          <p:cNvSpPr/>
          <p:nvPr/>
        </p:nvSpPr>
        <p:spPr>
          <a:xfrm rot="16200000">
            <a:off x="160719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2" name="Pětiúhelník 41"/>
          <p:cNvSpPr/>
          <p:nvPr/>
        </p:nvSpPr>
        <p:spPr>
          <a:xfrm rot="16200000">
            <a:off x="4902167" y="4681245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3" name="Pětiúhelník 42"/>
          <p:cNvSpPr/>
          <p:nvPr/>
        </p:nvSpPr>
        <p:spPr>
          <a:xfrm rot="16200000">
            <a:off x="4309485" y="466072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4" name="Pětiúhelník 43"/>
          <p:cNvSpPr/>
          <p:nvPr/>
        </p:nvSpPr>
        <p:spPr>
          <a:xfrm rot="16200000">
            <a:off x="3716805" y="466072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5" name="Pětiúhelník 44"/>
          <p:cNvSpPr/>
          <p:nvPr/>
        </p:nvSpPr>
        <p:spPr>
          <a:xfrm rot="16200000">
            <a:off x="3124124" y="4673131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6" name="Pětiúhelník 45"/>
          <p:cNvSpPr/>
          <p:nvPr/>
        </p:nvSpPr>
        <p:spPr>
          <a:xfrm rot="16200000">
            <a:off x="6680211" y="468973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7" name="Pětiúhelník 46"/>
          <p:cNvSpPr/>
          <p:nvPr/>
        </p:nvSpPr>
        <p:spPr>
          <a:xfrm rot="16200000">
            <a:off x="5494848" y="4660721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8" name="Pětiúhelník 47"/>
          <p:cNvSpPr/>
          <p:nvPr/>
        </p:nvSpPr>
        <p:spPr>
          <a:xfrm rot="16200000">
            <a:off x="6120765" y="3968467"/>
            <a:ext cx="2519094" cy="432048"/>
          </a:xfrm>
          <a:prstGeom prst="homePlate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Pětiúhelník 18"/>
          <p:cNvSpPr/>
          <p:nvPr/>
        </p:nvSpPr>
        <p:spPr>
          <a:xfrm rot="16200000">
            <a:off x="160126" y="4689139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malá o..</a:t>
            </a:r>
            <a:r>
              <a:rPr lang="cs-CZ" sz="2400" dirty="0" err="1" smtClean="0">
                <a:solidFill>
                  <a:prstClr val="black"/>
                </a:solidFill>
              </a:rPr>
              <a:t>ečka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Pětiúhelník 2"/>
          <p:cNvSpPr/>
          <p:nvPr/>
        </p:nvSpPr>
        <p:spPr>
          <a:xfrm rot="16200000">
            <a:off x="752807" y="4673724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prstClr val="black"/>
                </a:solidFill>
              </a:rPr>
              <a:t>l</a:t>
            </a:r>
            <a:r>
              <a:rPr lang="cs-CZ" sz="2400" dirty="0" err="1" smtClean="0">
                <a:solidFill>
                  <a:prstClr val="black"/>
                </a:solidFill>
              </a:rPr>
              <a:t>a.ička</a:t>
            </a:r>
            <a:r>
              <a:rPr lang="cs-CZ" sz="2400" dirty="0" smtClean="0">
                <a:solidFill>
                  <a:prstClr val="black"/>
                </a:solidFill>
              </a:rPr>
              <a:t> přes potok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 rot="16200000">
            <a:off x="1345485" y="4673726"/>
            <a:ext cx="2520285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pár kro..</a:t>
            </a:r>
            <a:r>
              <a:rPr lang="cs-CZ" sz="2400" dirty="0" err="1" smtClean="0">
                <a:solidFill>
                  <a:prstClr val="black"/>
                </a:solidFill>
              </a:rPr>
              <a:t>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 rot="16200000">
            <a:off x="1943707" y="4673724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pět </a:t>
            </a:r>
            <a:r>
              <a:rPr lang="cs-CZ" sz="2400" dirty="0" err="1" smtClean="0">
                <a:solidFill>
                  <a:prstClr val="black"/>
                </a:solidFill>
              </a:rPr>
              <a:t>ostro..ů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 rot="16200000">
            <a:off x="2530850" y="4673725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šest bábo..</a:t>
            </a:r>
            <a:r>
              <a:rPr lang="cs-CZ" sz="2400" dirty="0" err="1" smtClean="0">
                <a:solidFill>
                  <a:prstClr val="black"/>
                </a:solidFill>
              </a:rPr>
              <a:t>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 rot="16200000">
            <a:off x="3123531" y="4673724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malá </a:t>
            </a:r>
            <a:r>
              <a:rPr lang="cs-CZ" sz="2400" dirty="0" err="1" smtClean="0">
                <a:solidFill>
                  <a:prstClr val="black"/>
                </a:solidFill>
              </a:rPr>
              <a:t>Žo</a:t>
            </a:r>
            <a:r>
              <a:rPr lang="cs-CZ" sz="2400" dirty="0" smtClean="0">
                <a:solidFill>
                  <a:prstClr val="black"/>
                </a:solidFill>
              </a:rPr>
              <a:t>..</a:t>
            </a:r>
            <a:r>
              <a:rPr lang="cs-CZ" sz="2400" dirty="0" err="1" smtClean="0">
                <a:solidFill>
                  <a:prstClr val="black"/>
                </a:solidFill>
              </a:rPr>
              <a:t>inka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 rot="16200000">
            <a:off x="3716212" y="4673725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dvě </a:t>
            </a:r>
            <a:r>
              <a:rPr lang="cs-CZ" sz="2400" dirty="0" err="1" smtClean="0">
                <a:solidFill>
                  <a:prstClr val="black"/>
                </a:solidFill>
              </a:rPr>
              <a:t>koropt</a:t>
            </a:r>
            <a:r>
              <a:rPr lang="cs-CZ" sz="2400" dirty="0" smtClean="0">
                <a:solidFill>
                  <a:prstClr val="black"/>
                </a:solidFill>
              </a:rPr>
              <a:t>..e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 rot="16200000">
            <a:off x="4901574" y="4673724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prázdné </a:t>
            </a:r>
            <a:r>
              <a:rPr lang="cs-CZ" sz="2400" dirty="0" err="1" smtClean="0">
                <a:solidFill>
                  <a:prstClr val="black"/>
                </a:solidFill>
              </a:rPr>
              <a:t>láh</a:t>
            </a:r>
            <a:r>
              <a:rPr lang="cs-CZ" sz="2400" dirty="0" smtClean="0">
                <a:solidFill>
                  <a:prstClr val="black"/>
                </a:solidFill>
              </a:rPr>
              <a:t>..e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 rot="16200000">
            <a:off x="6671909" y="4681432"/>
            <a:ext cx="2535696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prstClr val="black"/>
                </a:solidFill>
              </a:rPr>
              <a:t>z</a:t>
            </a:r>
            <a:r>
              <a:rPr lang="cs-CZ" sz="2400" dirty="0" err="1" smtClean="0">
                <a:solidFill>
                  <a:prstClr val="black"/>
                </a:solidFill>
              </a:rPr>
              <a:t>pí</a:t>
            </a:r>
            <a:r>
              <a:rPr lang="cs-CZ" sz="2400" dirty="0" smtClean="0">
                <a:solidFill>
                  <a:prstClr val="black"/>
                </a:solidFill>
              </a:rPr>
              <a:t>..</a:t>
            </a:r>
            <a:r>
              <a:rPr lang="cs-CZ" sz="2400" dirty="0" err="1" smtClean="0">
                <a:solidFill>
                  <a:prstClr val="black"/>
                </a:solidFill>
              </a:rPr>
              <a:t>at</a:t>
            </a:r>
            <a:r>
              <a:rPr lang="cs-CZ" sz="2400" dirty="0" smtClean="0">
                <a:solidFill>
                  <a:prstClr val="black"/>
                </a:solidFill>
              </a:rPr>
              <a:t> píseň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 rot="16200000">
            <a:off x="7264592" y="4681432"/>
            <a:ext cx="2535696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pět </a:t>
            </a:r>
            <a:r>
              <a:rPr lang="cs-CZ" sz="2400" dirty="0" err="1" smtClean="0">
                <a:solidFill>
                  <a:prstClr val="black"/>
                </a:solidFill>
              </a:rPr>
              <a:t>poho</a:t>
            </a:r>
            <a:r>
              <a:rPr lang="cs-CZ" sz="2400" dirty="0" smtClean="0">
                <a:solidFill>
                  <a:prstClr val="black"/>
                </a:solidFill>
              </a:rPr>
              <a:t>..</a:t>
            </a:r>
            <a:r>
              <a:rPr lang="cs-CZ" sz="2400" dirty="0" err="1" smtClean="0">
                <a:solidFill>
                  <a:prstClr val="black"/>
                </a:solidFill>
              </a:rPr>
              <a:t>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" name="Pětiúhelník 19"/>
          <p:cNvSpPr/>
          <p:nvPr/>
        </p:nvSpPr>
        <p:spPr>
          <a:xfrm rot="16200000">
            <a:off x="4294980" y="4675226"/>
            <a:ext cx="2548107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hřebík je z </a:t>
            </a:r>
            <a:r>
              <a:rPr lang="cs-CZ" sz="2400" dirty="0" err="1" smtClean="0">
                <a:solidFill>
                  <a:prstClr val="black"/>
                </a:solidFill>
              </a:rPr>
              <a:t>ko</a:t>
            </a:r>
            <a:r>
              <a:rPr lang="cs-CZ" sz="2400" dirty="0" smtClean="0">
                <a:solidFill>
                  <a:prstClr val="black"/>
                </a:solidFill>
              </a:rPr>
              <a:t>..u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Pětiúhelník 16"/>
          <p:cNvSpPr/>
          <p:nvPr/>
        </p:nvSpPr>
        <p:spPr>
          <a:xfrm rot="16200000">
            <a:off x="-432556" y="4689139"/>
            <a:ext cx="2520281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krásné </a:t>
            </a:r>
            <a:r>
              <a:rPr lang="cs-CZ" sz="2400" dirty="0" err="1" smtClean="0">
                <a:solidFill>
                  <a:prstClr val="black"/>
                </a:solidFill>
              </a:rPr>
              <a:t>úsmě</a:t>
            </a:r>
            <a:r>
              <a:rPr lang="cs-CZ" sz="2400" dirty="0" smtClean="0">
                <a:solidFill>
                  <a:prstClr val="black"/>
                </a:solidFill>
              </a:rPr>
              <a:t>..y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3" name="Pětiúhelník 32"/>
          <p:cNvSpPr/>
          <p:nvPr/>
        </p:nvSpPr>
        <p:spPr>
          <a:xfrm>
            <a:off x="904792" y="2132856"/>
            <a:ext cx="1506968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Žo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4" name="Pětiúhelník 33"/>
          <p:cNvSpPr/>
          <p:nvPr/>
        </p:nvSpPr>
        <p:spPr>
          <a:xfrm>
            <a:off x="544752" y="2852936"/>
            <a:ext cx="1506968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le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0" name="Pětiúhelník 49"/>
          <p:cNvSpPr/>
          <p:nvPr/>
        </p:nvSpPr>
        <p:spPr>
          <a:xfrm>
            <a:off x="2627784" y="2996952"/>
            <a:ext cx="1527587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kre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1" name="Pětiúhelník 50"/>
          <p:cNvSpPr/>
          <p:nvPr/>
        </p:nvSpPr>
        <p:spPr>
          <a:xfrm>
            <a:off x="7391991" y="448377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úsmě</a:t>
            </a:r>
            <a:r>
              <a:rPr lang="cs-CZ" sz="2400" dirty="0" smtClean="0">
                <a:solidFill>
                  <a:prstClr val="black"/>
                </a:solidFill>
              </a:rPr>
              <a:t>     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4" name="Pětiúhelník 53"/>
          <p:cNvSpPr/>
          <p:nvPr/>
        </p:nvSpPr>
        <p:spPr>
          <a:xfrm>
            <a:off x="7220880" y="2852936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poho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5" name="Pětiúhelník 54"/>
          <p:cNvSpPr/>
          <p:nvPr/>
        </p:nvSpPr>
        <p:spPr>
          <a:xfrm>
            <a:off x="5143962" y="1700808"/>
            <a:ext cx="151627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kro  </a:t>
            </a:r>
            <a:r>
              <a:rPr lang="cs-CZ" sz="2400" dirty="0" err="1" smtClean="0">
                <a:solidFill>
                  <a:prstClr val="black"/>
                </a:solidFill>
              </a:rPr>
              <a:t>ky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6" name="Pětiúhelník 55"/>
          <p:cNvSpPr/>
          <p:nvPr/>
        </p:nvSpPr>
        <p:spPr>
          <a:xfrm>
            <a:off x="2900400" y="2348880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koropte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4" name="Pětiúhelník 73"/>
          <p:cNvSpPr/>
          <p:nvPr/>
        </p:nvSpPr>
        <p:spPr>
          <a:xfrm>
            <a:off x="6855966" y="2132856"/>
            <a:ext cx="1527587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láhe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5" name="Pětiúhelník 74"/>
          <p:cNvSpPr/>
          <p:nvPr/>
        </p:nvSpPr>
        <p:spPr>
          <a:xfrm>
            <a:off x="5132648" y="2996952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zpě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6" name="Pětiúhelník 75"/>
          <p:cNvSpPr/>
          <p:nvPr/>
        </p:nvSpPr>
        <p:spPr>
          <a:xfrm>
            <a:off x="2627784" y="1700808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ostro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7" name="Pětiúhelník 56"/>
          <p:cNvSpPr/>
          <p:nvPr/>
        </p:nvSpPr>
        <p:spPr>
          <a:xfrm>
            <a:off x="323528" y="548680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lá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3" name="Pětiúhelník 52"/>
          <p:cNvSpPr/>
          <p:nvPr/>
        </p:nvSpPr>
        <p:spPr>
          <a:xfrm>
            <a:off x="7164288" y="1412776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bábo  </a:t>
            </a:r>
            <a:r>
              <a:rPr lang="cs-CZ" sz="2400" dirty="0" err="1" smtClean="0">
                <a:solidFill>
                  <a:prstClr val="black"/>
                </a:solidFill>
              </a:rPr>
              <a:t>ka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9" name="Pětiúhelník 48"/>
          <p:cNvSpPr/>
          <p:nvPr/>
        </p:nvSpPr>
        <p:spPr>
          <a:xfrm>
            <a:off x="611560" y="1412776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o  </a:t>
            </a:r>
            <a:r>
              <a:rPr lang="cs-CZ" sz="2400" dirty="0" err="1" smtClean="0">
                <a:solidFill>
                  <a:prstClr val="black"/>
                </a:solidFill>
              </a:rPr>
              <a:t>ce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83768" y="331363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       doplň      nebo</a:t>
            </a:r>
          </a:p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1600" b="1" dirty="0" smtClean="0">
                <a:solidFill>
                  <a:prstClr val="black"/>
                </a:solidFill>
              </a:rPr>
              <a:t>vybarvi prkénka stejnou barvou jako plot </a:t>
            </a:r>
            <a:endParaRPr lang="cs-CZ" sz="1600" b="1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7647" y="249676"/>
            <a:ext cx="598008" cy="598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308" r="99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478" y="423660"/>
            <a:ext cx="403737" cy="40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47456" y="4335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8383553" y="808417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1096137" y="141277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63" name="Přímá spojnice 62"/>
          <p:cNvCxnSpPr/>
          <p:nvPr/>
        </p:nvCxnSpPr>
        <p:spPr>
          <a:xfrm>
            <a:off x="1132234" y="1787625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840368" y="56348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67" name="Přímá spojnice 66"/>
          <p:cNvCxnSpPr/>
          <p:nvPr/>
        </p:nvCxnSpPr>
        <p:spPr>
          <a:xfrm>
            <a:off x="876465" y="93833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5752762" y="170919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69" name="Přímá spojnice 68"/>
          <p:cNvCxnSpPr/>
          <p:nvPr/>
        </p:nvCxnSpPr>
        <p:spPr>
          <a:xfrm>
            <a:off x="5788859" y="2084041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3563888" y="170080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71" name="Přímá spojnice 70"/>
          <p:cNvCxnSpPr/>
          <p:nvPr/>
        </p:nvCxnSpPr>
        <p:spPr>
          <a:xfrm>
            <a:off x="3599985" y="2075657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7884368" y="141277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73" name="Přímá spojnice 72"/>
          <p:cNvCxnSpPr/>
          <p:nvPr/>
        </p:nvCxnSpPr>
        <p:spPr>
          <a:xfrm>
            <a:off x="7920465" y="1787625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1439560" y="213285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81" name="Přímá spojnice 80"/>
          <p:cNvCxnSpPr/>
          <p:nvPr/>
        </p:nvCxnSpPr>
        <p:spPr>
          <a:xfrm>
            <a:off x="1475657" y="2507705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3995936" y="231926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83" name="Přímá spojnice 82"/>
          <p:cNvCxnSpPr/>
          <p:nvPr/>
        </p:nvCxnSpPr>
        <p:spPr>
          <a:xfrm>
            <a:off x="4032033" y="269411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5616024" y="231926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85" name="Přímá spojnice 84"/>
          <p:cNvCxnSpPr/>
          <p:nvPr/>
        </p:nvCxnSpPr>
        <p:spPr>
          <a:xfrm>
            <a:off x="5652121" y="269411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ovéPole 85"/>
          <p:cNvSpPr txBox="1"/>
          <p:nvPr/>
        </p:nvSpPr>
        <p:spPr>
          <a:xfrm>
            <a:off x="7740352" y="210323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87" name="Přímá spojnice 86"/>
          <p:cNvCxnSpPr/>
          <p:nvPr/>
        </p:nvCxnSpPr>
        <p:spPr>
          <a:xfrm>
            <a:off x="7776449" y="247808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1259632" y="282331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89" name="Přímá spojnice 88"/>
          <p:cNvCxnSpPr/>
          <p:nvPr/>
        </p:nvCxnSpPr>
        <p:spPr>
          <a:xfrm>
            <a:off x="1295729" y="319816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>
            <a:off x="3419872" y="296733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91" name="Přímá spojnice 90"/>
          <p:cNvCxnSpPr/>
          <p:nvPr/>
        </p:nvCxnSpPr>
        <p:spPr>
          <a:xfrm>
            <a:off x="3455969" y="3342184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6002992" y="298214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93" name="Přímá spojnice 92"/>
          <p:cNvCxnSpPr/>
          <p:nvPr/>
        </p:nvCxnSpPr>
        <p:spPr>
          <a:xfrm>
            <a:off x="6057045" y="3342184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7956376" y="285714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95" name="Přímá spojnice 94"/>
          <p:cNvCxnSpPr/>
          <p:nvPr/>
        </p:nvCxnSpPr>
        <p:spPr>
          <a:xfrm>
            <a:off x="7992473" y="319816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Pětiúhelník 76"/>
          <p:cNvSpPr/>
          <p:nvPr/>
        </p:nvSpPr>
        <p:spPr>
          <a:xfrm rot="16200000">
            <a:off x="6077851" y="468973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 rot="16200000">
            <a:off x="5494255" y="4644958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pět </a:t>
            </a:r>
            <a:r>
              <a:rPr lang="cs-CZ" sz="2400" dirty="0" err="1" smtClean="0">
                <a:solidFill>
                  <a:prstClr val="black"/>
                </a:solidFill>
              </a:rPr>
              <a:t>l..ů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 rot="16200000">
            <a:off x="6086933" y="4644959"/>
            <a:ext cx="2520285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hodně </a:t>
            </a:r>
            <a:r>
              <a:rPr lang="cs-CZ" sz="2400" dirty="0" err="1" smtClean="0">
                <a:solidFill>
                  <a:prstClr val="black"/>
                </a:solidFill>
              </a:rPr>
              <a:t>kr</a:t>
            </a:r>
            <a:r>
              <a:rPr lang="cs-CZ" sz="2400" dirty="0" smtClean="0">
                <a:solidFill>
                  <a:prstClr val="black"/>
                </a:solidFill>
              </a:rPr>
              <a:t>..e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9085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Obdélník 60"/>
          <p:cNvSpPr/>
          <p:nvPr/>
        </p:nvSpPr>
        <p:spPr>
          <a:xfrm>
            <a:off x="467544" y="4149080"/>
            <a:ext cx="8424936" cy="36004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5445224"/>
            <a:ext cx="8424936" cy="360040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" name="Pětiúhelník 51"/>
          <p:cNvSpPr/>
          <p:nvPr/>
        </p:nvSpPr>
        <p:spPr>
          <a:xfrm>
            <a:off x="4860032" y="2348880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bato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5" name="Pětiúhelník 34"/>
          <p:cNvSpPr/>
          <p:nvPr/>
        </p:nvSpPr>
        <p:spPr>
          <a:xfrm rot="16200000">
            <a:off x="7272893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6" name="Pětiúhelník 35"/>
          <p:cNvSpPr/>
          <p:nvPr/>
        </p:nvSpPr>
        <p:spPr>
          <a:xfrm rot="16200000">
            <a:off x="2531443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7" name="Pětiúhelník 36"/>
          <p:cNvSpPr/>
          <p:nvPr/>
        </p:nvSpPr>
        <p:spPr>
          <a:xfrm rot="16200000">
            <a:off x="1346081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8" name="Pětiúhelník 37"/>
          <p:cNvSpPr/>
          <p:nvPr/>
        </p:nvSpPr>
        <p:spPr>
          <a:xfrm rot="16200000">
            <a:off x="1944300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9" name="Pětiúhelník 38"/>
          <p:cNvSpPr/>
          <p:nvPr/>
        </p:nvSpPr>
        <p:spPr>
          <a:xfrm rot="16200000">
            <a:off x="-431963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0" name="Pětiúhelník 39"/>
          <p:cNvSpPr/>
          <p:nvPr/>
        </p:nvSpPr>
        <p:spPr>
          <a:xfrm rot="16200000">
            <a:off x="753400" y="467313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1" name="Pětiúhelník 40"/>
          <p:cNvSpPr/>
          <p:nvPr/>
        </p:nvSpPr>
        <p:spPr>
          <a:xfrm rot="16200000">
            <a:off x="160719" y="4688547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2" name="Pětiúhelník 41"/>
          <p:cNvSpPr/>
          <p:nvPr/>
        </p:nvSpPr>
        <p:spPr>
          <a:xfrm rot="16200000">
            <a:off x="4902167" y="4681245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3" name="Pětiúhelník 42"/>
          <p:cNvSpPr/>
          <p:nvPr/>
        </p:nvSpPr>
        <p:spPr>
          <a:xfrm rot="16200000">
            <a:off x="4309485" y="4660722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4" name="Pětiúhelník 43"/>
          <p:cNvSpPr/>
          <p:nvPr/>
        </p:nvSpPr>
        <p:spPr>
          <a:xfrm rot="16200000">
            <a:off x="3716805" y="466072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5" name="Pětiúhelník 44"/>
          <p:cNvSpPr/>
          <p:nvPr/>
        </p:nvSpPr>
        <p:spPr>
          <a:xfrm rot="16200000">
            <a:off x="3124124" y="4673131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6" name="Pětiúhelník 45"/>
          <p:cNvSpPr/>
          <p:nvPr/>
        </p:nvSpPr>
        <p:spPr>
          <a:xfrm rot="16200000">
            <a:off x="6680211" y="4689733"/>
            <a:ext cx="251909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7" name="Pětiúhelník 46"/>
          <p:cNvSpPr/>
          <p:nvPr/>
        </p:nvSpPr>
        <p:spPr>
          <a:xfrm rot="16200000">
            <a:off x="5494848" y="4660721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8" name="Pětiúhelník 47"/>
          <p:cNvSpPr/>
          <p:nvPr/>
        </p:nvSpPr>
        <p:spPr>
          <a:xfrm rot="16200000">
            <a:off x="6120765" y="3968467"/>
            <a:ext cx="2519094" cy="432048"/>
          </a:xfrm>
          <a:prstGeom prst="homePlate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Pětiúhelník 18"/>
          <p:cNvSpPr/>
          <p:nvPr/>
        </p:nvSpPr>
        <p:spPr>
          <a:xfrm rot="16200000">
            <a:off x="160126" y="4689139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je hodně </a:t>
            </a:r>
            <a:r>
              <a:rPr lang="cs-CZ" sz="2400" dirty="0" err="1" smtClean="0">
                <a:solidFill>
                  <a:prstClr val="black"/>
                </a:solidFill>
              </a:rPr>
              <a:t>sně..u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Pětiúhelník 2"/>
          <p:cNvSpPr/>
          <p:nvPr/>
        </p:nvSpPr>
        <p:spPr>
          <a:xfrm rot="16200000">
            <a:off x="752807" y="4673724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prstClr val="black"/>
                </a:solidFill>
              </a:rPr>
              <a:t>h</a:t>
            </a:r>
            <a:r>
              <a:rPr lang="cs-CZ" sz="2400" dirty="0" smtClean="0">
                <a:solidFill>
                  <a:prstClr val="black"/>
                </a:solidFill>
              </a:rPr>
              <a:t>ra..</a:t>
            </a:r>
            <a:r>
              <a:rPr lang="cs-CZ" sz="2400" dirty="0" err="1" smtClean="0">
                <a:solidFill>
                  <a:prstClr val="black"/>
                </a:solidFill>
              </a:rPr>
              <a:t>ová</a:t>
            </a:r>
            <a:r>
              <a:rPr lang="cs-CZ" sz="2400" dirty="0" smtClean="0">
                <a:solidFill>
                  <a:prstClr val="black"/>
                </a:solidFill>
              </a:rPr>
              <a:t> kaše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 rot="16200000">
            <a:off x="1345485" y="4673726"/>
            <a:ext cx="2520285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jedu </a:t>
            </a:r>
            <a:r>
              <a:rPr lang="cs-CZ" sz="2400" dirty="0" err="1" smtClean="0">
                <a:solidFill>
                  <a:prstClr val="black"/>
                </a:solidFill>
              </a:rPr>
              <a:t>výta</a:t>
            </a:r>
            <a:r>
              <a:rPr lang="cs-CZ" sz="2400" dirty="0" smtClean="0">
                <a:solidFill>
                  <a:schemeClr val="tx1"/>
                </a:solidFill>
              </a:rPr>
              <a:t>..</a:t>
            </a:r>
            <a:r>
              <a:rPr lang="cs-CZ" sz="2400" dirty="0" err="1" smtClean="0">
                <a:solidFill>
                  <a:prstClr val="black"/>
                </a:solidFill>
              </a:rPr>
              <a:t>em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 rot="16200000">
            <a:off x="1943707" y="4673724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ostříhaný </a:t>
            </a:r>
            <a:r>
              <a:rPr lang="cs-CZ" sz="2400" dirty="0" err="1" smtClean="0">
                <a:solidFill>
                  <a:prstClr val="black"/>
                </a:solidFill>
              </a:rPr>
              <a:t>ne..et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 rot="16200000">
            <a:off x="2530850" y="4673725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krásné </a:t>
            </a:r>
            <a:r>
              <a:rPr lang="cs-CZ" sz="2400" dirty="0" err="1" smtClean="0">
                <a:solidFill>
                  <a:prstClr val="black"/>
                </a:solidFill>
              </a:rPr>
              <a:t>příbě</a:t>
            </a:r>
            <a:r>
              <a:rPr lang="cs-CZ" sz="2400" dirty="0" smtClean="0">
                <a:solidFill>
                  <a:prstClr val="black"/>
                </a:solidFill>
              </a:rPr>
              <a:t>..y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 rot="16200000">
            <a:off x="3123531" y="4673724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mísa </a:t>
            </a:r>
            <a:r>
              <a:rPr lang="cs-CZ" sz="2400" dirty="0" err="1" smtClean="0">
                <a:solidFill>
                  <a:prstClr val="black"/>
                </a:solidFill>
              </a:rPr>
              <a:t>bu</a:t>
            </a:r>
            <a:r>
              <a:rPr lang="cs-CZ" sz="2400" dirty="0" smtClean="0">
                <a:solidFill>
                  <a:prstClr val="black"/>
                </a:solidFill>
              </a:rPr>
              <a:t>..et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 rot="16200000">
            <a:off x="3716212" y="4673725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dva </a:t>
            </a:r>
            <a:r>
              <a:rPr lang="cs-CZ" sz="2400" dirty="0" err="1" smtClean="0">
                <a:solidFill>
                  <a:prstClr val="black"/>
                </a:solidFill>
              </a:rPr>
              <a:t>tvaro</a:t>
            </a:r>
            <a:r>
              <a:rPr lang="cs-CZ" sz="2400" dirty="0" smtClean="0">
                <a:solidFill>
                  <a:prstClr val="black"/>
                </a:solidFill>
              </a:rPr>
              <a:t>..y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 rot="16200000">
            <a:off x="4901574" y="4673724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hodně </a:t>
            </a:r>
            <a:r>
              <a:rPr lang="cs-CZ" sz="2400" dirty="0" err="1" smtClean="0">
                <a:solidFill>
                  <a:prstClr val="black"/>
                </a:solidFill>
              </a:rPr>
              <a:t>hro..ů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 rot="16200000">
            <a:off x="6671909" y="4681432"/>
            <a:ext cx="2535696" cy="432048"/>
          </a:xfrm>
          <a:prstGeom prst="homePlate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bez </a:t>
            </a:r>
            <a:r>
              <a:rPr lang="cs-CZ" sz="2400" dirty="0" err="1" smtClean="0">
                <a:solidFill>
                  <a:prstClr val="black"/>
                </a:solidFill>
              </a:rPr>
              <a:t>de..u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 rot="16200000">
            <a:off x="7264592" y="4681432"/>
            <a:ext cx="2535696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prstClr val="black"/>
                </a:solidFill>
              </a:rPr>
              <a:t>l</a:t>
            </a:r>
            <a:r>
              <a:rPr lang="cs-CZ" sz="2400" dirty="0" err="1" smtClean="0">
                <a:solidFill>
                  <a:prstClr val="black"/>
                </a:solidFill>
              </a:rPr>
              <a:t>e</a:t>
            </a:r>
            <a:r>
              <a:rPr lang="cs-CZ" sz="2400" dirty="0" smtClean="0">
                <a:solidFill>
                  <a:prstClr val="black"/>
                </a:solidFill>
              </a:rPr>
              <a:t>..</a:t>
            </a:r>
            <a:r>
              <a:rPr lang="cs-CZ" sz="2400" dirty="0" err="1" smtClean="0">
                <a:solidFill>
                  <a:prstClr val="black"/>
                </a:solidFill>
              </a:rPr>
              <a:t>oučký</a:t>
            </a:r>
            <a:r>
              <a:rPr lang="cs-CZ" sz="2400" dirty="0" smtClean="0">
                <a:solidFill>
                  <a:prstClr val="black"/>
                </a:solidFill>
              </a:rPr>
              <a:t> úkol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" name="Pětiúhelník 19"/>
          <p:cNvSpPr/>
          <p:nvPr/>
        </p:nvSpPr>
        <p:spPr>
          <a:xfrm rot="16200000">
            <a:off x="4294980" y="4675226"/>
            <a:ext cx="2548107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velké </a:t>
            </a:r>
            <a:r>
              <a:rPr lang="cs-CZ" sz="2400" dirty="0" err="1" smtClean="0">
                <a:solidFill>
                  <a:prstClr val="black"/>
                </a:solidFill>
              </a:rPr>
              <a:t>bato</a:t>
            </a:r>
            <a:r>
              <a:rPr lang="cs-CZ" sz="2400" dirty="0" smtClean="0">
                <a:solidFill>
                  <a:prstClr val="black"/>
                </a:solidFill>
              </a:rPr>
              <a:t>..y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Pětiúhelník 16"/>
          <p:cNvSpPr/>
          <p:nvPr/>
        </p:nvSpPr>
        <p:spPr>
          <a:xfrm rot="16200000">
            <a:off x="-432556" y="4689139"/>
            <a:ext cx="2520281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je mi do </a:t>
            </a:r>
            <a:r>
              <a:rPr lang="cs-CZ" sz="2400" dirty="0" err="1" smtClean="0">
                <a:solidFill>
                  <a:prstClr val="black"/>
                </a:solidFill>
              </a:rPr>
              <a:t>smí..u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3" name="Pětiúhelník 32"/>
          <p:cNvSpPr/>
          <p:nvPr/>
        </p:nvSpPr>
        <p:spPr>
          <a:xfrm>
            <a:off x="904792" y="2132856"/>
            <a:ext cx="1506968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bu</a:t>
            </a:r>
            <a:r>
              <a:rPr lang="cs-CZ" sz="2400" dirty="0" smtClean="0">
                <a:solidFill>
                  <a:prstClr val="black"/>
                </a:solidFill>
              </a:rPr>
              <a:t>   ta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4" name="Pětiúhelník 33"/>
          <p:cNvSpPr/>
          <p:nvPr/>
        </p:nvSpPr>
        <p:spPr>
          <a:xfrm>
            <a:off x="544752" y="2852936"/>
            <a:ext cx="1506968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sto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0" name="Pětiúhelník 49"/>
          <p:cNvSpPr/>
          <p:nvPr/>
        </p:nvSpPr>
        <p:spPr>
          <a:xfrm>
            <a:off x="2627784" y="2996952"/>
            <a:ext cx="1527587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me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1" name="Pětiúhelník 50"/>
          <p:cNvSpPr/>
          <p:nvPr/>
        </p:nvSpPr>
        <p:spPr>
          <a:xfrm>
            <a:off x="7391991" y="448377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smí     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4" name="Pětiúhelník 53"/>
          <p:cNvSpPr/>
          <p:nvPr/>
        </p:nvSpPr>
        <p:spPr>
          <a:xfrm>
            <a:off x="7220880" y="2852936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le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ký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5" name="Pětiúhelník 54"/>
          <p:cNvSpPr/>
          <p:nvPr/>
        </p:nvSpPr>
        <p:spPr>
          <a:xfrm>
            <a:off x="5143962" y="1700808"/>
            <a:ext cx="151627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výta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6" name="Pětiúhelník 55"/>
          <p:cNvSpPr/>
          <p:nvPr/>
        </p:nvSpPr>
        <p:spPr>
          <a:xfrm>
            <a:off x="2900400" y="2348880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tvaro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4" name="Pětiúhelník 73"/>
          <p:cNvSpPr/>
          <p:nvPr/>
        </p:nvSpPr>
        <p:spPr>
          <a:xfrm>
            <a:off x="6855966" y="2132856"/>
            <a:ext cx="1527587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hro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5" name="Pětiúhelník 74"/>
          <p:cNvSpPr/>
          <p:nvPr/>
        </p:nvSpPr>
        <p:spPr>
          <a:xfrm>
            <a:off x="5132648" y="2996952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de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6" name="Pětiúhelník 75"/>
          <p:cNvSpPr/>
          <p:nvPr/>
        </p:nvSpPr>
        <p:spPr>
          <a:xfrm>
            <a:off x="2627784" y="1700808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ne  ty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7" name="Pětiúhelník 56"/>
          <p:cNvSpPr/>
          <p:nvPr/>
        </p:nvSpPr>
        <p:spPr>
          <a:xfrm>
            <a:off x="323528" y="548680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hrá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3" name="Pětiúhelník 52"/>
          <p:cNvSpPr/>
          <p:nvPr/>
        </p:nvSpPr>
        <p:spPr>
          <a:xfrm>
            <a:off x="7164288" y="1412776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příbě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9" name="Pětiúhelník 48"/>
          <p:cNvSpPr/>
          <p:nvPr/>
        </p:nvSpPr>
        <p:spPr>
          <a:xfrm>
            <a:off x="611560" y="1412776"/>
            <a:ext cx="1527584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sní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389604" y="245519"/>
            <a:ext cx="436479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       doplň       nebo</a:t>
            </a:r>
          </a:p>
          <a:p>
            <a:pPr algn="ctr"/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vybarvi prkénka stejnou barvou jako plot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44408" y="4335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8316416" y="84410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1403648" y="141277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63" name="Přímá spojnice 62"/>
          <p:cNvCxnSpPr/>
          <p:nvPr/>
        </p:nvCxnSpPr>
        <p:spPr>
          <a:xfrm>
            <a:off x="1439745" y="1787625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1136172" y="51906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67" name="Přímá spojnice 66"/>
          <p:cNvCxnSpPr/>
          <p:nvPr/>
        </p:nvCxnSpPr>
        <p:spPr>
          <a:xfrm>
            <a:off x="1172269" y="89391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6012160" y="170919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69" name="Přímá spojnice 68"/>
          <p:cNvCxnSpPr/>
          <p:nvPr/>
        </p:nvCxnSpPr>
        <p:spPr>
          <a:xfrm>
            <a:off x="6084169" y="2084041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3203848" y="170080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71" name="Přímá spojnice 70"/>
          <p:cNvCxnSpPr/>
          <p:nvPr/>
        </p:nvCxnSpPr>
        <p:spPr>
          <a:xfrm>
            <a:off x="3239945" y="2075657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8100392" y="138315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73" name="Přímá spojnice 72"/>
          <p:cNvCxnSpPr/>
          <p:nvPr/>
        </p:nvCxnSpPr>
        <p:spPr>
          <a:xfrm>
            <a:off x="8172401" y="175800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1403648" y="2132856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..</a:t>
            </a:r>
            <a:endParaRPr lang="cs-CZ" sz="2400" dirty="0"/>
          </a:p>
        </p:txBody>
      </p:sp>
      <p:cxnSp>
        <p:nvCxnSpPr>
          <p:cNvPr id="81" name="Přímá spojnice 80"/>
          <p:cNvCxnSpPr/>
          <p:nvPr/>
        </p:nvCxnSpPr>
        <p:spPr>
          <a:xfrm>
            <a:off x="1520541" y="2507705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3851920" y="231926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83" name="Přímá spojnice 82"/>
          <p:cNvCxnSpPr/>
          <p:nvPr/>
        </p:nvCxnSpPr>
        <p:spPr>
          <a:xfrm>
            <a:off x="3888017" y="269411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5760040" y="231926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85" name="Přímá spojnice 84"/>
          <p:cNvCxnSpPr/>
          <p:nvPr/>
        </p:nvCxnSpPr>
        <p:spPr>
          <a:xfrm>
            <a:off x="5796137" y="2694112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ovéPole 85"/>
          <p:cNvSpPr txBox="1"/>
          <p:nvPr/>
        </p:nvSpPr>
        <p:spPr>
          <a:xfrm>
            <a:off x="7668344" y="210323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87" name="Přímá spojnice 86"/>
          <p:cNvCxnSpPr/>
          <p:nvPr/>
        </p:nvCxnSpPr>
        <p:spPr>
          <a:xfrm>
            <a:off x="7740354" y="247808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1331640" y="282331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89" name="Přímá spojnice 88"/>
          <p:cNvCxnSpPr/>
          <p:nvPr/>
        </p:nvCxnSpPr>
        <p:spPr>
          <a:xfrm>
            <a:off x="1367737" y="319816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>
            <a:off x="3419872" y="296733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91" name="Přímá spojnice 90"/>
          <p:cNvCxnSpPr/>
          <p:nvPr/>
        </p:nvCxnSpPr>
        <p:spPr>
          <a:xfrm>
            <a:off x="3491882" y="3342184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5904056" y="298214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93" name="Přímá spojnice 92"/>
          <p:cNvCxnSpPr/>
          <p:nvPr/>
        </p:nvCxnSpPr>
        <p:spPr>
          <a:xfrm>
            <a:off x="5958109" y="3342184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7740352" y="285714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..</a:t>
            </a:r>
            <a:endParaRPr lang="cs-CZ" sz="2400" dirty="0"/>
          </a:p>
        </p:txBody>
      </p:sp>
      <p:cxnSp>
        <p:nvCxnSpPr>
          <p:cNvPr id="95" name="Přímá spojnice 94"/>
          <p:cNvCxnSpPr/>
          <p:nvPr/>
        </p:nvCxnSpPr>
        <p:spPr>
          <a:xfrm>
            <a:off x="7776449" y="3198168"/>
            <a:ext cx="2160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Pětiúhelník 76"/>
          <p:cNvSpPr/>
          <p:nvPr/>
        </p:nvSpPr>
        <p:spPr>
          <a:xfrm rot="16200000">
            <a:off x="6077851" y="4689733"/>
            <a:ext cx="2519094" cy="432048"/>
          </a:xfrm>
          <a:prstGeom prst="homePlat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 rot="16200000">
            <a:off x="5494255" y="4644958"/>
            <a:ext cx="2520280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hodně </a:t>
            </a:r>
            <a:r>
              <a:rPr lang="cs-CZ" sz="2400" dirty="0" err="1" smtClean="0">
                <a:solidFill>
                  <a:prstClr val="black"/>
                </a:solidFill>
              </a:rPr>
              <a:t>sto..ů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 rot="16200000">
            <a:off x="6086933" y="4644959"/>
            <a:ext cx="2520285" cy="432048"/>
          </a:xfrm>
          <a:prstGeom prst="homePlate">
            <a:avLst/>
          </a:prstGeom>
          <a:noFill/>
          <a:ln>
            <a:solidFill>
              <a:schemeClr val="tx1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sedím na </a:t>
            </a:r>
            <a:r>
              <a:rPr lang="cs-CZ" sz="2400" dirty="0" err="1" smtClean="0">
                <a:solidFill>
                  <a:prstClr val="black"/>
                </a:solidFill>
              </a:rPr>
              <a:t>me</a:t>
            </a:r>
            <a:r>
              <a:rPr lang="cs-CZ" sz="2400" dirty="0" smtClean="0">
                <a:solidFill>
                  <a:prstClr val="black"/>
                </a:solidFill>
              </a:rPr>
              <a:t>..u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087" y="194189"/>
            <a:ext cx="540569" cy="540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1" name="Skupina 20"/>
          <p:cNvGrpSpPr/>
          <p:nvPr/>
        </p:nvGrpSpPr>
        <p:grpSpPr>
          <a:xfrm>
            <a:off x="5622481" y="194188"/>
            <a:ext cx="558956" cy="540569"/>
            <a:chOff x="5940152" y="116632"/>
            <a:chExt cx="1448377" cy="1088337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4" cstate="print">
              <a:biLevel thresh="5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511217"/>
              <a:ext cx="657748" cy="6577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6" name="Picture 3"/>
            <p:cNvPicPr>
              <a:picLocks noChangeAspect="1" noChangeArrowheads="1"/>
            </p:cNvPicPr>
            <p:nvPr/>
          </p:nvPicPr>
          <p:blipFill>
            <a:blip r:embed="rId6" cstate="print">
              <a:biLevel thresh="5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08" b="99385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116632"/>
              <a:ext cx="1088337" cy="10883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95552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766</TotalTime>
  <Words>782</Words>
  <Application>Microsoft Office PowerPoint</Application>
  <PresentationFormat>Předvádění na obrazovce (4:3)</PresentationFormat>
  <Paragraphs>329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29</vt:i4>
      </vt:variant>
    </vt:vector>
  </HeadingPairs>
  <TitlesOfParts>
    <vt:vector size="32" baseType="lpstr">
      <vt:lpstr>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52</cp:revision>
  <dcterms:created xsi:type="dcterms:W3CDTF">2012-02-04T14:24:47Z</dcterms:created>
  <dcterms:modified xsi:type="dcterms:W3CDTF">2012-03-27T20:07:16Z</dcterms:modified>
</cp:coreProperties>
</file>