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83" r:id="rId4"/>
    <p:sldId id="284" r:id="rId5"/>
    <p:sldId id="281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2" r:id="rId30"/>
    <p:sldId id="285" r:id="rId31"/>
    <p:sldId id="286" r:id="rId32"/>
    <p:sldId id="287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CF260"/>
    <a:srgbClr val="FF66FF"/>
    <a:srgbClr val="FFFF00"/>
    <a:srgbClr val="FFCC00"/>
    <a:srgbClr val="ED9859"/>
    <a:srgbClr val="E9833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67936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24324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00301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4954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8705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05774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8948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283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31253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134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1719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fontAlgn="base">
                <a:spcBef>
                  <a:spcPct val="0"/>
                </a:spcBef>
                <a:spcAft>
                  <a:spcPct val="0"/>
                </a:spcAft>
              </a:pPr>
              <a:endParaRPr kumimoji="1" lang="cs-CZ" sz="2400" smtClean="0">
                <a:solidFill>
                  <a:srgbClr val="003366"/>
                </a:solidFill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</a:pPr>
              <a:endParaRPr lang="cs-CZ" smtClean="0">
                <a:solidFill>
                  <a:srgbClr val="003366"/>
                </a:solidFill>
              </a:endParaRPr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CCB53F31-BF11-4960-8633-61F22D42CB3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21567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2D2D42-AC95-4488-9B73-EE530C42D76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410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2828B4-112F-4D2C-87BE-6B76789338C7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7432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59EFFA-FCEC-470D-9EAF-FFBBD326B673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53087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25DF9E-E85F-49EB-9EA4-1539F14F8E1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352880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1D1988-8FCC-4D75-B18A-ADF206500D4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84318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2D20BA-4D87-40FE-8B9A-85152683B7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818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8921FB-9DF1-4C53-98CA-EC8D674D237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9512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BCBE18-1F02-449B-8969-87D8DEE578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217584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49AA90-90A1-4843-9612-7CB08859FEB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28421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DCF84B8-101A-4366-9A1B-0E30D7D816AD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764920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51CBFF-F86E-4528-9939-B033CA12D6B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895010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86C6B-7DDA-4CE6-94E0-6B1A6198863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81194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22B9D-E0B1-47C2-A924-5E05295FD88F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41918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DC7CC0-8222-46BE-BBEA-5EE623F9FEB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71551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C2E374-0D87-41A3-9EA5-6E2F0B1924D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07692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3B980-147B-47C1-B2C8-B7D84A43B2B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74525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76CE3-0003-4DB2-9361-04DA5CB500B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98618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D2589-6FF3-4784-90E1-DD2E7A6709B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172671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FAB02F-BF5F-4066-B31C-805E7E23F0B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78558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1F438-C6AB-476B-AC31-B7CEFE24B4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3222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20684-4634-4762-82C1-C6133FBB588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50004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77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A69C81-7F0C-4A04-898B-1E05923A36C5}" type="datetimeFigureOut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27.3.2012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C28E1-E76E-40E7-B724-8B68C177FF81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74550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chemeClr val="tx1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round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fontAlgn="base">
                  <a:spcBef>
                    <a:spcPct val="0"/>
                  </a:spcBef>
                  <a:spcAft>
                    <a:spcPct val="0"/>
                  </a:spcAft>
                </a:pPr>
                <a:endParaRPr lang="cs-CZ" smtClean="0">
                  <a:solidFill>
                    <a:srgbClr val="003366"/>
                  </a:solidFill>
                </a:endParaRPr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3366"/>
              </a:solidFill>
            </a:endParaRPr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EE85265-464C-4A46-AEA2-8781230ED15A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9590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91FDCE-3435-4A9A-AB07-1968BC6BDC81}" type="slidenum">
              <a:rPr lang="cs-CZ">
                <a:solidFill>
                  <a:prstClr val="black">
                    <a:tint val="75000"/>
                  </a:prstClr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0107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rft.com/" TargetMode="External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13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12" Type="http://schemas.microsoft.com/office/2007/relationships/hdphoto" Target="../media/hdphoto5.wdp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11" Type="http://schemas.openxmlformats.org/officeDocument/2006/relationships/image" Target="../media/image7.png"/><Relationship Id="rId5" Type="http://schemas.openxmlformats.org/officeDocument/2006/relationships/image" Target="../media/image4.png"/><Relationship Id="rId10" Type="http://schemas.microsoft.com/office/2007/relationships/hdphoto" Target="../media/hdphoto4.wdp"/><Relationship Id="rId4" Type="http://schemas.microsoft.com/office/2007/relationships/hdphoto" Target="../media/hdphoto1.wdp"/><Relationship Id="rId9" Type="http://schemas.openxmlformats.org/officeDocument/2006/relationships/image" Target="../media/image6.png"/><Relationship Id="rId14" Type="http://schemas.microsoft.com/office/2007/relationships/hdphoto" Target="../media/hdphoto6.wdp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8.wdp"/><Relationship Id="rId3" Type="http://schemas.openxmlformats.org/officeDocument/2006/relationships/audio" Target="../media/audio2.wav"/><Relationship Id="rId7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9.png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audio" Target="../media/audio2.wav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6.pn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audio" Target="../media/audio2.wav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5.png"/><Relationship Id="rId10" Type="http://schemas.microsoft.com/office/2007/relationships/hdphoto" Target="../media/hdphoto4.wdp"/><Relationship Id="rId4" Type="http://schemas.openxmlformats.org/officeDocument/2006/relationships/audio" Target="../media/audio3.wav"/><Relationship Id="rId9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audio" Target="../media/audio6.wav"/><Relationship Id="rId7" Type="http://schemas.openxmlformats.org/officeDocument/2006/relationships/image" Target="../media/image12.png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audio" Target="../media/audio8.wav"/><Relationship Id="rId10" Type="http://schemas.openxmlformats.org/officeDocument/2006/relationships/image" Target="../media/image15.png"/><Relationship Id="rId4" Type="http://schemas.openxmlformats.org/officeDocument/2006/relationships/audio" Target="../media/audio7.wav"/><Relationship Id="rId9" Type="http://schemas.openxmlformats.org/officeDocument/2006/relationships/image" Target="../media/image14.png"/></Relationships>
</file>

<file path=ppt/slides/_rels/slide28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5" Type="http://schemas.microsoft.com/office/2007/relationships/hdphoto" Target="../media/hdphoto8.wdp"/><Relationship Id="rId4" Type="http://schemas.openxmlformats.org/officeDocument/2006/relationships/image" Target="../media/image10.png"/></Relationships>
</file>

<file path=ppt/slides/_rels/slide2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4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microsoft.com/office/2007/relationships/hdphoto" Target="../media/hdphoto6.wdp"/><Relationship Id="rId4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5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32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OZNAČENÍ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 VY_32_INOVACE_226_ČJ2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NÁZEV VZDĚLÁVACÍHO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Souhlásky  b, p, d, t, ď, ť.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NÁZEV ŠKOLY: Základní škola a Mateřská škola, Hevlín, příspěvková organizace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CÍSLO PROJEKTU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CZ.1.07/1.4.00/21.2193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KLÍČOVÁ AKTIVITA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III/2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003366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TÉMA HODINY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Procvičujeme souhlásky uvnitř a na konci slov 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ROČNÍK:  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2</a:t>
            </a: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PŘEDMĚT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Český jazyk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endParaRPr lang="cs-CZ" sz="1200" dirty="0" smtClean="0">
              <a:solidFill>
                <a:srgbClr val="FF0000"/>
              </a:solidFill>
              <a:latin typeface="Arial"/>
            </a:endParaRPr>
          </a:p>
          <a:p>
            <a:pPr algn="ctr" eaLnBrk="1" fontAlgn="base" hangingPunct="1">
              <a:spcBef>
                <a:spcPct val="50000"/>
              </a:spcBef>
              <a:spcAft>
                <a:spcPct val="0"/>
              </a:spcAft>
              <a:defRPr/>
            </a:pPr>
            <a:r>
              <a:rPr lang="cs-CZ" sz="1200" b="1" dirty="0" smtClean="0">
                <a:solidFill>
                  <a:srgbClr val="003366"/>
                </a:solidFill>
                <a:latin typeface="Arial"/>
              </a:rPr>
              <a:t>AUTOR  MATERIÁLU</a:t>
            </a:r>
            <a:r>
              <a:rPr lang="cs-CZ" sz="1200" dirty="0" smtClean="0">
                <a:solidFill>
                  <a:srgbClr val="003366"/>
                </a:solidFill>
                <a:latin typeface="Arial"/>
              </a:rPr>
              <a:t>: Mgr. Marie Jelínková</a:t>
            </a:r>
            <a:endParaRPr lang="cs-CZ" sz="1200" dirty="0" smtClean="0">
              <a:solidFill>
                <a:srgbClr val="FF0000"/>
              </a:solidFill>
              <a:latin typeface="Arial"/>
            </a:endParaRPr>
          </a:p>
        </p:txBody>
      </p:sp>
      <p:sp>
        <p:nvSpPr>
          <p:cNvPr id="4100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endParaRPr lang="cs-CZ" sz="1200" i="1" smtClean="0">
              <a:solidFill>
                <a:srgbClr val="003366"/>
              </a:solidFill>
            </a:endParaRPr>
          </a:p>
          <a:p>
            <a:pPr eaLnBrk="1" fontAlgn="base" hangingPunct="1">
              <a:spcBef>
                <a:spcPct val="50000"/>
              </a:spcBef>
              <a:spcAft>
                <a:spcPct val="0"/>
              </a:spcAft>
            </a:pPr>
            <a:endParaRPr lang="cs-CZ" sz="1200" smtClean="0">
              <a:solidFill>
                <a:srgbClr val="0033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281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r>
              <a:rPr lang="cs-CZ" sz="2800" dirty="0" smtClean="0">
                <a:latin typeface="Arial" charset="0"/>
                <a:cs typeface="Arial" charset="0"/>
              </a:rPr>
              <a:t>POPIS MATERIÁLU</a:t>
            </a:r>
            <a:endParaRPr lang="cs-CZ" dirty="0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Prv</a:t>
            </a:r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Na listu č. 4 - 6 žáci po přečtení doplňují na interaktivní tabuli  hlásky b, p, d, t, ď, ť přímo do textu a kontrolu provádí společně při prezentaci na tabuli. Správnost své volby si ověří </a:t>
            </a:r>
            <a:r>
              <a:rPr lang="cs-CZ" sz="1400" dirty="0" err="1" smtClean="0">
                <a:latin typeface="Arial" charset="0"/>
                <a:cs typeface="Arial" charset="0"/>
              </a:rPr>
              <a:t>poklikáním</a:t>
            </a:r>
            <a:r>
              <a:rPr lang="cs-CZ" sz="1400" dirty="0" smtClean="0">
                <a:latin typeface="Arial" charset="0"/>
                <a:cs typeface="Arial" charset="0"/>
              </a:rPr>
              <a:t> na text, kdy se jim rozbalí zdůvodnění. Na listu č. 7 - 26 žáci opět doplňují hlásky b, p, d, t, ď, ť – klikáním přímo na písmenko. Pokud je správné, umístí se do slova, pokud není správné, písmenko jen problikne, ale neumístí se na správné místo. </a:t>
            </a:r>
            <a:r>
              <a:rPr lang="cs-CZ" sz="1400" dirty="0" smtClean="0">
                <a:latin typeface="Arial" charset="0"/>
                <a:cs typeface="Arial" charset="0"/>
              </a:rPr>
              <a:t>List č. 28 </a:t>
            </a:r>
            <a:r>
              <a:rPr lang="cs-CZ" sz="1400" smtClean="0">
                <a:latin typeface="Arial" charset="0"/>
                <a:cs typeface="Arial" charset="0"/>
              </a:rPr>
              <a:t>– 30 </a:t>
            </a:r>
            <a:r>
              <a:rPr lang="cs-CZ" sz="1400" dirty="0" smtClean="0">
                <a:latin typeface="Arial" charset="0"/>
                <a:cs typeface="Arial" charset="0"/>
              </a:rPr>
              <a:t>je pracovní pro samostatnou práci žáků.</a:t>
            </a:r>
            <a:endParaRPr lang="cs-CZ" sz="1400" dirty="0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si procvičí a zautomatizují pravidla psaní souhlásek uvnitř a na konci slov – b, p, d, t, ď, ť.</a:t>
            </a:r>
          </a:p>
          <a:p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Učivo zvládli téměř všichni žáci, ti co chybovali si špatně říkali jiný tvar slova. </a:t>
            </a:r>
          </a:p>
          <a:p>
            <a:endParaRPr lang="cs-CZ" sz="1400" dirty="0" smtClean="0">
              <a:latin typeface="Arial" charset="0"/>
              <a:cs typeface="Arial" charset="0"/>
            </a:endParaRPr>
          </a:p>
          <a:p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200" b="1" dirty="0"/>
              <a:t>Ilustrace </a:t>
            </a:r>
            <a:r>
              <a:rPr lang="cs-CZ" sz="1200" b="1" u="sng" dirty="0">
                <a:hlinkClick r:id="rId2"/>
              </a:rPr>
              <a:t>www.office.microsorft.com</a:t>
            </a:r>
            <a:endParaRPr lang="cs-CZ" sz="1200" dirty="0"/>
          </a:p>
          <a:p>
            <a:endParaRPr lang="cs-CZ" sz="1200" dirty="0" smtClean="0">
              <a:latin typeface="Times New Roman" pitchFamily="18" charset="0"/>
            </a:endParaRPr>
          </a:p>
          <a:p>
            <a:pPr>
              <a:buFont typeface="Wingdings" pitchFamily="2" charset="2"/>
              <a:buNone/>
            </a:pPr>
            <a:endParaRPr lang="cs-CZ" sz="1000" dirty="0" smtClean="0"/>
          </a:p>
        </p:txBody>
      </p:sp>
    </p:spTree>
    <p:extLst>
      <p:ext uri="{BB962C8B-B14F-4D97-AF65-F5344CB8AC3E}">
        <p14:creationId xmlns:p14="http://schemas.microsoft.com/office/powerpoint/2010/main" val="7672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6839" y="1268760"/>
            <a:ext cx="6850322" cy="1015663"/>
          </a:xfrm>
          <a:prstGeom prst="rect">
            <a:avLst/>
          </a:prstGeom>
          <a:noFill/>
          <a:scene3d>
            <a:camera prst="orthographicFront">
              <a:rot lat="0" lon="21599974" rev="0"/>
            </a:camera>
            <a:lightRig rig="threePt" dir="t"/>
          </a:scene3d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uvnitř a na konci slov</a:t>
            </a:r>
            <a:endParaRPr lang="cs-CZ" sz="60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560666" y="2564904"/>
            <a:ext cx="1774196" cy="1872208"/>
            <a:chOff x="1560666" y="2564904"/>
            <a:chExt cx="1774196" cy="1872208"/>
          </a:xfrm>
        </p:grpSpPr>
        <p:pic>
          <p:nvPicPr>
            <p:cNvPr id="3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BEBA8EAE-BF5A-486C-A8C5-ECC9F3942E4B}">
                  <a14:imgProps xmlns:a14="http://schemas.microsoft.com/office/drawing/2010/main">
                    <a14:imgLayer r:embed="rId4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67744" y="2564904"/>
              <a:ext cx="1067118" cy="108012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  <a:extLst/>
          </p:spPr>
        </p:pic>
        <p:pic>
          <p:nvPicPr>
            <p:cNvPr id="4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0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60666" y="3278917"/>
              <a:ext cx="1119496" cy="1158195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  <a:extLst/>
          </p:spPr>
        </p:pic>
      </p:grpSp>
      <p:grpSp>
        <p:nvGrpSpPr>
          <p:cNvPr id="14" name="Skupina 13"/>
          <p:cNvGrpSpPr/>
          <p:nvPr/>
        </p:nvGrpSpPr>
        <p:grpSpPr>
          <a:xfrm>
            <a:off x="5688209" y="2708920"/>
            <a:ext cx="1692103" cy="1584176"/>
            <a:chOff x="5688209" y="2708920"/>
            <a:chExt cx="1692103" cy="1584176"/>
          </a:xfrm>
        </p:grpSpPr>
        <p:pic>
          <p:nvPicPr>
            <p:cNvPr id="6" name="Picture 3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2462" b="99692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23668" y="3166385"/>
              <a:ext cx="956644" cy="1126711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  <a:extLst/>
          </p:spPr>
        </p:pic>
        <p:pic>
          <p:nvPicPr>
            <p:cNvPr id="5" name="Picture 2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3385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88209" y="2708920"/>
              <a:ext cx="1067118" cy="1126659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effectLst>
              <a:outerShdw blurRad="225425" dist="50800" dir="5220000" algn="ctr">
                <a:srgbClr val="000000">
                  <a:alpha val="33000"/>
                </a:srgbClr>
              </a:outerShdw>
            </a:effectLst>
            <a:scene3d>
              <a:camera prst="perspectiveFront" fov="3300000">
                <a:rot lat="486000" lon="19530000" rev="174000"/>
              </a:camera>
              <a:lightRig rig="harsh" dir="t">
                <a:rot lat="0" lon="0" rev="3000000"/>
              </a:lightRig>
            </a:scene3d>
            <a:sp3d extrusionH="254000" contourW="19050">
              <a:bevelT w="82550" h="44450" prst="angle"/>
              <a:bevelB w="82550" h="44450" prst="angle"/>
              <a:contourClr>
                <a:srgbClr val="FFFFFF"/>
              </a:contourClr>
            </a:sp3d>
            <a:extLst/>
          </p:spPr>
        </p:pic>
      </p:grpSp>
      <p:grpSp>
        <p:nvGrpSpPr>
          <p:cNvPr id="15" name="Skupina 14"/>
          <p:cNvGrpSpPr/>
          <p:nvPr/>
        </p:nvGrpSpPr>
        <p:grpSpPr>
          <a:xfrm>
            <a:off x="3563888" y="3933056"/>
            <a:ext cx="2232248" cy="2164188"/>
            <a:chOff x="3563888" y="3931082"/>
            <a:chExt cx="2232248" cy="2164188"/>
          </a:xfrm>
        </p:grpSpPr>
        <p:grpSp>
          <p:nvGrpSpPr>
            <p:cNvPr id="19" name="Skupina 18"/>
            <p:cNvGrpSpPr/>
            <p:nvPr/>
          </p:nvGrpSpPr>
          <p:grpSpPr>
            <a:xfrm>
              <a:off x="4551603" y="4651162"/>
              <a:ext cx="1244533" cy="1444108"/>
              <a:chOff x="4824256" y="4251456"/>
              <a:chExt cx="1244533" cy="1444108"/>
            </a:xfrm>
            <a:solidFill>
              <a:schemeClr val="accent6">
                <a:lumMod val="75000"/>
              </a:schemeClr>
            </a:solidFill>
          </p:grpSpPr>
          <p:pic>
            <p:nvPicPr>
              <p:cNvPr id="8" name="Picture 3"/>
              <p:cNvPicPr>
                <a:picLocks noChangeAspect="1" noChangeArrowheads="1"/>
              </p:cNvPicPr>
              <p:nvPr/>
            </p:nvPicPr>
            <p:blipFill>
              <a:blip r:embed="rId11" cstate="print">
                <a:extLst>
                  <a:ext uri="{BEBA8EAE-BF5A-486C-A8C5-ECC9F3942E4B}">
                    <a14:imgProps xmlns:a14="http://schemas.microsoft.com/office/drawing/2010/main">
                      <a14:imgLayer r:embed="rId12">
                        <a14:imgEffect>
                          <a14:backgroundRemoval t="2462" b="99692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824256" y="4582922"/>
                <a:ext cx="1115896" cy="1112642"/>
              </a:xfrm>
              <a:prstGeom prst="rect">
                <a:avLst/>
              </a:prstGeom>
              <a:grpFill/>
              <a:ln w="9525">
                <a:solidFill>
                  <a:schemeClr val="accent6">
                    <a:lumMod val="75000"/>
                  </a:schemeClr>
                </a:solidFill>
                <a:miter lim="800000"/>
                <a:headEnd/>
                <a:tailEnd/>
              </a:ln>
              <a:effectLst>
                <a:outerShdw blurRad="225425" dist="50800" dir="5220000" algn="ctr">
                  <a:srgbClr val="000000">
                    <a:alpha val="33000"/>
                  </a:srgbClr>
                </a:outerShdw>
              </a:effectLst>
              <a:scene3d>
                <a:camera prst="perspectiveFront" fov="3300000">
                  <a:rot lat="486000" lon="19530000" rev="174000"/>
                </a:camera>
                <a:lightRig rig="harsh" dir="t">
                  <a:rot lat="0" lon="0" rev="3000000"/>
                </a:lightRig>
              </a:scene3d>
              <a:sp3d extrusionH="254000" contourW="19050">
                <a:bevelT w="82550" h="44450" prst="angle"/>
                <a:bevelB w="82550" h="44450" prst="angle"/>
                <a:contourClr>
                  <a:srgbClr val="FFFFFF"/>
                </a:contourClr>
              </a:sp3d>
              <a:extLst/>
            </p:spPr>
          </p:pic>
          <p:pic>
            <p:nvPicPr>
              <p:cNvPr id="9" name="Picture 2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50462" b="100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593716" y="4251456"/>
                <a:ext cx="475073" cy="473688"/>
              </a:xfrm>
              <a:prstGeom prst="rect">
                <a:avLst/>
              </a:prstGeom>
              <a:grpFill/>
              <a:ln w="9525">
                <a:solidFill>
                  <a:schemeClr val="accent6">
                    <a:lumMod val="75000"/>
                  </a:schemeClr>
                </a:solidFill>
                <a:miter lim="800000"/>
                <a:headEnd/>
                <a:tailEnd/>
              </a:ln>
              <a:effectLst>
                <a:outerShdw blurRad="225425" dist="50800" dir="5220000" algn="ctr">
                  <a:srgbClr val="000000">
                    <a:alpha val="33000"/>
                  </a:srgbClr>
                </a:outerShdw>
              </a:effectLst>
              <a:scene3d>
                <a:camera prst="perspectiveFront" fov="3300000">
                  <a:rot lat="486000" lon="19530000" rev="174000"/>
                </a:camera>
                <a:lightRig rig="harsh" dir="t">
                  <a:rot lat="0" lon="0" rev="3000000"/>
                </a:lightRig>
              </a:scene3d>
              <a:sp3d extrusionH="254000" contourW="19050">
                <a:bevelT w="82550" h="44450" prst="angle"/>
                <a:bevelB w="82550" h="44450" prst="angle"/>
                <a:contourClr>
                  <a:srgbClr val="FFFFFF"/>
                </a:contourClr>
              </a:sp3d>
              <a:extLst/>
            </p:spPr>
          </p:pic>
        </p:grpSp>
        <p:grpSp>
          <p:nvGrpSpPr>
            <p:cNvPr id="18" name="Skupina 17"/>
            <p:cNvGrpSpPr/>
            <p:nvPr/>
          </p:nvGrpSpPr>
          <p:grpSpPr>
            <a:xfrm>
              <a:off x="3563888" y="3931082"/>
              <a:ext cx="1455539" cy="1444108"/>
              <a:chOff x="3260477" y="4251456"/>
              <a:chExt cx="1455539" cy="1444108"/>
            </a:xfrm>
            <a:solidFill>
              <a:schemeClr val="accent6">
                <a:lumMod val="75000"/>
              </a:schemeClr>
            </a:solidFill>
          </p:grpSpPr>
          <p:pic>
            <p:nvPicPr>
              <p:cNvPr id="11" name="Picture 2"/>
              <p:cNvPicPr>
                <a:picLocks noChangeAspect="1" noChangeArrowheads="1"/>
              </p:cNvPicPr>
              <p:nvPr/>
            </p:nvPicPr>
            <p:blipFill>
              <a:blip r:embed="rId9" cstate="print">
                <a:extLst>
                  <a:ext uri="{BEBA8EAE-BF5A-486C-A8C5-ECC9F3942E4B}">
                    <a14:imgProps xmlns:a14="http://schemas.microsoft.com/office/drawing/2010/main">
                      <a14:imgLayer r:embed="rId10">
                        <a14:imgEffect>
                          <a14:backgroundRemoval t="3385" b="100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260477" y="4529942"/>
                <a:ext cx="1239515" cy="1165622"/>
              </a:xfrm>
              <a:prstGeom prst="rect">
                <a:avLst/>
              </a:prstGeom>
              <a:grpFill/>
              <a:ln w="9525">
                <a:solidFill>
                  <a:schemeClr val="accent6">
                    <a:lumMod val="75000"/>
                  </a:schemeClr>
                </a:solidFill>
                <a:miter lim="800000"/>
                <a:headEnd/>
                <a:tailEnd/>
              </a:ln>
              <a:effectLst>
                <a:outerShdw blurRad="225425" dist="50800" dir="5220000" algn="ctr">
                  <a:srgbClr val="000000">
                    <a:alpha val="33000"/>
                  </a:srgbClr>
                </a:outerShdw>
              </a:effectLst>
              <a:scene3d>
                <a:camera prst="perspectiveFront" fov="3300000">
                  <a:rot lat="486000" lon="19530000" rev="174000"/>
                </a:camera>
                <a:lightRig rig="harsh" dir="t">
                  <a:rot lat="0" lon="0" rev="3000000"/>
                </a:lightRig>
              </a:scene3d>
              <a:sp3d extrusionH="254000" contourW="19050">
                <a:bevelT w="82550" h="44450" prst="angle"/>
                <a:bevelB w="82550" h="44450" prst="angle"/>
                <a:contourClr>
                  <a:srgbClr val="FFFFFF"/>
                </a:contourClr>
              </a:sp3d>
              <a:extLst/>
            </p:spPr>
          </p:pic>
          <p:pic>
            <p:nvPicPr>
              <p:cNvPr id="12" name="Picture 2"/>
              <p:cNvPicPr>
                <a:picLocks noChangeAspect="1" noChangeArrowheads="1"/>
              </p:cNvPicPr>
              <p:nvPr/>
            </p:nvPicPr>
            <p:blipFill>
              <a:blip r:embed="rId13" cstate="print"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backgroundRemoval t="50462" b="100000" l="9538" r="89538"/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40943" y="4251456"/>
                <a:ext cx="475073" cy="473688"/>
              </a:xfrm>
              <a:prstGeom prst="rect">
                <a:avLst/>
              </a:prstGeom>
              <a:grpFill/>
              <a:ln w="9525">
                <a:solidFill>
                  <a:schemeClr val="accent6">
                    <a:lumMod val="75000"/>
                  </a:schemeClr>
                </a:solidFill>
                <a:miter lim="800000"/>
                <a:headEnd/>
                <a:tailEnd/>
              </a:ln>
              <a:effectLst>
                <a:outerShdw blurRad="225425" dist="50800" dir="5220000" algn="ctr">
                  <a:srgbClr val="000000">
                    <a:alpha val="33000"/>
                  </a:srgbClr>
                </a:outerShdw>
              </a:effectLst>
              <a:scene3d>
                <a:camera prst="perspectiveFront" fov="3300000">
                  <a:rot lat="486000" lon="19530000" rev="174000"/>
                </a:camera>
                <a:lightRig rig="harsh" dir="t">
                  <a:rot lat="0" lon="0" rev="3000000"/>
                </a:lightRig>
              </a:scene3d>
              <a:sp3d extrusionH="254000" contourW="19050">
                <a:bevelT w="82550" h="44450" prst="angle"/>
                <a:bevelB w="82550" h="44450" prst="angle"/>
                <a:contourClr>
                  <a:srgbClr val="FFFFFF"/>
                </a:contourClr>
              </a:sp3d>
              <a:extLst/>
            </p:spPr>
          </p:pic>
        </p:grpSp>
      </p:grpSp>
      <p:sp>
        <p:nvSpPr>
          <p:cNvPr id="13" name="Obdélník 12"/>
          <p:cNvSpPr/>
          <p:nvPr/>
        </p:nvSpPr>
        <p:spPr>
          <a:xfrm>
            <a:off x="2959443" y="581779"/>
            <a:ext cx="3225114" cy="1015663"/>
          </a:xfrm>
          <a:prstGeom prst="rect">
            <a:avLst/>
          </a:prstGeom>
          <a:scene3d>
            <a:camera prst="orthographicFront">
              <a:rot lat="0" lon="21599974" rev="0"/>
            </a:camera>
            <a:lightRig rig="threePt" dir="t"/>
          </a:scene3d>
        </p:spPr>
        <p:txBody>
          <a:bodyPr wrap="square">
            <a:spAutoFit/>
          </a:bodyPr>
          <a:lstStyle/>
          <a:p>
            <a:r>
              <a:rPr lang="cs-CZ" sz="6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souhlásky</a:t>
            </a:r>
            <a:endParaRPr lang="cs-CZ" sz="2400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5928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Krychle 10"/>
          <p:cNvSpPr/>
          <p:nvPr/>
        </p:nvSpPr>
        <p:spPr>
          <a:xfrm>
            <a:off x="792717" y="4798240"/>
            <a:ext cx="7888725" cy="1761440"/>
          </a:xfrm>
          <a:prstGeom prst="cube">
            <a:avLst>
              <a:gd name="adj" fmla="val 11924"/>
            </a:avLst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Below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 rot="16200000">
            <a:off x="-541290" y="3189365"/>
            <a:ext cx="3229594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" name="Rovnoramenný trojúhelník 3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chovám holu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70C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 rot="16200000">
            <a:off x="89858" y="3189365"/>
            <a:ext cx="3229595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3" name="Rovnoramenný trojúhelník 7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vysoké slou</a:t>
              </a:r>
              <a:r>
                <a:rPr lang="cs-CZ" sz="2800" b="1" dirty="0" smtClean="0">
                  <a:solidFill>
                    <a:srgbClr val="7030A0"/>
                  </a:solidFill>
                </a:rPr>
                <a:t>p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rot="16200000">
            <a:off x="739453" y="3213035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7" name="Rovnoramenný trojúhelník 7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naku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</a:t>
              </a:r>
              <a:r>
                <a:rPr lang="cs-CZ" sz="2800" dirty="0" smtClean="0">
                  <a:solidFill>
                    <a:prstClr val="black"/>
                  </a:solidFill>
                </a:rPr>
                <a:t>ovat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79" name="Přímá spojnice 7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C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 rot="16200000">
            <a:off x="1370602" y="3213035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1" name="Rovnoramenný trojúhelník 8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klu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2800" dirty="0" smtClean="0">
                  <a:solidFill>
                    <a:prstClr val="black"/>
                  </a:solidFill>
                </a:rPr>
                <a:t>íčko vlny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6200000">
            <a:off x="2001751" y="3213034"/>
            <a:ext cx="3192704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5" name="Rovnoramenný trojúhelník 8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velké jeřá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2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 rot="16200000">
            <a:off x="2632900" y="3213035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9" name="Rovnoramenný trojúhelník 8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humorné vti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1" name="Přímá spojnice 9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 rot="16200000">
            <a:off x="3264049" y="3213034"/>
            <a:ext cx="3192704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3" name="Rovnoramenný trojúhelník 9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hodně ža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2800" dirty="0" smtClean="0">
                  <a:solidFill>
                    <a:prstClr val="black"/>
                  </a:solidFill>
                </a:rPr>
                <a:t>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5" name="Přímá spojnice 9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7030A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3894765" y="3212601"/>
            <a:ext cx="3193569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7" name="Rovnoramenný trojúhelník 9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hlu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2800" dirty="0" smtClean="0">
                  <a:solidFill>
                    <a:prstClr val="black"/>
                  </a:solidFill>
                </a:rPr>
                <a:t>oká voda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9" name="Přímá spojnice 9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3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 rot="16200000">
            <a:off x="4525914" y="3212601"/>
            <a:ext cx="3193570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1" name="Rovnoramenný trojúhelník 10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E72C07"/>
            </a:solidFill>
            <a:ln>
              <a:solidFill>
                <a:srgbClr val="E72C07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potřebuji šrou</a:t>
              </a:r>
              <a:r>
                <a:rPr lang="cs-CZ" sz="2800" b="1" dirty="0" smtClean="0">
                  <a:solidFill>
                    <a:schemeClr val="accent4">
                      <a:lumMod val="50000"/>
                    </a:schemeClr>
                  </a:solidFill>
                </a:rPr>
                <a:t>b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 rot="16200000">
            <a:off x="5157496" y="3213035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5" name="Rovnoramenný trojúhelník 10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>
              <a:solidFill>
                <a:schemeClr val="bg2">
                  <a:lumMod val="40000"/>
                  <a:lumOff val="6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s</a:t>
              </a:r>
              <a:r>
                <a:rPr lang="cs-CZ" sz="2800" dirty="0" smtClean="0">
                  <a:solidFill>
                    <a:prstClr val="black"/>
                  </a:solidFill>
                </a:rPr>
                <a:t>tádo so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2800" dirty="0" smtClean="0">
                  <a:solidFill>
                    <a:prstClr val="black"/>
                  </a:solidFill>
                </a:rPr>
                <a:t>ů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7" name="Přímá spojnice 10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bg2">
                  <a:lumMod val="40000"/>
                  <a:lumOff val="6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5788213" y="3212605"/>
            <a:ext cx="3193569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9" name="Rovnoramenný trojúhelník 10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pes má chlu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p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1" name="Přímá spojnice 11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 rot="16200000">
            <a:off x="6419794" y="3213035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13" name="Rovnoramenný trojúhelník 11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bg1"/>
                  </a:solidFill>
                </a:rPr>
                <a:t>malý zou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b</a:t>
              </a:r>
              <a:r>
                <a:rPr lang="cs-CZ" sz="2800" dirty="0" smtClean="0">
                  <a:solidFill>
                    <a:schemeClr val="bg1"/>
                  </a:solidFill>
                </a:rPr>
                <a:t>ek</a:t>
              </a:r>
              <a:endParaRPr lang="cs-CZ" sz="2800" dirty="0">
                <a:solidFill>
                  <a:schemeClr val="bg1"/>
                </a:solidFill>
              </a:endParaRPr>
            </a:p>
          </p:txBody>
        </p:sp>
        <p:cxnSp>
          <p:nvCxnSpPr>
            <p:cNvPr id="115" name="Přímá spojnice 11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0" name="Obdélník 119"/>
          <p:cNvSpPr/>
          <p:nvPr/>
        </p:nvSpPr>
        <p:spPr>
          <a:xfrm rot="16200000">
            <a:off x="135996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holu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89693" y="507676"/>
            <a:ext cx="44053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 doplň      nebo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189" y="633690"/>
            <a:ext cx="1067118" cy="1067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902" y="322571"/>
            <a:ext cx="1119496" cy="1067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8" name="TextovéPole 57"/>
          <p:cNvSpPr txBox="1"/>
          <p:nvPr/>
        </p:nvSpPr>
        <p:spPr>
          <a:xfrm>
            <a:off x="755576" y="520958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 rot="16200000">
            <a:off x="808544" y="5560748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 rot="16200000">
            <a:off x="81658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slou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436167" y="520958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</a:p>
        </p:txBody>
      </p:sp>
      <p:sp>
        <p:nvSpPr>
          <p:cNvPr id="62" name="Obdélník 61"/>
          <p:cNvSpPr/>
          <p:nvPr/>
        </p:nvSpPr>
        <p:spPr>
          <a:xfrm rot="16200000">
            <a:off x="1432140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náku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051720" y="520958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 rot="16200000">
            <a:off x="208021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klu  </a:t>
            </a:r>
            <a:r>
              <a:rPr lang="cs-CZ" sz="3200" dirty="0" err="1" smtClean="0">
                <a:solidFill>
                  <a:prstClr val="black"/>
                </a:solidFill>
              </a:rPr>
              <a:t>ko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699792" y="5664587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 rot="16200000">
            <a:off x="2688795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jeřá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308375" y="5304547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 rot="16200000">
            <a:off x="333686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vti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956447" y="5373216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 rot="16200000">
            <a:off x="3984939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ža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604519" y="573659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 rot="16200000">
            <a:off x="460049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hlou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220072" y="5520571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8" name="Obdélník 117"/>
          <p:cNvSpPr/>
          <p:nvPr/>
        </p:nvSpPr>
        <p:spPr>
          <a:xfrm rot="16200000">
            <a:off x="5209075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šrou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5828655" y="520958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1" name="Obdélník 120"/>
          <p:cNvSpPr/>
          <p:nvPr/>
        </p:nvSpPr>
        <p:spPr>
          <a:xfrm rot="16200000">
            <a:off x="585714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6476727" y="5448563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 rot="16200000">
            <a:off x="6505219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chlu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124799" y="5229200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5" name="Obdélník 124"/>
          <p:cNvSpPr/>
          <p:nvPr/>
        </p:nvSpPr>
        <p:spPr>
          <a:xfrm rot="16200000">
            <a:off x="712077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zou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7740352" y="5638294"/>
            <a:ext cx="615553" cy="238978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b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27" name="Přímá spojnice 126"/>
          <p:cNvCxnSpPr/>
          <p:nvPr/>
        </p:nvCxnSpPr>
        <p:spPr>
          <a:xfrm>
            <a:off x="1259632" y="5180767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1937870" y="522920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2555776" y="517490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3203848" y="560695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3779912" y="5301208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4427984" y="5390928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5076056" y="567896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5724128" y="5462936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6300192" y="522920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6948264" y="5462936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7596336" y="524691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8244408" y="553494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54476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>
                            <p:stCondLst>
                              <p:cond delay="2000"/>
                            </p:stCondLst>
                            <p:childTnLst>
                              <p:par>
                                <p:cTn id="2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2000"/>
                            </p:stCondLst>
                            <p:childTnLst>
                              <p:par>
                                <p:cTn id="25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2000"/>
                            </p:stCondLst>
                            <p:childTnLst>
                              <p:par>
                                <p:cTn id="27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8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61" grpId="0"/>
      <p:bldP spid="63" grpId="0"/>
      <p:bldP spid="65" grpId="0"/>
      <p:bldP spid="67" grpId="0"/>
      <p:bldP spid="69" grpId="0"/>
      <p:bldP spid="71" grpId="0"/>
      <p:bldP spid="117" grpId="0"/>
      <p:bldP spid="119" grpId="0"/>
      <p:bldP spid="122" grpId="0"/>
      <p:bldP spid="124" grpId="0"/>
      <p:bldP spid="1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Krychle 10"/>
          <p:cNvSpPr/>
          <p:nvPr/>
        </p:nvSpPr>
        <p:spPr>
          <a:xfrm>
            <a:off x="611560" y="4797152"/>
            <a:ext cx="7888725" cy="1761440"/>
          </a:xfrm>
          <a:prstGeom prst="cube">
            <a:avLst>
              <a:gd name="adj" fmla="val 11924"/>
            </a:avLst>
          </a:prstGeom>
          <a:solidFill>
            <a:srgbClr val="FF66FF"/>
          </a:solidFill>
          <a:ln>
            <a:solidFill>
              <a:schemeClr val="bg1">
                <a:lumMod val="50000"/>
                <a:lumOff val="50000"/>
              </a:schemeClr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Below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 rot="16200000">
            <a:off x="-541291" y="3189364"/>
            <a:ext cx="3229596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" name="Rovnoramenný trojúhelník 3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dva plo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70C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 rot="16200000">
            <a:off x="87243" y="3191973"/>
            <a:ext cx="3234825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3" name="Rovnoramenný trojúhelník 7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po scho</a:t>
              </a:r>
              <a:r>
                <a:rPr lang="cs-CZ" sz="2800" b="1" dirty="0" smtClean="0">
                  <a:solidFill>
                    <a:schemeClr val="accent4">
                      <a:lumMod val="50000"/>
                    </a:schemeClr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ech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rot="16200000">
            <a:off x="739453" y="3213038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7" name="Rovnoramenný trojúhelník 7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plo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y na stromě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79" name="Přímá spojnice 7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C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 rot="16200000">
            <a:off x="1370602" y="3213038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1" name="Rovnoramenný trojúhelník 8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na výle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6200000">
            <a:off x="2001751" y="3213038"/>
            <a:ext cx="3192704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5" name="Rovnoramenný trojúhelník 8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enký drá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2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 rot="16200000">
            <a:off x="2632900" y="3213038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9" name="Rovnoramenný trojúhelník 8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 mnoho fo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ek 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1" name="Přímá spojnice 9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 rot="16200000">
            <a:off x="3264049" y="3213038"/>
            <a:ext cx="3192704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3" name="Rovnoramenný trojúhelník 9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osla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it si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5" name="Přímá spojnice 9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7030A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3894765" y="3212605"/>
            <a:ext cx="3193569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7" name="Rovnoramenný trojúhelník 9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Li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uška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9" name="Přímá spojnice 9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3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 rot="16200000">
            <a:off x="4525914" y="3212605"/>
            <a:ext cx="3193570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1" name="Rovnoramenný trojúhelník 10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E72C07"/>
            </a:solidFill>
            <a:ln>
              <a:solidFill>
                <a:srgbClr val="E72C07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hodně pě</a:t>
              </a:r>
              <a:r>
                <a:rPr lang="cs-CZ" sz="2800" b="1" dirty="0" smtClean="0">
                  <a:solidFill>
                    <a:schemeClr val="accent4">
                      <a:lumMod val="50000"/>
                    </a:schemeClr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 rot="16200000">
            <a:off x="5157496" y="3213038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5" name="Rovnoramenný trojúhelník 10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>
              <a:solidFill>
                <a:schemeClr val="bg2">
                  <a:lumMod val="40000"/>
                  <a:lumOff val="6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máme souse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a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7" name="Přímá spojnice 10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bg2">
                  <a:lumMod val="40000"/>
                  <a:lumOff val="6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5788213" y="3212605"/>
            <a:ext cx="3193569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9" name="Rovnoramenný trojúhelník 10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dva hra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1" name="Přímá spojnice 11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 rot="16200000">
            <a:off x="6419794" y="3213038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13" name="Rovnoramenný trojúhelník 11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pocho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ovat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5" name="Přímá spojnice 11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0" name="Obdélník 119"/>
          <p:cNvSpPr/>
          <p:nvPr/>
        </p:nvSpPr>
        <p:spPr>
          <a:xfrm rot="16200000">
            <a:off x="135996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plo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4664" y="417438"/>
            <a:ext cx="47195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doplň        nebo</a:t>
            </a:r>
            <a:endParaRPr lang="cs-CZ" sz="5400" b="1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55576" y="5371873"/>
            <a:ext cx="615553" cy="21736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 rot="16200000">
            <a:off x="808544" y="5560748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 rot="16200000">
            <a:off x="81658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scho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436167" y="520958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 rot="16200000">
            <a:off x="1432140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plo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051720" y="5301208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 rot="16200000">
            <a:off x="208021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699792" y="5227857"/>
            <a:ext cx="615553" cy="21736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66" name="Obdélník 65"/>
          <p:cNvSpPr/>
          <p:nvPr/>
        </p:nvSpPr>
        <p:spPr>
          <a:xfrm rot="16200000">
            <a:off x="2688795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drá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308375" y="5659905"/>
            <a:ext cx="615553" cy="21736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 rot="16200000">
            <a:off x="333686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fo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956447" y="5731913"/>
            <a:ext cx="615553" cy="21736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t</a:t>
            </a:r>
          </a:p>
        </p:txBody>
      </p:sp>
      <p:sp>
        <p:nvSpPr>
          <p:cNvPr id="70" name="Obdélník 69"/>
          <p:cNvSpPr/>
          <p:nvPr/>
        </p:nvSpPr>
        <p:spPr>
          <a:xfrm rot="16200000">
            <a:off x="3964580" y="5570200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sla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604519" y="5592579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 rot="16200000">
            <a:off x="4600492" y="556074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prstClr val="black"/>
                </a:solidFill>
              </a:rPr>
              <a:t>L</a:t>
            </a:r>
            <a:r>
              <a:rPr lang="cs-CZ" sz="3200" dirty="0" err="1" smtClean="0">
                <a:solidFill>
                  <a:prstClr val="black"/>
                </a:solidFill>
              </a:rPr>
              <a:t>i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220072" y="5661248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8" name="Obdélník 117"/>
          <p:cNvSpPr/>
          <p:nvPr/>
        </p:nvSpPr>
        <p:spPr>
          <a:xfrm rot="16200000">
            <a:off x="5209075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pě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5828655" y="5659905"/>
            <a:ext cx="615553" cy="21736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1" name="Obdélník 120"/>
          <p:cNvSpPr/>
          <p:nvPr/>
        </p:nvSpPr>
        <p:spPr>
          <a:xfrm rot="16200000">
            <a:off x="585714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souse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6488264" y="5087180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 rot="16200000">
            <a:off x="6505219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124799" y="5301208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5" name="Obdélník 124"/>
          <p:cNvSpPr/>
          <p:nvPr/>
        </p:nvSpPr>
        <p:spPr>
          <a:xfrm rot="16200000">
            <a:off x="712077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pocho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7740352" y="5157192"/>
            <a:ext cx="615553" cy="238978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385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4882" y="214126"/>
            <a:ext cx="1067118" cy="106711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462" b="99692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9644"/>
            <a:ext cx="1115896" cy="111589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1259632" y="531892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1930257" y="517490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2555776" y="531892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3203848" y="515719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3779912" y="558924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4427984" y="567896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5076056" y="551723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5724128" y="560695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300192" y="567896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6942366" y="508518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7596336" y="5373216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8172400" y="508518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Obdélník 137"/>
          <p:cNvSpPr/>
          <p:nvPr/>
        </p:nvSpPr>
        <p:spPr>
          <a:xfrm rot="16200000">
            <a:off x="2104687" y="556074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výlel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60151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>
                            <p:stCondLst>
                              <p:cond delay="2000"/>
                            </p:stCondLst>
                            <p:childTnLst>
                              <p:par>
                                <p:cTn id="2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2000"/>
                            </p:stCondLst>
                            <p:childTnLst>
                              <p:par>
                                <p:cTn id="25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2000"/>
                            </p:stCondLst>
                            <p:childTnLst>
                              <p:par>
                                <p:cTn id="27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8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61" grpId="0"/>
      <p:bldP spid="63" grpId="0"/>
      <p:bldP spid="65" grpId="0"/>
      <p:bldP spid="67" grpId="0"/>
      <p:bldP spid="69" grpId="0"/>
      <p:bldP spid="71" grpId="0"/>
      <p:bldP spid="117" grpId="0"/>
      <p:bldP spid="119" grpId="0"/>
      <p:bldP spid="122" grpId="0"/>
      <p:bldP spid="124" grpId="0"/>
      <p:bldP spid="1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Krychle 10"/>
          <p:cNvSpPr/>
          <p:nvPr/>
        </p:nvSpPr>
        <p:spPr>
          <a:xfrm>
            <a:off x="611560" y="4581128"/>
            <a:ext cx="8064896" cy="2078780"/>
          </a:xfrm>
          <a:prstGeom prst="cube">
            <a:avLst>
              <a:gd name="adj" fmla="val 11924"/>
            </a:avLst>
          </a:prstGeom>
          <a:solidFill>
            <a:srgbClr val="7CF260"/>
          </a:solidFill>
          <a:ln>
            <a:solidFill>
              <a:srgbClr val="00B050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Below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 rot="16200000">
            <a:off x="-541291" y="3045046"/>
            <a:ext cx="3229596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" name="Rovnoramenný trojúhelník 3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70C0"/>
            </a:solidFill>
            <a:ln>
              <a:solidFill>
                <a:srgbClr val="0070C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ukli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íš si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70C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 rot="16200000">
            <a:off x="87243" y="3042427"/>
            <a:ext cx="3234825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3" name="Rovnoramenný trojúhelník 7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0000"/>
            </a:solidFill>
            <a:ln>
              <a:solidFill>
                <a:srgbClr val="C0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dvě labu</a:t>
              </a:r>
              <a:r>
                <a:rPr lang="cs-CZ" sz="2800" b="1" dirty="0" smtClean="0">
                  <a:solidFill>
                    <a:schemeClr val="accent4">
                      <a:lumMod val="50000"/>
                    </a:schemeClr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rot="16200000">
            <a:off x="739453" y="3063492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7" name="Rovnoramenný trojúhelník 7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FFC000"/>
            </a:solidFill>
            <a:ln>
              <a:solidFill>
                <a:srgbClr val="FFC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dvě lo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79" name="Přímá spojnice 7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C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 rot="16200000">
            <a:off x="1370602" y="3063492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1" name="Rovnoramenný trojúhelník 8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00B050"/>
            </a:solidFill>
            <a:ln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dvě sí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00B05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6200000">
            <a:off x="2001751" y="3063492"/>
            <a:ext cx="3192704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5" name="Rovnoramenný trojúhelník 8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accent2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projíž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ět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2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 rot="16200000">
            <a:off x="2632900" y="3063492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9" name="Rovnoramenný trojúhelník 8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  <a:ln>
              <a:solidFill>
                <a:schemeClr val="accent6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 dvě odpově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i 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1" name="Přímá spojnice 9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 rot="16200000">
            <a:off x="3264049" y="3063492"/>
            <a:ext cx="3192704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3" name="Rovnoramenný trojúhelník 9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7030A0"/>
            </a:solidFill>
            <a:ln>
              <a:solidFill>
                <a:srgbClr val="7030A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probu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íš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5" name="Přímá spojnice 9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7030A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3894765" y="3063059"/>
            <a:ext cx="3193569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7" name="Rovnoramenný trojúhelník 9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3">
                <a:lumMod val="75000"/>
              </a:schemeClr>
            </a:solidFill>
            <a:ln>
              <a:solidFill>
                <a:schemeClr val="accent3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posa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íš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9" name="Přímá spojnice 9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3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 rot="16200000">
            <a:off x="4525914" y="3063059"/>
            <a:ext cx="3193570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1" name="Rovnoramenný trojúhelník 10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rgbClr val="E72C07"/>
            </a:solidFill>
            <a:ln>
              <a:solidFill>
                <a:srgbClr val="E72C07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obrá</a:t>
              </a:r>
              <a:r>
                <a:rPr lang="cs-CZ" sz="2800" b="1" dirty="0" smtClean="0">
                  <a:solidFill>
                    <a:schemeClr val="accent4">
                      <a:lumMod val="50000"/>
                    </a:schemeClr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íš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rgbClr val="FF0000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 rot="16200000">
            <a:off x="5157496" y="3063492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5" name="Rovnoramenný trojúhelník 10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bg2">
                <a:lumMod val="40000"/>
                <a:lumOff val="60000"/>
              </a:schemeClr>
            </a:solidFill>
            <a:ln>
              <a:solidFill>
                <a:schemeClr val="bg2">
                  <a:lumMod val="40000"/>
                  <a:lumOff val="6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kro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íš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7" name="Přímá spojnice 10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bg2">
                  <a:lumMod val="40000"/>
                  <a:lumOff val="6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5788213" y="3063059"/>
            <a:ext cx="3193569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9" name="Rovnoramenný trojúhelník 10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accent6">
                <a:lumMod val="50000"/>
              </a:schemeClr>
            </a:solidFill>
            <a:ln>
              <a:solidFill>
                <a:schemeClr val="accent6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nevr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íš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1" name="Přímá spojnice 11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accent6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 rot="16200000">
            <a:off x="6419794" y="3063492"/>
            <a:ext cx="3192703" cy="407572"/>
            <a:chOff x="2706713" y="836712"/>
            <a:chExt cx="3070962" cy="407572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13" name="Rovnoramenný trojúhelník 11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solidFill>
              <a:schemeClr val="tx2">
                <a:lumMod val="50000"/>
              </a:schemeClr>
            </a:solidFill>
            <a:ln>
              <a:solidFill>
                <a:schemeClr val="tx2">
                  <a:lumMod val="50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já přij</a:t>
              </a:r>
              <a:r>
                <a:rPr lang="cs-CZ" sz="2800" b="1" dirty="0" smtClean="0">
                  <a:solidFill>
                    <a:srgbClr val="FF0000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u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5" name="Přímá spojnice 11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ln w="38100">
              <a:solidFill>
                <a:schemeClr val="tx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0" name="Obdélník 119"/>
          <p:cNvSpPr/>
          <p:nvPr/>
        </p:nvSpPr>
        <p:spPr>
          <a:xfrm rot="16200000">
            <a:off x="135996" y="548873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ukli</a:t>
            </a:r>
            <a:r>
              <a:rPr lang="cs-CZ" sz="3200" dirty="0" smtClean="0">
                <a:solidFill>
                  <a:prstClr val="black"/>
                </a:solidFill>
              </a:rPr>
              <a:t>   si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4664" y="417438"/>
            <a:ext cx="47195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doplň        nebo</a:t>
            </a:r>
            <a:endParaRPr lang="cs-CZ" sz="5400" b="1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55576" y="5426120"/>
            <a:ext cx="615553" cy="307135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ď</a:t>
            </a:r>
          </a:p>
        </p:txBody>
      </p:sp>
      <p:sp>
        <p:nvSpPr>
          <p:cNvPr id="59" name="Obdélník 58"/>
          <p:cNvSpPr/>
          <p:nvPr/>
        </p:nvSpPr>
        <p:spPr>
          <a:xfrm rot="16200000">
            <a:off x="808544" y="5560748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 rot="16200000">
            <a:off x="858486" y="5570200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labu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436167" y="5229200"/>
            <a:ext cx="615553" cy="22217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62" name="Obdélník 61"/>
          <p:cNvSpPr/>
          <p:nvPr/>
        </p:nvSpPr>
        <p:spPr>
          <a:xfrm rot="16200000">
            <a:off x="1432140" y="5642208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lo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051720" y="5435573"/>
            <a:ext cx="615553" cy="307135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 rot="16200000">
            <a:off x="208021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699792" y="5448523"/>
            <a:ext cx="615553" cy="22217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ť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 rot="16200000">
            <a:off x="2688795" y="5570200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projíž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308375" y="5354113"/>
            <a:ext cx="615553" cy="307135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ď</a:t>
            </a:r>
          </a:p>
        </p:txBody>
      </p:sp>
      <p:sp>
        <p:nvSpPr>
          <p:cNvPr id="68" name="Obdélník 67"/>
          <p:cNvSpPr/>
          <p:nvPr/>
        </p:nvSpPr>
        <p:spPr>
          <a:xfrm rot="16200000">
            <a:off x="3332141" y="5637482"/>
            <a:ext cx="1800199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odpově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956447" y="4922065"/>
            <a:ext cx="615553" cy="307135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 rot="16200000">
            <a:off x="3879399" y="5574924"/>
            <a:ext cx="1925313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probu</a:t>
            </a:r>
            <a:r>
              <a:rPr lang="cs-CZ" sz="3200" dirty="0" smtClean="0">
                <a:solidFill>
                  <a:prstClr val="black"/>
                </a:solidFill>
              </a:rPr>
              <a:t> 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572000" y="5373215"/>
            <a:ext cx="615553" cy="307135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 rot="16200000">
            <a:off x="4600492" y="557019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posa</a:t>
            </a:r>
            <a:r>
              <a:rPr lang="cs-CZ" sz="3200" dirty="0" smtClean="0">
                <a:solidFill>
                  <a:prstClr val="black"/>
                </a:solidFill>
              </a:rPr>
              <a:t> 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220072" y="5494789"/>
            <a:ext cx="615553" cy="307135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ď</a:t>
            </a:r>
          </a:p>
        </p:txBody>
      </p:sp>
      <p:sp>
        <p:nvSpPr>
          <p:cNvPr id="118" name="Obdélník 117"/>
          <p:cNvSpPr/>
          <p:nvPr/>
        </p:nvSpPr>
        <p:spPr>
          <a:xfrm rot="16200000">
            <a:off x="5209075" y="557019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obra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5828655" y="5511078"/>
            <a:ext cx="615553" cy="22217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121" name="Obdélník 120"/>
          <p:cNvSpPr/>
          <p:nvPr/>
        </p:nvSpPr>
        <p:spPr>
          <a:xfrm rot="16200000">
            <a:off x="5857147" y="557019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kro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6488264" y="5610235"/>
            <a:ext cx="615553" cy="267037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123" name="Obdélník 122"/>
          <p:cNvSpPr/>
          <p:nvPr/>
        </p:nvSpPr>
        <p:spPr>
          <a:xfrm rot="16200000">
            <a:off x="6505219" y="557019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nevr</a:t>
            </a:r>
            <a:r>
              <a:rPr lang="cs-CZ" sz="3200" dirty="0" smtClean="0">
                <a:solidFill>
                  <a:prstClr val="black"/>
                </a:solidFill>
              </a:rPr>
              <a:t>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124799" y="5583086"/>
            <a:ext cx="615553" cy="222177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ť</a:t>
            </a:r>
          </a:p>
        </p:txBody>
      </p:sp>
      <p:sp>
        <p:nvSpPr>
          <p:cNvPr id="125" name="Obdélník 124"/>
          <p:cNvSpPr/>
          <p:nvPr/>
        </p:nvSpPr>
        <p:spPr>
          <a:xfrm rot="16200000">
            <a:off x="7120772" y="5642207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přij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7740352" y="5305401"/>
            <a:ext cx="615553" cy="355846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ď</a:t>
            </a:r>
            <a:endParaRPr lang="cs-CZ" sz="2800" b="1" dirty="0">
              <a:solidFill>
                <a:srgbClr val="FF0000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259632" y="5462935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1930257" y="5102895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2555776" y="540038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3203848" y="531892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3779912" y="5229199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4427984" y="495888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5076056" y="5445223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5724128" y="5534943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300192" y="5445223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6942366" y="567896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7604379" y="5589239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8244408" y="5390927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Obdélník 137"/>
          <p:cNvSpPr/>
          <p:nvPr/>
        </p:nvSpPr>
        <p:spPr>
          <a:xfrm rot="16200000">
            <a:off x="2104687" y="5570201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sí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940152" y="-27384"/>
            <a:ext cx="1115896" cy="1362924"/>
            <a:chOff x="5940152" y="-27384"/>
            <a:chExt cx="1115896" cy="1362924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backgroundRemoval t="2462" b="99692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219644"/>
              <a:ext cx="1115896" cy="1115896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0462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0975" y="-27384"/>
              <a:ext cx="475073" cy="4750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3504882" y="-23411"/>
            <a:ext cx="1337173" cy="1304655"/>
            <a:chOff x="3504882" y="-23411"/>
            <a:chExt cx="1337173" cy="130465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BEBA8EAE-BF5A-486C-A8C5-ECC9F3942E4B}">
                  <a14:imgProps xmlns:a14="http://schemas.microsoft.com/office/drawing/2010/main">
                    <a14:imgLayer r:embed="rId10">
                      <a14:imgEffect>
                        <a14:backgroundRemoval t="3385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4882" y="214126"/>
              <a:ext cx="1067118" cy="106711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9" name="Picture 2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BEBA8EAE-BF5A-486C-A8C5-ECC9F3942E4B}">
                  <a14:imgProps xmlns:a14="http://schemas.microsoft.com/office/drawing/2010/main">
                    <a14:imgLayer r:embed="rId8">
                      <a14:imgEffect>
                        <a14:backgroundRemoval t="50462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66982" y="-23411"/>
              <a:ext cx="475073" cy="4750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5678909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2000"/>
                            </p:stCondLst>
                            <p:childTnLst>
                              <p:par>
                                <p:cTn id="7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8" dur="5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0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9" fill="hold">
                            <p:stCondLst>
                              <p:cond delay="2000"/>
                            </p:stCondLst>
                            <p:childTnLst>
                              <p:par>
                                <p:cTn id="21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2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>
                            <p:stCondLst>
                              <p:cond delay="2000"/>
                            </p:stCondLst>
                            <p:childTnLst>
                              <p:par>
                                <p:cTn id="23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4" dur="5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5" fill="hold">
                      <p:stCondLst>
                        <p:cond delay="indefinite"/>
                      </p:stCondLst>
                      <p:childTnLst>
                        <p:par>
                          <p:cTn id="236" fill="hold">
                            <p:stCondLst>
                              <p:cond delay="0"/>
                            </p:stCondLst>
                            <p:childTnLst>
                              <p:par>
                                <p:cTn id="2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53" fill="hold">
                            <p:stCondLst>
                              <p:cond delay="2000"/>
                            </p:stCondLst>
                            <p:childTnLst>
                              <p:par>
                                <p:cTn id="254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6" dur="5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7" fill="hold">
                      <p:stCondLst>
                        <p:cond delay="indefinite"/>
                      </p:stCondLst>
                      <p:childTnLst>
                        <p:par>
                          <p:cTn id="258" fill="hold">
                            <p:stCondLst>
                              <p:cond delay="0"/>
                            </p:stCondLst>
                            <p:childTnLst>
                              <p:par>
                                <p:cTn id="2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75" fill="hold">
                            <p:stCondLst>
                              <p:cond delay="2000"/>
                            </p:stCondLst>
                            <p:childTnLst>
                              <p:par>
                                <p:cTn id="276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8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/>
      <p:bldP spid="61" grpId="0"/>
      <p:bldP spid="63" grpId="0"/>
      <p:bldP spid="65" grpId="0"/>
      <p:bldP spid="67" grpId="0"/>
      <p:bldP spid="69" grpId="0"/>
      <p:bldP spid="71" grpId="0"/>
      <p:bldP spid="117" grpId="0"/>
      <p:bldP spid="119" grpId="0"/>
      <p:bldP spid="122" grpId="0"/>
      <p:bldP spid="124" grpId="0"/>
      <p:bldP spid="12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9767" y="3185100"/>
            <a:ext cx="5544467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schemeClr val="bg1"/>
                </a:solidFill>
              </a:rPr>
              <a:t>ukli</a:t>
            </a:r>
            <a:r>
              <a:rPr lang="cs-CZ" sz="6600" dirty="0" smtClean="0">
                <a:solidFill>
                  <a:schemeClr val="bg1"/>
                </a:solidFill>
              </a:rPr>
              <a:t>    ten </a:t>
            </a:r>
            <a:r>
              <a:rPr lang="cs-CZ" sz="6600" dirty="0" err="1" smtClean="0">
                <a:solidFill>
                  <a:schemeClr val="bg1"/>
                </a:solidFill>
              </a:rPr>
              <a:t>náku</a:t>
            </a:r>
            <a:r>
              <a:rPr lang="cs-CZ" sz="6600" dirty="0" smtClean="0">
                <a:solidFill>
                  <a:schemeClr val="bg1"/>
                </a:solidFill>
              </a:rPr>
              <a:t>  </a:t>
            </a:r>
            <a:endParaRPr lang="cs-CZ" sz="6600" dirty="0">
              <a:solidFill>
                <a:schemeClr val="bg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987824" y="3157224"/>
            <a:ext cx="6655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ď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071650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718906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Obdélník 17"/>
          <p:cNvSpPr/>
          <p:nvPr/>
        </p:nvSpPr>
        <p:spPr>
          <a:xfrm>
            <a:off x="6679606" y="3185100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p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216227" y="548680"/>
            <a:ext cx="47115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doplň b, p, d, t, ď nebo ť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                            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712543"/>
            <a:ext cx="720080" cy="92333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b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701615"/>
            <a:ext cx="703201" cy="92333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0070C0"/>
                </a:solidFill>
              </a:rPr>
              <a:t>p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654765"/>
            <a:ext cx="717572" cy="92333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>
                <a:solidFill>
                  <a:srgbClr val="0070C0"/>
                </a:solidFill>
              </a:rPr>
              <a:t>d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653024"/>
            <a:ext cx="698451" cy="92333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t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1628800"/>
            <a:ext cx="739134" cy="92333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5400" b="1" dirty="0" smtClean="0">
                <a:solidFill>
                  <a:srgbClr val="0070C0"/>
                </a:solidFill>
              </a:rPr>
              <a:t>ď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1628800"/>
            <a:ext cx="731898" cy="923330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lvl="0" algn="ctr"/>
            <a:r>
              <a:rPr lang="cs-CZ" sz="54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80602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7" grpId="0" animBg="1"/>
      <p:bldP spid="11" grpId="0" animBg="1"/>
      <p:bldP spid="12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4508" y="3185100"/>
            <a:ext cx="3454985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natři </a:t>
            </a:r>
            <a:r>
              <a:rPr lang="cs-CZ" sz="6600" dirty="0" err="1" smtClean="0">
                <a:solidFill>
                  <a:prstClr val="black"/>
                </a:solidFill>
              </a:rPr>
              <a:t>plo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06633" y="3157224"/>
            <a:ext cx="4683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t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770984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410920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50724" y="5410920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72894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1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68394" y="3185100"/>
            <a:ext cx="6207212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ho   mi to klu  </a:t>
            </a:r>
            <a:r>
              <a:rPr lang="cs-CZ" sz="6600" dirty="0" err="1" smtClean="0">
                <a:solidFill>
                  <a:prstClr val="black"/>
                </a:solidFill>
              </a:rPr>
              <a:t>ko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868144" y="3157224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b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5915000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322257" y="3185100"/>
            <a:ext cx="6655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ď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2339752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46498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2" grpId="0" animBg="1"/>
      <p:bldP spid="14" grpId="0" animBg="1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0975" y="3185100"/>
            <a:ext cx="5382051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Ji  </a:t>
            </a:r>
            <a:r>
              <a:rPr lang="cs-CZ" sz="6600" dirty="0" err="1" smtClean="0">
                <a:solidFill>
                  <a:prstClr val="black"/>
                </a:solidFill>
              </a:rPr>
              <a:t>ko</a:t>
            </a:r>
            <a:r>
              <a:rPr lang="cs-CZ" sz="6600" dirty="0" smtClean="0">
                <a:solidFill>
                  <a:prstClr val="black"/>
                </a:solidFill>
              </a:rPr>
              <a:t>, řekni </a:t>
            </a:r>
            <a:r>
              <a:rPr lang="cs-CZ" sz="6600" dirty="0" err="1" smtClean="0">
                <a:solidFill>
                  <a:prstClr val="black"/>
                </a:solidFill>
              </a:rPr>
              <a:t>vti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607598" y="3157224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p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635080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375410" y="3185100"/>
            <a:ext cx="4683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t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2386608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73174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1" grpId="0" animBg="1"/>
      <p:bldP spid="13" grpId="0" animBg="1"/>
      <p:bldP spid="14" grpId="0" animBg="1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60745" y="3185100"/>
            <a:ext cx="5422510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potřebuji </a:t>
            </a:r>
            <a:r>
              <a:rPr lang="cs-CZ" sz="6600" dirty="0" err="1" smtClean="0">
                <a:solidFill>
                  <a:prstClr val="black"/>
                </a:solidFill>
              </a:rPr>
              <a:t>šrou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660232" y="3185100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b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707088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774244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80691" y="3185100"/>
            <a:ext cx="5582619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poje  </a:t>
            </a:r>
            <a:r>
              <a:rPr lang="cs-CZ" sz="6600" dirty="0" err="1" smtClean="0">
                <a:solidFill>
                  <a:prstClr val="black"/>
                </a:solidFill>
              </a:rPr>
              <a:t>te</a:t>
            </a:r>
            <a:r>
              <a:rPr lang="cs-CZ" sz="6600" dirty="0" smtClean="0">
                <a:solidFill>
                  <a:prstClr val="black"/>
                </a:solidFill>
              </a:rPr>
              <a:t> na </a:t>
            </a:r>
            <a:r>
              <a:rPr lang="cs-CZ" sz="6600" dirty="0" err="1" smtClean="0">
                <a:solidFill>
                  <a:prstClr val="black"/>
                </a:solidFill>
              </a:rPr>
              <a:t>výle</a:t>
            </a:r>
            <a:r>
              <a:rPr lang="cs-CZ" sz="6600" dirty="0" smtClean="0">
                <a:solidFill>
                  <a:prstClr val="black"/>
                </a:solidFill>
              </a:rPr>
              <a:t>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911914" y="3185100"/>
            <a:ext cx="4683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t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923112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258361" y="3185100"/>
            <a:ext cx="6655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ď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322712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3937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1" grpId="0" animBg="1"/>
      <p:bldP spid="14" grpId="0" animBg="1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2638" y="3185100"/>
            <a:ext cx="7998724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na </a:t>
            </a:r>
            <a:r>
              <a:rPr lang="cs-CZ" sz="6600" dirty="0" err="1" smtClean="0">
                <a:solidFill>
                  <a:prstClr val="black"/>
                </a:solidFill>
              </a:rPr>
              <a:t>zahrá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ce</a:t>
            </a:r>
            <a:r>
              <a:rPr lang="cs-CZ" sz="6600" dirty="0" smtClean="0">
                <a:solidFill>
                  <a:prstClr val="black"/>
                </a:solidFill>
              </a:rPr>
              <a:t> byla </a:t>
            </a:r>
            <a:r>
              <a:rPr lang="cs-CZ" sz="6600" dirty="0" err="1" smtClean="0">
                <a:solidFill>
                  <a:prstClr val="black"/>
                </a:solidFill>
              </a:rPr>
              <a:t>ža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ka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39646" y="3185100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b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7139136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419872" y="3185100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d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538736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75383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2" grpId="0" animBg="1"/>
      <p:bldP spid="13" grpId="0" animBg="1"/>
      <p:bldP spid="14" grpId="0" animBg="1"/>
      <p:bldP spid="1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70720" y="3185100"/>
            <a:ext cx="4202561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rybářská </a:t>
            </a:r>
            <a:r>
              <a:rPr lang="cs-CZ" sz="6600" dirty="0" err="1" smtClean="0">
                <a:solidFill>
                  <a:prstClr val="black"/>
                </a:solidFill>
              </a:rPr>
              <a:t>sí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104576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ť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6151432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15775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8232" y="3185100"/>
            <a:ext cx="8407536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labu</a:t>
            </a:r>
            <a:r>
              <a:rPr lang="cs-CZ" sz="6600" dirty="0" smtClean="0">
                <a:solidFill>
                  <a:prstClr val="black"/>
                </a:solidFill>
              </a:rPr>
              <a:t>  a </a:t>
            </a:r>
            <a:r>
              <a:rPr lang="cs-CZ" sz="6600" dirty="0" err="1" smtClean="0">
                <a:solidFill>
                  <a:prstClr val="black"/>
                </a:solidFill>
              </a:rPr>
              <a:t>jestřá</a:t>
            </a:r>
            <a:r>
              <a:rPr lang="cs-CZ" sz="6600" dirty="0" smtClean="0">
                <a:solidFill>
                  <a:prstClr val="black"/>
                </a:solidFill>
              </a:rPr>
              <a:t>   jsou ptáci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63382" y="3185100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b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690864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89728" y="3185100"/>
            <a:ext cx="47801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ť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1763688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81345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1" grpId="0" animBg="1"/>
      <p:bldP spid="12" grpId="0" animBg="1"/>
      <p:bldP spid="13" grpId="0" animBg="1"/>
      <p:bldP spid="1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00635" y="3215289"/>
            <a:ext cx="4974247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nevr</a:t>
            </a:r>
            <a:r>
              <a:rPr lang="cs-CZ" sz="6600" dirty="0" smtClean="0">
                <a:solidFill>
                  <a:prstClr val="black"/>
                </a:solidFill>
              </a:rPr>
              <a:t>   se a se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614371" y="3215289"/>
            <a:ext cx="478016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ť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563888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44208" y="3185100"/>
            <a:ext cx="66556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ď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516216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48010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1" grpId="0" animBg="1"/>
      <p:bldP spid="12" grpId="0" animBg="1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50985" y="3185100"/>
            <a:ext cx="4842031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tegrafní</a:t>
            </a:r>
            <a:r>
              <a:rPr lang="cs-CZ" sz="6600" dirty="0" smtClean="0">
                <a:solidFill>
                  <a:prstClr val="black"/>
                </a:solidFill>
              </a:rPr>
              <a:t> </a:t>
            </a:r>
            <a:r>
              <a:rPr lang="cs-CZ" sz="6600" dirty="0" err="1" smtClean="0">
                <a:solidFill>
                  <a:prstClr val="black"/>
                </a:solidFill>
              </a:rPr>
              <a:t>slou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320600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p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367456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48191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36287" y="3185100"/>
            <a:ext cx="4271426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pozor </a:t>
            </a:r>
            <a:r>
              <a:rPr lang="cs-CZ" sz="6600" dirty="0" err="1" smtClean="0">
                <a:solidFill>
                  <a:prstClr val="black"/>
                </a:solidFill>
              </a:rPr>
              <a:t>scho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084168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d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6131024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75600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2" grpId="0" animBg="1"/>
      <p:bldP spid="13" grpId="0" animBg="1"/>
      <p:bldP spid="1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75952" y="3185100"/>
            <a:ext cx="5592097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nala</a:t>
            </a:r>
            <a:r>
              <a:rPr lang="cs-CZ" sz="6600" dirty="0" smtClean="0">
                <a:solidFill>
                  <a:prstClr val="black"/>
                </a:solidFill>
              </a:rPr>
              <a:t>    ten klavír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52248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ď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199104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8859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52042" y="3215289"/>
            <a:ext cx="7439917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Ra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ka</a:t>
            </a:r>
            <a:r>
              <a:rPr lang="cs-CZ" sz="6600" dirty="0" smtClean="0">
                <a:solidFill>
                  <a:prstClr val="black"/>
                </a:solidFill>
              </a:rPr>
              <a:t> má bílé </a:t>
            </a:r>
            <a:r>
              <a:rPr lang="cs-CZ" sz="6600" dirty="0" err="1" smtClean="0">
                <a:solidFill>
                  <a:prstClr val="black"/>
                </a:solidFill>
              </a:rPr>
              <a:t>zou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ky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691680" y="3215289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d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1691680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76256" y="3215289"/>
            <a:ext cx="6286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b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948264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74463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7" grpId="0"/>
      <p:bldP spid="10" grpId="0" animBg="1"/>
      <p:bldP spid="12" grpId="0" animBg="1"/>
      <p:bldP spid="13" grpId="0" animBg="1"/>
      <p:bldP spid="14" grpId="0" animBg="1"/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01971" y="3185100"/>
            <a:ext cx="4540059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bo</a:t>
            </a:r>
            <a:r>
              <a:rPr lang="cs-CZ" sz="6600" dirty="0" smtClean="0">
                <a:solidFill>
                  <a:prstClr val="black"/>
                </a:solidFill>
              </a:rPr>
              <a:t>   číslo </a:t>
            </a:r>
            <a:r>
              <a:rPr lang="cs-CZ" sz="6600" dirty="0" err="1" smtClean="0">
                <a:solidFill>
                  <a:prstClr val="black"/>
                </a:solidFill>
              </a:rPr>
              <a:t>pě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52248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d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178696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300192" y="3185100"/>
            <a:ext cx="468398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t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311390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58808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3" grpId="0" animBg="1"/>
      <p:bldP spid="14" grpId="0" animBg="1"/>
      <p:bldP spid="1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4851" y="3185100"/>
            <a:ext cx="5811527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čá</a:t>
            </a:r>
            <a:r>
              <a:rPr lang="cs-CZ" sz="6600" dirty="0" smtClean="0">
                <a:solidFill>
                  <a:prstClr val="black"/>
                </a:solidFill>
              </a:rPr>
              <a:t>   chytil </a:t>
            </a:r>
            <a:r>
              <a:rPr lang="cs-CZ" sz="6600" dirty="0" err="1" smtClean="0">
                <a:solidFill>
                  <a:prstClr val="black"/>
                </a:solidFill>
              </a:rPr>
              <a:t>ry</a:t>
            </a:r>
            <a:r>
              <a:rPr lang="cs-CZ" sz="6600" dirty="0" smtClean="0">
                <a:solidFill>
                  <a:prstClr val="black"/>
                </a:solidFill>
              </a:rPr>
              <a:t>  ku 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432168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p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2553404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44536" y="3212976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b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5865772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596858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7" grpId="0"/>
      <p:bldP spid="11" grpId="0" animBg="1"/>
      <p:bldP spid="12" grpId="0" animBg="1"/>
      <p:bldP spid="13" grpId="0" animBg="1"/>
      <p:bldP spid="14" grpId="0" animBg="1"/>
      <p:bldP spid="1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441" y="3185100"/>
            <a:ext cx="8437118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smtClean="0">
                <a:solidFill>
                  <a:prstClr val="black"/>
                </a:solidFill>
              </a:rPr>
              <a:t>kde je </a:t>
            </a:r>
            <a:r>
              <a:rPr lang="cs-CZ" sz="6600" dirty="0" err="1" smtClean="0">
                <a:solidFill>
                  <a:prstClr val="black"/>
                </a:solidFill>
              </a:rPr>
              <a:t>chlu</a:t>
            </a:r>
            <a:r>
              <a:rPr lang="cs-CZ" sz="6600" dirty="0" smtClean="0">
                <a:solidFill>
                  <a:prstClr val="black"/>
                </a:solidFill>
              </a:rPr>
              <a:t>  , tam je </a:t>
            </a:r>
            <a:r>
              <a:rPr lang="cs-CZ" sz="6600" dirty="0" err="1" smtClean="0">
                <a:solidFill>
                  <a:prstClr val="black"/>
                </a:solidFill>
              </a:rPr>
              <a:t>chu</a:t>
            </a:r>
            <a:r>
              <a:rPr lang="cs-CZ" sz="6600" dirty="0">
                <a:solidFill>
                  <a:prstClr val="black"/>
                </a:solidFill>
              </a:rPr>
              <a:t>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3944336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p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065572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8316416" y="3212976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ť</a:t>
            </a:r>
          </a:p>
        </p:txBody>
      </p:sp>
      <p:cxnSp>
        <p:nvCxnSpPr>
          <p:cNvPr id="16" name="Přímá spojnice 15"/>
          <p:cNvCxnSpPr/>
          <p:nvPr/>
        </p:nvCxnSpPr>
        <p:spPr>
          <a:xfrm>
            <a:off x="8314044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53699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1" grpId="0" animBg="1"/>
      <p:bldP spid="12" grpId="0" animBg="1"/>
      <p:bldP spid="13" grpId="0" animBg="1"/>
      <p:bldP spid="1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7912" y="3185100"/>
            <a:ext cx="3948176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cho</a:t>
            </a:r>
            <a:r>
              <a:rPr lang="cs-CZ" sz="6600" dirty="0" smtClean="0">
                <a:solidFill>
                  <a:prstClr val="black"/>
                </a:solidFill>
              </a:rPr>
              <a:t>   rovně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800320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ď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775168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66146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74284" y="3185100"/>
            <a:ext cx="5795433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6600" dirty="0" err="1" smtClean="0">
                <a:solidFill>
                  <a:prstClr val="black"/>
                </a:solidFill>
              </a:rPr>
              <a:t>rá</a:t>
            </a:r>
            <a:r>
              <a:rPr lang="cs-CZ" sz="6600" dirty="0" smtClean="0">
                <a:solidFill>
                  <a:prstClr val="black"/>
                </a:solidFill>
              </a:rPr>
              <a:t>    čtu </a:t>
            </a:r>
            <a:r>
              <a:rPr lang="cs-CZ" sz="6600" dirty="0" err="1" smtClean="0">
                <a:solidFill>
                  <a:prstClr val="black"/>
                </a:solidFill>
              </a:rPr>
              <a:t>pohá</a:t>
            </a:r>
            <a:r>
              <a:rPr lang="cs-CZ" sz="6600" dirty="0" smtClean="0">
                <a:solidFill>
                  <a:prstClr val="black"/>
                </a:solidFill>
              </a:rPr>
              <a:t>  </a:t>
            </a:r>
            <a:r>
              <a:rPr lang="cs-CZ" sz="6600" dirty="0" err="1" smtClean="0">
                <a:solidFill>
                  <a:prstClr val="black"/>
                </a:solidFill>
              </a:rPr>
              <a:t>ky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339752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d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2460988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084168" y="3212976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 smtClean="0">
                <a:solidFill>
                  <a:srgbClr val="FF0000"/>
                </a:solidFill>
              </a:rPr>
              <a:t>d</a:t>
            </a:r>
            <a:endParaRPr lang="cs-CZ" sz="6600" dirty="0">
              <a:solidFill>
                <a:srgbClr val="FF0000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6205404" y="4104948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7976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8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2" grpId="0" animBg="1"/>
      <p:bldP spid="13" grpId="0" animBg="1"/>
      <p:bldP spid="14" grpId="0" animBg="1"/>
      <p:bldP spid="1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4836" y="3185100"/>
            <a:ext cx="4134329" cy="1107996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600" dirty="0">
                <a:solidFill>
                  <a:prstClr val="black"/>
                </a:solidFill>
              </a:rPr>
              <a:t>j</a:t>
            </a:r>
            <a:r>
              <a:rPr lang="cs-CZ" sz="6600" dirty="0" smtClean="0">
                <a:solidFill>
                  <a:prstClr val="black"/>
                </a:solidFill>
              </a:rPr>
              <a:t>e   opatrně </a:t>
            </a:r>
            <a:endParaRPr lang="cs-CZ" sz="6600" dirty="0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131840" y="3185100"/>
            <a:ext cx="699672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600" dirty="0">
                <a:solidFill>
                  <a:srgbClr val="FF0000"/>
                </a:solidFill>
              </a:rPr>
              <a:t>ď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209228" y="4077072"/>
            <a:ext cx="457200" cy="0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302314" y="1366715"/>
            <a:ext cx="31021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prstClr val="black"/>
                </a:solidFill>
              </a:rPr>
              <a:t>                            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21347" y="1064471"/>
            <a:ext cx="720080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b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620261" y="1053543"/>
            <a:ext cx="70320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p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702296" y="1006693"/>
            <a:ext cx="717572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d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98702" y="1004952"/>
            <a:ext cx="698451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t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875987" y="980728"/>
            <a:ext cx="739134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</a:rPr>
              <a:t>ď</a:t>
            </a:r>
            <a:endParaRPr lang="cs-CZ" sz="4400" b="1" dirty="0">
              <a:solidFill>
                <a:srgbClr val="0070C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993955" y="980728"/>
            <a:ext cx="731898" cy="1200329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 algn="ctr"/>
            <a:r>
              <a:rPr lang="cs-CZ" sz="7200" b="1" dirty="0">
                <a:solidFill>
                  <a:srgbClr val="0070C0"/>
                </a:solidFill>
              </a:rPr>
              <a:t>ť</a:t>
            </a:r>
          </a:p>
        </p:txBody>
      </p:sp>
      <p:sp>
        <p:nvSpPr>
          <p:cNvPr id="19" name="Tlačítko akce: Dopředu nebo Další 18">
            <a:hlinkClick r:id="" action="ppaction://hlinkshowjump?jump=nextslide" highlightClick="1"/>
          </p:cNvPr>
          <p:cNvSpPr/>
          <p:nvPr/>
        </p:nvSpPr>
        <p:spPr>
          <a:xfrm>
            <a:off x="5342479" y="5373216"/>
            <a:ext cx="1042416" cy="1042416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0" name="Tlačítko akce: Zpět nebo Předchozí 19">
            <a:hlinkClick r:id="" action="ppaction://hlinkshowjump?jump=previousslide" highlightClick="1"/>
          </p:cNvPr>
          <p:cNvSpPr/>
          <p:nvPr/>
        </p:nvSpPr>
        <p:spPr>
          <a:xfrm>
            <a:off x="2737496" y="5373216"/>
            <a:ext cx="1042416" cy="1042416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3" name="Tlačítko akce: Domů 22">
            <a:hlinkClick r:id="" action="ppaction://hlinkshowjump?jump=firstslide" highlightClick="1"/>
          </p:cNvPr>
          <p:cNvSpPr/>
          <p:nvPr/>
        </p:nvSpPr>
        <p:spPr>
          <a:xfrm>
            <a:off x="4050792" y="5373216"/>
            <a:ext cx="1042416" cy="1042416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3702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1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8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39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0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50" autoRev="1" fill="remove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animClr clrSpc="rgb" dir="cw">
                                      <p:cBhvr>
                                        <p:cTn id="47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7" grpId="0"/>
      <p:bldP spid="7" grpId="0" animBg="1"/>
      <p:bldP spid="10" grpId="0" animBg="1"/>
      <p:bldP spid="11" grpId="0" animBg="1"/>
      <p:bldP spid="12" grpId="0" animBg="1"/>
      <p:bldP spid="1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41782" y="1505019"/>
            <a:ext cx="1263487" cy="26468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600" b="1" dirty="0" smtClean="0">
                <a:solidFill>
                  <a:srgbClr val="C00000"/>
                </a:solidFill>
              </a:rPr>
              <a:t>1</a:t>
            </a:r>
            <a:endParaRPr lang="cs-CZ" sz="166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23728" y="2698803"/>
            <a:ext cx="931665" cy="18620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1500" b="1" dirty="0">
                <a:solidFill>
                  <a:srgbClr val="00B0F0"/>
                </a:solidFill>
              </a:rPr>
              <a:t>2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77707" y="274302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>
                <a:solidFill>
                  <a:srgbClr val="00B050"/>
                </a:solidFill>
              </a:rPr>
              <a:t>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3131840" y="4549610"/>
            <a:ext cx="7040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>
                <a:solidFill>
                  <a:schemeClr val="tx2">
                    <a:lumMod val="25000"/>
                  </a:schemeClr>
                </a:solidFill>
              </a:rPr>
              <a:t>4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220072" y="458112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chemeClr val="bg1"/>
                </a:solidFill>
              </a:rPr>
              <a:t>5</a:t>
            </a:r>
            <a:endParaRPr lang="cs-CZ" sz="60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17583" y="838453"/>
            <a:ext cx="523842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jakou známku si zasloužíš?</a:t>
            </a:r>
            <a:endParaRPr lang="cs-CZ" sz="3600" b="1" dirty="0">
              <a:solidFill>
                <a:schemeClr val="bg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1403648" y="2188550"/>
            <a:ext cx="6803677" cy="3472698"/>
            <a:chOff x="1620391" y="1628800"/>
            <a:chExt cx="6803677" cy="3472698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0391" y="2005873"/>
              <a:ext cx="3095625" cy="3095625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Obláček 7"/>
            <p:cNvSpPr/>
            <p:nvPr/>
          </p:nvSpPr>
          <p:spPr>
            <a:xfrm>
              <a:off x="4860552" y="1628800"/>
              <a:ext cx="3563516" cy="2038105"/>
            </a:xfrm>
            <a:prstGeom prst="cloudCallout">
              <a:avLst>
                <a:gd name="adj1" fmla="val -67327"/>
                <a:gd name="adj2" fmla="val 49619"/>
              </a:avLst>
            </a:prstGeom>
          </p:spPr>
          <p:style>
            <a:lnRef idx="0">
              <a:schemeClr val="accent4"/>
            </a:lnRef>
            <a:fillRef idx="3">
              <a:schemeClr val="accent4"/>
            </a:fillRef>
            <a:effectRef idx="3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>
                      <a:lumMod val="25000"/>
                    </a:schemeClr>
                  </a:solidFill>
                </a:rPr>
                <a:t>Nešlo </a:t>
              </a:r>
              <a:r>
                <a:rPr lang="cs-CZ" sz="2800" dirty="0" err="1" smtClean="0">
                  <a:solidFill>
                    <a:schemeClr val="tx2">
                      <a:lumMod val="25000"/>
                    </a:schemeClr>
                  </a:solidFill>
                </a:rPr>
                <a:t>to,máš</a:t>
              </a:r>
              <a:r>
                <a:rPr lang="cs-CZ" sz="2800" dirty="0" smtClean="0">
                  <a:solidFill>
                    <a:schemeClr val="tx2">
                      <a:lumMod val="25000"/>
                    </a:schemeClr>
                  </a:solidFill>
                </a:rPr>
                <a:t> šanci se to doučit.</a:t>
              </a:r>
              <a:endParaRPr lang="cs-CZ" sz="280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1331640" y="2205583"/>
            <a:ext cx="6803876" cy="3455665"/>
            <a:chOff x="1619672" y="1628800"/>
            <a:chExt cx="6803876" cy="3455665"/>
          </a:xfrm>
        </p:grpSpPr>
        <p:pic>
          <p:nvPicPr>
            <p:cNvPr id="1030" name="Picture 6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1988840"/>
              <a:ext cx="3095625" cy="3095625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5" name="Obláček 14"/>
            <p:cNvSpPr/>
            <p:nvPr/>
          </p:nvSpPr>
          <p:spPr>
            <a:xfrm>
              <a:off x="4860032" y="1628800"/>
              <a:ext cx="3563516" cy="2038105"/>
            </a:xfrm>
            <a:prstGeom prst="cloudCallout">
              <a:avLst>
                <a:gd name="adj1" fmla="val -67327"/>
                <a:gd name="adj2" fmla="val 49619"/>
              </a:avLst>
            </a:prstGeom>
          </p:spPr>
          <p:style>
            <a:lnRef idx="0">
              <a:schemeClr val="accent3"/>
            </a:lnRef>
            <a:fillRef idx="3">
              <a:schemeClr val="accent3"/>
            </a:fillRef>
            <a:effectRef idx="3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>
                      <a:lumMod val="25000"/>
                    </a:schemeClr>
                  </a:solidFill>
                </a:rPr>
                <a:t>Nic moc, musíš zabrat.</a:t>
              </a:r>
              <a:endParaRPr lang="cs-CZ" sz="280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331640" y="2142378"/>
            <a:ext cx="6731149" cy="3446862"/>
            <a:chOff x="1692399" y="1628800"/>
            <a:chExt cx="6731149" cy="3446862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92399" y="1980037"/>
              <a:ext cx="3095625" cy="3095625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7" name="Obláček 16"/>
            <p:cNvSpPr/>
            <p:nvPr/>
          </p:nvSpPr>
          <p:spPr>
            <a:xfrm>
              <a:off x="4860032" y="1628800"/>
              <a:ext cx="3563516" cy="2038105"/>
            </a:xfrm>
            <a:prstGeom prst="cloudCallout">
              <a:avLst>
                <a:gd name="adj1" fmla="val -57658"/>
                <a:gd name="adj2" fmla="val 24911"/>
              </a:avLst>
            </a:prstGeom>
          </p:spPr>
          <p:style>
            <a:lnRef idx="0">
              <a:schemeClr val="accent5"/>
            </a:lnRef>
            <a:fillRef idx="3">
              <a:schemeClr val="accent5"/>
            </a:fillRef>
            <a:effectRef idx="3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>
                      <a:lumMod val="25000"/>
                    </a:schemeClr>
                  </a:solidFill>
                </a:rPr>
                <a:t>Dobrý, ale mohlo to být lepší.</a:t>
              </a:r>
              <a:endParaRPr lang="cs-CZ" sz="280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1585267" y="2132856"/>
            <a:ext cx="6299101" cy="3528392"/>
            <a:chOff x="2124447" y="1628800"/>
            <a:chExt cx="6299101" cy="3528392"/>
          </a:xfrm>
        </p:grpSpPr>
        <p:pic>
          <p:nvPicPr>
            <p:cNvPr id="1029" name="Picture 5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24447" y="2061567"/>
              <a:ext cx="3095625" cy="3095625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9" name="Obláček 18"/>
            <p:cNvSpPr/>
            <p:nvPr/>
          </p:nvSpPr>
          <p:spPr>
            <a:xfrm>
              <a:off x="4860032" y="1628800"/>
              <a:ext cx="3563516" cy="2038105"/>
            </a:xfrm>
            <a:prstGeom prst="cloudCallout">
              <a:avLst>
                <a:gd name="adj1" fmla="val -53025"/>
                <a:gd name="adj2" fmla="val 24911"/>
              </a:avLst>
            </a:prstGeom>
          </p:spPr>
          <p:style>
            <a:lnRef idx="0">
              <a:schemeClr val="accent6"/>
            </a:lnRef>
            <a:fillRef idx="3">
              <a:schemeClr val="accent6"/>
            </a:fillRef>
            <a:effectRef idx="3">
              <a:schemeClr val="accent6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>
                      <a:lumMod val="25000"/>
                    </a:schemeClr>
                  </a:solidFill>
                </a:rPr>
                <a:t>Velmi dobře, až na maličké mouchy.</a:t>
              </a:r>
              <a:endParaRPr lang="cs-CZ" sz="280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grpSp>
        <p:nvGrpSpPr>
          <p:cNvPr id="13" name="Skupina 12"/>
          <p:cNvGrpSpPr/>
          <p:nvPr/>
        </p:nvGrpSpPr>
        <p:grpSpPr>
          <a:xfrm>
            <a:off x="1259632" y="2060848"/>
            <a:ext cx="6984776" cy="3532167"/>
            <a:chOff x="1835696" y="1556792"/>
            <a:chExt cx="6984776" cy="3532167"/>
          </a:xfrm>
        </p:grpSpPr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5696" y="1993334"/>
              <a:ext cx="3095625" cy="3095625"/>
            </a:xfrm>
            <a:prstGeom prst="ellipse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1" name="Obláček 20"/>
            <p:cNvSpPr/>
            <p:nvPr/>
          </p:nvSpPr>
          <p:spPr>
            <a:xfrm>
              <a:off x="5256956" y="1556792"/>
              <a:ext cx="3563516" cy="2038105"/>
            </a:xfrm>
            <a:prstGeom prst="cloudCallout">
              <a:avLst>
                <a:gd name="adj1" fmla="val -58727"/>
                <a:gd name="adj2" fmla="val 33012"/>
              </a:avLst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schemeClr val="tx2">
                      <a:lumMod val="25000"/>
                    </a:schemeClr>
                  </a:solidFill>
                </a:rPr>
                <a:t>Vynikající, zasloužíš si odměnu.</a:t>
              </a:r>
              <a:endParaRPr lang="cs-CZ" sz="2800" dirty="0">
                <a:solidFill>
                  <a:schemeClr val="tx2">
                    <a:lumMod val="25000"/>
                  </a:schemeClr>
                </a:solidFill>
              </a:endParaRP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3533126" y="406405"/>
            <a:ext cx="20777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Co myslíš,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4" name="Tlačítko akce: Dopředu nebo Další 23">
            <a:hlinkClick r:id="" action="ppaction://hlinkshowjump?jump=nextslide" highlightClick="1"/>
          </p:cNvPr>
          <p:cNvSpPr/>
          <p:nvPr/>
        </p:nvSpPr>
        <p:spPr>
          <a:xfrm>
            <a:off x="5057011" y="6126777"/>
            <a:ext cx="760131" cy="542583"/>
          </a:xfrm>
          <a:prstGeom prst="actionButtonForwardNex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5" name="Tlačítko akce: Zpět nebo Předchozí 24">
            <a:hlinkClick r:id="" action="ppaction://hlinkshowjump?jump=previousslide" highlightClick="1"/>
          </p:cNvPr>
          <p:cNvSpPr/>
          <p:nvPr/>
        </p:nvSpPr>
        <p:spPr>
          <a:xfrm>
            <a:off x="2947773" y="6126777"/>
            <a:ext cx="760131" cy="542583"/>
          </a:xfrm>
          <a:prstGeom prst="actionButtonBackPrevious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sp>
        <p:nvSpPr>
          <p:cNvPr id="26" name="Tlačítko akce: Domů 25">
            <a:hlinkClick r:id="" action="ppaction://hlinkshowjump?jump=firstslide" highlightClick="1"/>
          </p:cNvPr>
          <p:cNvSpPr/>
          <p:nvPr/>
        </p:nvSpPr>
        <p:spPr>
          <a:xfrm>
            <a:off x="3959739" y="6126777"/>
            <a:ext cx="760131" cy="542583"/>
          </a:xfrm>
          <a:prstGeom prst="actionButtonHom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758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 tmFilter="0, 0; .2, .5; .8, .5; 1, 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0" dur="250" autoRev="1" fill="hold"/>
                                        <p:tgtEl>
                                          <p:spTgt spid="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1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4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6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7" presetID="2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2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Krychle 10"/>
          <p:cNvSpPr/>
          <p:nvPr/>
        </p:nvSpPr>
        <p:spPr>
          <a:xfrm>
            <a:off x="792717" y="4798240"/>
            <a:ext cx="7888725" cy="1761440"/>
          </a:xfrm>
          <a:prstGeom prst="cube">
            <a:avLst>
              <a:gd name="adj" fmla="val 11924"/>
            </a:avLst>
          </a:prstGeom>
          <a:noFill/>
          <a:ln>
            <a:solidFill>
              <a:schemeClr val="bg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Below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 rot="16200000">
            <a:off x="-541290" y="3189365"/>
            <a:ext cx="3229594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" name="Rovnoramenný trojúhelník 3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c</a:t>
              </a:r>
              <a:r>
                <a:rPr lang="cs-CZ" sz="2800" dirty="0" smtClean="0">
                  <a:solidFill>
                    <a:prstClr val="black"/>
                  </a:solidFill>
                </a:rPr>
                <a:t>hovám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holu</a:t>
              </a:r>
              <a:r>
                <a:rPr lang="cs-CZ" sz="2800" b="1" dirty="0">
                  <a:solidFill>
                    <a:srgbClr val="FF0000"/>
                  </a:solidFill>
                </a:rPr>
                <a:t> 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smtClean="0">
                  <a:solidFill>
                    <a:prstClr val="black"/>
                  </a:solidFill>
                </a:rPr>
                <a:t>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 rot="16200000">
            <a:off x="89858" y="3189365"/>
            <a:ext cx="3229595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3" name="Rovnoramenný trojúhelník 7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v</a:t>
              </a:r>
              <a:r>
                <a:rPr lang="cs-CZ" sz="2800" dirty="0" smtClean="0">
                  <a:solidFill>
                    <a:prstClr val="black"/>
                  </a:solidFill>
                </a:rPr>
                <a:t>ysoké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slou</a:t>
              </a:r>
              <a:r>
                <a:rPr lang="cs-CZ" sz="2800" dirty="0" smtClean="0">
                  <a:solidFill>
                    <a:prstClr val="black"/>
                  </a:solidFill>
                </a:rPr>
                <a:t>..y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rot="16200000">
            <a:off x="739453" y="3213035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7" name="Rovnoramenný trojúhelník 7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>
                  <a:solidFill>
                    <a:prstClr val="black"/>
                  </a:solidFill>
                </a:rPr>
                <a:t>n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aku</a:t>
              </a:r>
              <a:r>
                <a:rPr lang="cs-CZ" sz="2800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ovat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79" name="Přímá spojnice 7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 rot="16200000">
            <a:off x="1370602" y="3213035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1" name="Rovnoramenný trojúhelník 8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 smtClean="0">
                  <a:solidFill>
                    <a:prstClr val="black"/>
                  </a:solidFill>
                </a:rPr>
                <a:t>klu</a:t>
              </a:r>
              <a:r>
                <a:rPr lang="cs-CZ" sz="2800" b="1" dirty="0" err="1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íčko</a:t>
              </a:r>
              <a:r>
                <a:rPr lang="cs-CZ" sz="2800" dirty="0" smtClean="0">
                  <a:solidFill>
                    <a:prstClr val="black"/>
                  </a:solidFill>
                </a:rPr>
                <a:t>  vlny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6200000">
            <a:off x="2001751" y="3213034"/>
            <a:ext cx="3192704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5" name="Rovnoramenný trojúhelník 8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velké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jeřá</a:t>
              </a:r>
              <a:r>
                <a:rPr lang="cs-CZ" sz="2800" dirty="0" smtClean="0">
                  <a:solidFill>
                    <a:prstClr val="black"/>
                  </a:solidFill>
                </a:rPr>
                <a:t>..y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 rot="16200000">
            <a:off x="2632900" y="3213035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9" name="Rovnoramenný trojúhelník 8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humorné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vti</a:t>
              </a:r>
              <a:r>
                <a:rPr lang="cs-CZ" sz="2800" dirty="0" smtClean="0">
                  <a:solidFill>
                    <a:prstClr val="black"/>
                  </a:solidFill>
                </a:rPr>
                <a:t>..y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1" name="Přímá spojnice 9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 rot="16200000">
            <a:off x="3264049" y="3213034"/>
            <a:ext cx="3192704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3" name="Rovnoramenný trojúhelník 9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h</a:t>
              </a:r>
              <a:r>
                <a:rPr lang="cs-CZ" sz="2800" dirty="0" smtClean="0">
                  <a:solidFill>
                    <a:prstClr val="black"/>
                  </a:solidFill>
                </a:rPr>
                <a:t>odně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ža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5" name="Přímá spojnice 9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3894765" y="3212601"/>
            <a:ext cx="3193569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7" name="Rovnoramenný trojúhelník 9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>
                  <a:solidFill>
                    <a:prstClr val="black"/>
                  </a:solidFill>
                </a:rPr>
                <a:t>h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lu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oká</a:t>
              </a:r>
              <a:r>
                <a:rPr lang="cs-CZ" sz="2800" dirty="0" smtClean="0">
                  <a:solidFill>
                    <a:prstClr val="black"/>
                  </a:solidFill>
                </a:rPr>
                <a:t>  voda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9" name="Přímá spojnice 9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 rot="16200000">
            <a:off x="4525914" y="3212601"/>
            <a:ext cx="3193570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1" name="Rovnoramenný trojúhelník 10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potřebuji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šrou</a:t>
              </a:r>
              <a:r>
                <a:rPr lang="cs-CZ" sz="2800" dirty="0" smtClean="0">
                  <a:solidFill>
                    <a:prstClr val="black"/>
                  </a:solidFill>
                </a:rPr>
                <a:t>..y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 rot="16200000">
            <a:off x="5157496" y="3213035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5" name="Rovnoramenný trojúhelník 10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s</a:t>
              </a:r>
              <a:r>
                <a:rPr lang="cs-CZ" sz="2800" dirty="0" smtClean="0">
                  <a:solidFill>
                    <a:prstClr val="black"/>
                  </a:solidFill>
                </a:rPr>
                <a:t>tádo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so</a:t>
              </a:r>
              <a:r>
                <a:rPr lang="cs-CZ" sz="2800" b="1" dirty="0" err="1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ů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7" name="Přímá spojnice 10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5788213" y="3212605"/>
            <a:ext cx="3193569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9" name="Rovnoramenný trojúhelník 10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pes má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chlu</a:t>
              </a:r>
              <a:r>
                <a:rPr lang="cs-CZ" sz="2800" dirty="0" smtClean="0">
                  <a:solidFill>
                    <a:prstClr val="black"/>
                  </a:solidFill>
                </a:rPr>
                <a:t>..y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1" name="Přímá spojnice 11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 rot="16200000">
            <a:off x="6419794" y="3213035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13" name="Rovnoramenný trojúhelník 11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malý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zou</a:t>
              </a:r>
              <a:r>
                <a:rPr lang="cs-CZ" sz="2800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5" name="Přímá spojnice 11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0" name="Obdélník 119"/>
          <p:cNvSpPr/>
          <p:nvPr/>
        </p:nvSpPr>
        <p:spPr>
          <a:xfrm rot="16200000">
            <a:off x="135996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holu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89693" y="507676"/>
            <a:ext cx="440537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 doplň      nebo</a:t>
            </a:r>
            <a:endParaRPr lang="cs-CZ" sz="5400" b="1" dirty="0">
              <a:solidFill>
                <a:prstClr val="black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7189" y="633690"/>
            <a:ext cx="1067118" cy="1067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9902" y="322571"/>
            <a:ext cx="1119496" cy="1067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9" name="Obdélník 58"/>
          <p:cNvSpPr/>
          <p:nvPr/>
        </p:nvSpPr>
        <p:spPr>
          <a:xfrm rot="16200000">
            <a:off x="808544" y="5560748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 rot="16200000">
            <a:off x="81658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slou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 rot="16200000">
            <a:off x="1432140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náku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 rot="16200000">
            <a:off x="208021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klu  </a:t>
            </a:r>
            <a:r>
              <a:rPr lang="cs-CZ" sz="3200" dirty="0" err="1" smtClean="0">
                <a:solidFill>
                  <a:prstClr val="black"/>
                </a:solidFill>
              </a:rPr>
              <a:t>ko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 rot="16200000">
            <a:off x="2688795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jeřá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 rot="16200000">
            <a:off x="333686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vti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 rot="16200000">
            <a:off x="3984939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ža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 rot="16200000">
            <a:off x="460049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hlou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8" name="Obdélník 117"/>
          <p:cNvSpPr/>
          <p:nvPr/>
        </p:nvSpPr>
        <p:spPr>
          <a:xfrm rot="16200000">
            <a:off x="5209075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šrou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1" name="Obdélník 120"/>
          <p:cNvSpPr/>
          <p:nvPr/>
        </p:nvSpPr>
        <p:spPr>
          <a:xfrm rot="16200000">
            <a:off x="585714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so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 rot="16200000">
            <a:off x="6505219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chlu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5" name="Obdélník 124"/>
          <p:cNvSpPr/>
          <p:nvPr/>
        </p:nvSpPr>
        <p:spPr>
          <a:xfrm rot="16200000">
            <a:off x="712077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zou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ky</a:t>
            </a:r>
            <a:endParaRPr lang="cs-CZ" sz="3200" dirty="0">
              <a:solidFill>
                <a:prstClr val="black"/>
              </a:solidFill>
            </a:endParaRPr>
          </a:p>
        </p:txBody>
      </p:sp>
      <p:cxnSp>
        <p:nvCxnSpPr>
          <p:cNvPr id="127" name="Přímá spojnice 126"/>
          <p:cNvCxnSpPr/>
          <p:nvPr/>
        </p:nvCxnSpPr>
        <p:spPr>
          <a:xfrm>
            <a:off x="1259632" y="5180767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2555776" y="517490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3203848" y="560695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3779912" y="5301208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4427984" y="5390928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5076056" y="567896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5724128" y="5462936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6300192" y="522920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6948264" y="5462936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7596336" y="524691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8" name="Přímá spojnice 137"/>
          <p:cNvCxnSpPr/>
          <p:nvPr/>
        </p:nvCxnSpPr>
        <p:spPr>
          <a:xfrm>
            <a:off x="8244408" y="553494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620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Krychle 10"/>
          <p:cNvSpPr/>
          <p:nvPr/>
        </p:nvSpPr>
        <p:spPr>
          <a:xfrm>
            <a:off x="611560" y="4797152"/>
            <a:ext cx="7888725" cy="1761440"/>
          </a:xfrm>
          <a:prstGeom prst="cube">
            <a:avLst>
              <a:gd name="adj" fmla="val 11924"/>
            </a:avLst>
          </a:prstGeom>
          <a:noFill/>
          <a:ln>
            <a:solidFill>
              <a:schemeClr val="bg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Below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 rot="16200000">
            <a:off x="-541291" y="3189364"/>
            <a:ext cx="3229596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" name="Rovnoramenný trojúhelník 3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d</a:t>
              </a:r>
              <a:r>
                <a:rPr lang="cs-CZ" sz="2800" dirty="0" smtClean="0">
                  <a:solidFill>
                    <a:prstClr val="black"/>
                  </a:solidFill>
                </a:rPr>
                <a:t>va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plo</a:t>
              </a:r>
              <a:r>
                <a:rPr lang="cs-CZ" sz="2800" dirty="0" smtClean="0">
                  <a:solidFill>
                    <a:prstClr val="black"/>
                  </a:solidFill>
                </a:rPr>
                <a:t>..y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 rot="16200000">
            <a:off x="87243" y="3191973"/>
            <a:ext cx="3234825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3" name="Rovnoramenný trojúhelník 7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po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scho</a:t>
              </a:r>
              <a:r>
                <a:rPr lang="cs-CZ" sz="2800" b="1" dirty="0" smtClean="0">
                  <a:solidFill>
                    <a:srgbClr val="8064A2">
                      <a:lumMod val="50000"/>
                    </a:srgbClr>
                  </a:solidFill>
                </a:rPr>
                <a:t>..</a:t>
              </a:r>
              <a:r>
                <a:rPr lang="cs-CZ" sz="2800" dirty="0" smtClean="0">
                  <a:solidFill>
                    <a:prstClr val="black"/>
                  </a:solidFill>
                </a:rPr>
                <a:t>ech</a:t>
              </a:r>
              <a:endParaRPr lang="cs-CZ" sz="3200" dirty="0">
                <a:solidFill>
                  <a:prstClr val="black"/>
                </a:solidFill>
              </a:endParaRPr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rot="16200000">
            <a:off x="739453" y="3213038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7" name="Rovnoramenný trojúhelník 7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 smtClean="0">
                  <a:solidFill>
                    <a:prstClr val="black"/>
                  </a:solidFill>
                </a:rPr>
                <a:t>plo</a:t>
              </a:r>
              <a:r>
                <a:rPr lang="cs-CZ" sz="2800" dirty="0" smtClean="0">
                  <a:solidFill>
                    <a:prstClr val="black"/>
                  </a:solidFill>
                </a:rPr>
                <a:t>..y na stromě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79" name="Přímá spojnice 7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 rot="16200000">
            <a:off x="1370602" y="3213038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1" name="Rovnoramenný trojúhelník 8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na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výle</a:t>
              </a:r>
              <a:r>
                <a:rPr lang="cs-CZ" sz="2800" dirty="0" smtClean="0">
                  <a:solidFill>
                    <a:prstClr val="black"/>
                  </a:solidFill>
                </a:rPr>
                <a:t>..ě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6200000">
            <a:off x="2001751" y="3213038"/>
            <a:ext cx="3192704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5" name="Rovnoramenný trojúhelník 8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t</a:t>
              </a:r>
              <a:r>
                <a:rPr lang="cs-CZ" sz="2800" dirty="0" smtClean="0">
                  <a:solidFill>
                    <a:prstClr val="black"/>
                  </a:solidFill>
                </a:rPr>
                <a:t>enký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drá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 rot="16200000">
            <a:off x="2632900" y="3213038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9" name="Rovnoramenný trojúhelník 8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 mnoho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fo</a:t>
              </a:r>
              <a:r>
                <a:rPr lang="cs-CZ" sz="2800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ek</a:t>
              </a:r>
              <a:r>
                <a:rPr lang="cs-CZ" sz="2800" dirty="0" smtClean="0">
                  <a:solidFill>
                    <a:prstClr val="black"/>
                  </a:solidFill>
                </a:rPr>
                <a:t> 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1" name="Přímá spojnice 9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 rot="16200000">
            <a:off x="3264049" y="3213038"/>
            <a:ext cx="3192704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3" name="Rovnoramenný trojúhelník 9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osla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it</a:t>
              </a:r>
              <a:r>
                <a:rPr lang="cs-CZ" sz="2800" dirty="0" smtClean="0">
                  <a:solidFill>
                    <a:prstClr val="black"/>
                  </a:solidFill>
                </a:rPr>
                <a:t>  si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5" name="Přímá spojnice 9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3894765" y="3212605"/>
            <a:ext cx="3193569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7" name="Rovnoramenný trojúhelník 9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 smtClean="0">
                  <a:solidFill>
                    <a:prstClr val="black"/>
                  </a:solidFill>
                </a:rPr>
                <a:t>Li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uška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9" name="Přímá spojnice 9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 rot="16200000">
            <a:off x="4525914" y="3212605"/>
            <a:ext cx="3193570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1" name="Rovnoramenný trojúhelník 10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h</a:t>
              </a:r>
              <a:r>
                <a:rPr lang="cs-CZ" sz="2800" dirty="0" smtClean="0">
                  <a:solidFill>
                    <a:prstClr val="black"/>
                  </a:solidFill>
                </a:rPr>
                <a:t>odně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pě</a:t>
              </a:r>
              <a:r>
                <a:rPr lang="cs-CZ" sz="2800" b="1" dirty="0" smtClean="0">
                  <a:solidFill>
                    <a:srgbClr val="8064A2">
                      <a:lumMod val="50000"/>
                    </a:srgbClr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ek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 rot="16200000">
            <a:off x="5157496" y="3213038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5" name="Rovnoramenný trojúhelník 10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máme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souse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smtClean="0">
                  <a:solidFill>
                    <a:prstClr val="black"/>
                  </a:solidFill>
                </a:rPr>
                <a:t>a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7" name="Přímá spojnice 10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5788213" y="3212605"/>
            <a:ext cx="3193569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9" name="Rovnoramenný trojúhelník 10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dva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hra..y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1" name="Přímá spojnice 11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 rot="16200000">
            <a:off x="6419794" y="3213038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13" name="Rovnoramenný trojúhelník 11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>
                  <a:solidFill>
                    <a:prstClr val="black"/>
                  </a:solidFill>
                </a:rPr>
                <a:t>p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ocho</a:t>
              </a:r>
              <a:r>
                <a:rPr lang="cs-CZ" sz="2800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ovat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5" name="Přímá spojnice 11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0" name="Obdélník 119"/>
          <p:cNvSpPr/>
          <p:nvPr/>
        </p:nvSpPr>
        <p:spPr>
          <a:xfrm rot="16200000">
            <a:off x="135996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plo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4664" y="417438"/>
            <a:ext cx="47195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doplň        nebo</a:t>
            </a:r>
            <a:endParaRPr lang="cs-CZ" sz="5400" b="1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55576" y="5304547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 rot="16200000">
            <a:off x="808544" y="5560748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 rot="16200000">
            <a:off x="81658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scho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436167" y="520958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 rot="16200000">
            <a:off x="1432140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plo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051720" y="5301208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 rot="16200000">
            <a:off x="208021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699792" y="5160531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 rot="16200000">
            <a:off x="2688795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drá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ky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308375" y="5592579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 rot="16200000">
            <a:off x="333686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fo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956447" y="5664587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 rot="16200000">
            <a:off x="3964580" y="5570200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sla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ký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604519" y="5592579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 rot="16200000">
            <a:off x="4600492" y="556074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>
                <a:solidFill>
                  <a:prstClr val="black"/>
                </a:solidFill>
              </a:rPr>
              <a:t>L</a:t>
            </a:r>
            <a:r>
              <a:rPr lang="cs-CZ" sz="3200" dirty="0" err="1" smtClean="0">
                <a:solidFill>
                  <a:prstClr val="black"/>
                </a:solidFill>
              </a:rPr>
              <a:t>i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220072" y="5661248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18" name="Obdélník 117"/>
          <p:cNvSpPr/>
          <p:nvPr/>
        </p:nvSpPr>
        <p:spPr>
          <a:xfrm rot="16200000">
            <a:off x="5209075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pě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5828655" y="5592579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21" name="Obdélník 120"/>
          <p:cNvSpPr/>
          <p:nvPr/>
        </p:nvSpPr>
        <p:spPr>
          <a:xfrm rot="16200000">
            <a:off x="5857147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souse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6488264" y="5087180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 rot="16200000">
            <a:off x="6505219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hra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124799" y="5301208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25" name="Obdélník 124"/>
          <p:cNvSpPr/>
          <p:nvPr/>
        </p:nvSpPr>
        <p:spPr>
          <a:xfrm rot="16200000">
            <a:off x="712077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pocho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7740352" y="5037703"/>
            <a:ext cx="615553" cy="238978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.</a:t>
            </a:r>
            <a:endParaRPr lang="cs-CZ" sz="2800" b="1" dirty="0">
              <a:solidFill>
                <a:prstClr val="black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385" b="100000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4882" y="214126"/>
            <a:ext cx="1067118" cy="1067118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4" cstate="print">
            <a:biLevel thresh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462" b="99692" l="9538" r="895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19644"/>
            <a:ext cx="1115896" cy="1115896"/>
          </a:xfrm>
          <a:prstGeom prst="rect">
            <a:avLst/>
          </a:prstGeom>
          <a:noFill/>
          <a:ln>
            <a:noFill/>
          </a:ln>
          <a:effectLst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0" name="Přímá spojnice 9"/>
          <p:cNvCxnSpPr/>
          <p:nvPr/>
        </p:nvCxnSpPr>
        <p:spPr>
          <a:xfrm>
            <a:off x="1259632" y="531892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1930257" y="517490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2555776" y="531892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3203848" y="515719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3779912" y="558924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4427984" y="567896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5076056" y="551723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5724128" y="5606952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300192" y="567896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6942366" y="508518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7596336" y="5373216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8172400" y="5085184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Obdélník 137"/>
          <p:cNvSpPr/>
          <p:nvPr/>
        </p:nvSpPr>
        <p:spPr>
          <a:xfrm rot="16200000">
            <a:off x="2104687" y="556074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výlel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6191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Krychle 10"/>
          <p:cNvSpPr/>
          <p:nvPr/>
        </p:nvSpPr>
        <p:spPr>
          <a:xfrm>
            <a:off x="611560" y="4581128"/>
            <a:ext cx="8064896" cy="2078780"/>
          </a:xfrm>
          <a:prstGeom prst="cube">
            <a:avLst>
              <a:gd name="adj" fmla="val 11924"/>
            </a:avLst>
          </a:prstGeom>
          <a:noFill/>
          <a:ln>
            <a:solidFill>
              <a:schemeClr val="bg1"/>
            </a:solidFill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  <a:scene3d>
            <a:camera prst="perspectiveBelow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grpSp>
        <p:nvGrpSpPr>
          <p:cNvPr id="2" name="Skupina 1"/>
          <p:cNvGrpSpPr/>
          <p:nvPr/>
        </p:nvGrpSpPr>
        <p:grpSpPr>
          <a:xfrm rot="16200000">
            <a:off x="-541291" y="3045046"/>
            <a:ext cx="3229596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4" name="Rovnoramenný trojúhelník 3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3" name="Obdélník 2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 smtClean="0">
                  <a:solidFill>
                    <a:prstClr val="black"/>
                  </a:solidFill>
                </a:rPr>
                <a:t>ukli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íš</a:t>
              </a:r>
              <a:r>
                <a:rPr lang="cs-CZ" sz="2800" dirty="0" smtClean="0">
                  <a:solidFill>
                    <a:prstClr val="black"/>
                  </a:solidFill>
                </a:rPr>
                <a:t>  si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5" name="Přímá spojnice 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2" name="Skupina 71"/>
          <p:cNvGrpSpPr/>
          <p:nvPr/>
        </p:nvGrpSpPr>
        <p:grpSpPr>
          <a:xfrm rot="16200000">
            <a:off x="87243" y="3042427"/>
            <a:ext cx="3234825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3" name="Rovnoramenný trojúhelník 7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4" name="Obdélník 7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dvě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labu</a:t>
              </a:r>
              <a:r>
                <a:rPr lang="cs-CZ" sz="2800" b="1" dirty="0" smtClean="0">
                  <a:solidFill>
                    <a:srgbClr val="8064A2">
                      <a:lumMod val="50000"/>
                    </a:srgbClr>
                  </a:solidFill>
                </a:rPr>
                <a:t>..</a:t>
              </a:r>
              <a:r>
                <a:rPr lang="cs-CZ" sz="2800" dirty="0" smtClean="0">
                  <a:solidFill>
                    <a:prstClr val="black"/>
                  </a:solidFill>
                </a:rPr>
                <a:t>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75" name="Přímá spojnice 7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76" name="Skupina 75"/>
          <p:cNvGrpSpPr/>
          <p:nvPr/>
        </p:nvGrpSpPr>
        <p:grpSpPr>
          <a:xfrm rot="16200000">
            <a:off x="739453" y="3063492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77" name="Rovnoramenný trojúhelník 7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78" name="Obdélník 7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dvě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lo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smtClean="0">
                  <a:solidFill>
                    <a:prstClr val="black"/>
                  </a:solidFill>
                </a:rPr>
                <a:t>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79" name="Přímá spojnice 7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0" name="Skupina 79"/>
          <p:cNvGrpSpPr/>
          <p:nvPr/>
        </p:nvGrpSpPr>
        <p:grpSpPr>
          <a:xfrm rot="16200000">
            <a:off x="1370602" y="3063492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1" name="Rovnoramenný trojúhelník 8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2" name="Obdélník 8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dvě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sí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smtClean="0">
                  <a:solidFill>
                    <a:prstClr val="black"/>
                  </a:solidFill>
                </a:rPr>
                <a:t>ě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3" name="Přímá spojnice 8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4" name="Skupina 83"/>
          <p:cNvGrpSpPr/>
          <p:nvPr/>
        </p:nvGrpSpPr>
        <p:grpSpPr>
          <a:xfrm rot="16200000">
            <a:off x="2001751" y="3063492"/>
            <a:ext cx="3192704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5" name="Rovnoramenný trojúhelník 8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86" name="Obdélník 8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>
                  <a:solidFill>
                    <a:prstClr val="black"/>
                  </a:solidFill>
                </a:rPr>
                <a:t>p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rojíž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ět</a:t>
              </a:r>
              <a:r>
                <a:rPr lang="cs-CZ" sz="2800" dirty="0" smtClean="0">
                  <a:solidFill>
                    <a:prstClr val="black"/>
                  </a:solidFill>
                </a:rPr>
                <a:t> 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87" name="Přímá spojnice 8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8" name="Skupina 87"/>
          <p:cNvGrpSpPr/>
          <p:nvPr/>
        </p:nvGrpSpPr>
        <p:grpSpPr>
          <a:xfrm rot="16200000">
            <a:off x="2632900" y="3063492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89" name="Rovnoramenný trojúhelník 8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0" name="Obdélník 8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 dvě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odpově</a:t>
              </a:r>
              <a:r>
                <a:rPr lang="cs-CZ" sz="2800" dirty="0" smtClean="0">
                  <a:solidFill>
                    <a:prstClr val="black"/>
                  </a:solidFill>
                </a:rPr>
                <a:t>..i 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1" name="Přímá spojnice 9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2" name="Skupina 91"/>
          <p:cNvGrpSpPr/>
          <p:nvPr/>
        </p:nvGrpSpPr>
        <p:grpSpPr>
          <a:xfrm rot="16200000">
            <a:off x="3264049" y="3063492"/>
            <a:ext cx="3192704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3" name="Rovnoramenný trojúhelník 9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4" name="Obdélník 9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>
                  <a:solidFill>
                    <a:prstClr val="black"/>
                  </a:solidFill>
                </a:rPr>
                <a:t>p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robu</a:t>
              </a:r>
              <a:r>
                <a:rPr lang="cs-CZ" sz="2800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íš</a:t>
              </a:r>
              <a:r>
                <a:rPr lang="cs-CZ" sz="2800" dirty="0" smtClean="0">
                  <a:solidFill>
                    <a:prstClr val="black"/>
                  </a:solidFill>
                </a:rPr>
                <a:t> 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5" name="Přímá spojnice 9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6" name="Skupina 95"/>
          <p:cNvGrpSpPr/>
          <p:nvPr/>
        </p:nvGrpSpPr>
        <p:grpSpPr>
          <a:xfrm rot="16200000">
            <a:off x="3894765" y="3063059"/>
            <a:ext cx="3193569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97" name="Rovnoramenný trojúhelník 96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98" name="Obdélník 97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>
                  <a:solidFill>
                    <a:prstClr val="black"/>
                  </a:solidFill>
                </a:rPr>
                <a:t>p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osa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íš</a:t>
              </a:r>
              <a:r>
                <a:rPr lang="cs-CZ" sz="2800" dirty="0" smtClean="0">
                  <a:solidFill>
                    <a:prstClr val="black"/>
                  </a:solidFill>
                </a:rPr>
                <a:t> 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99" name="Přímá spojnice 98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0" name="Skupina 99"/>
          <p:cNvGrpSpPr/>
          <p:nvPr/>
        </p:nvGrpSpPr>
        <p:grpSpPr>
          <a:xfrm rot="16200000">
            <a:off x="4525914" y="3063059"/>
            <a:ext cx="3193570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1" name="Rovnoramenný trojúhelník 100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2" name="Obdélník 101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 smtClean="0">
                  <a:solidFill>
                    <a:prstClr val="black"/>
                  </a:solidFill>
                </a:rPr>
                <a:t>obrá</a:t>
              </a:r>
              <a:r>
                <a:rPr lang="cs-CZ" sz="2800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íš</a:t>
              </a:r>
              <a:r>
                <a:rPr lang="cs-CZ" sz="2800" dirty="0" smtClean="0">
                  <a:solidFill>
                    <a:prstClr val="black"/>
                  </a:solidFill>
                </a:rPr>
                <a:t> 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3" name="Přímá spojnice 102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4" name="Skupina 103"/>
          <p:cNvGrpSpPr/>
          <p:nvPr/>
        </p:nvGrpSpPr>
        <p:grpSpPr>
          <a:xfrm rot="16200000">
            <a:off x="5157496" y="3063492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5" name="Rovnoramenný trojúhelník 104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06" name="Obdélník 105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>
                  <a:solidFill>
                    <a:prstClr val="black"/>
                  </a:solidFill>
                </a:rPr>
                <a:t>k</a:t>
              </a:r>
              <a:r>
                <a:rPr lang="cs-CZ" sz="2800" dirty="0" smtClean="0">
                  <a:solidFill>
                    <a:prstClr val="black"/>
                  </a:solidFill>
                </a:rPr>
                <a:t>ro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íš</a:t>
              </a:r>
              <a:r>
                <a:rPr lang="cs-CZ" sz="2800" dirty="0" smtClean="0">
                  <a:solidFill>
                    <a:prstClr val="black"/>
                  </a:solidFill>
                </a:rPr>
                <a:t> 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07" name="Přímá spojnice 106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8" name="Skupina 107"/>
          <p:cNvGrpSpPr/>
          <p:nvPr/>
        </p:nvGrpSpPr>
        <p:grpSpPr>
          <a:xfrm rot="16200000">
            <a:off x="5788213" y="3063059"/>
            <a:ext cx="3193569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09" name="Rovnoramenný trojúhelník 108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0" name="Obdélník 109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err="1">
                  <a:solidFill>
                    <a:prstClr val="black"/>
                  </a:solidFill>
                </a:rPr>
                <a:t>n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evr</a:t>
              </a:r>
              <a:r>
                <a:rPr lang="cs-CZ" sz="2800" b="1" dirty="0" smtClean="0">
                  <a:solidFill>
                    <a:prstClr val="black"/>
                  </a:solidFill>
                </a:rPr>
                <a:t>..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íš</a:t>
              </a:r>
              <a:r>
                <a:rPr lang="cs-CZ" sz="2800" dirty="0" smtClean="0">
                  <a:solidFill>
                    <a:prstClr val="black"/>
                  </a:solidFill>
                </a:rPr>
                <a:t>  se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1" name="Přímá spojnice 110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2" name="Skupina 111"/>
          <p:cNvGrpSpPr/>
          <p:nvPr/>
        </p:nvGrpSpPr>
        <p:grpSpPr>
          <a:xfrm rot="16200000">
            <a:off x="6419794" y="3063492"/>
            <a:ext cx="3192703" cy="407572"/>
            <a:chOff x="2706713" y="836712"/>
            <a:chExt cx="3070962" cy="407572"/>
          </a:xfrm>
          <a:noFill/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grpSpPr>
        <p:sp>
          <p:nvSpPr>
            <p:cNvPr id="113" name="Rovnoramenný trojúhelník 112"/>
            <p:cNvSpPr/>
            <p:nvPr/>
          </p:nvSpPr>
          <p:spPr>
            <a:xfrm rot="5400000">
              <a:off x="5223302" y="833482"/>
              <a:ext cx="407125" cy="413585"/>
            </a:xfrm>
            <a:prstGeom prst="triangle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prstClr val="white"/>
                </a:solidFill>
              </a:endParaRPr>
            </a:p>
          </p:txBody>
        </p:sp>
        <p:sp>
          <p:nvSpPr>
            <p:cNvPr id="114" name="Obdélník 113"/>
            <p:cNvSpPr/>
            <p:nvPr/>
          </p:nvSpPr>
          <p:spPr>
            <a:xfrm>
              <a:off x="2706713" y="836712"/>
              <a:ext cx="2522406" cy="407572"/>
            </a:xfrm>
            <a:prstGeom prst="rect">
              <a:avLst/>
            </a:prstGeom>
            <a:grpFill/>
            <a:ln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800" dirty="0" smtClean="0">
                  <a:solidFill>
                    <a:prstClr val="black"/>
                  </a:solidFill>
                </a:rPr>
                <a:t>já  </a:t>
              </a:r>
              <a:r>
                <a:rPr lang="cs-CZ" sz="2800" dirty="0" err="1" smtClean="0">
                  <a:solidFill>
                    <a:prstClr val="black"/>
                  </a:solidFill>
                </a:rPr>
                <a:t>přij</a:t>
              </a:r>
              <a:r>
                <a:rPr lang="cs-CZ" sz="2800" dirty="0" smtClean="0">
                  <a:solidFill>
                    <a:prstClr val="black"/>
                  </a:solidFill>
                </a:rPr>
                <a:t>..u</a:t>
              </a:r>
              <a:endParaRPr lang="cs-CZ" sz="2800" dirty="0">
                <a:solidFill>
                  <a:prstClr val="black"/>
                </a:solidFill>
              </a:endParaRPr>
            </a:p>
          </p:txBody>
        </p:sp>
        <p:cxnSp>
          <p:nvCxnSpPr>
            <p:cNvPr id="115" name="Přímá spojnice 114"/>
            <p:cNvCxnSpPr/>
            <p:nvPr/>
          </p:nvCxnSpPr>
          <p:spPr>
            <a:xfrm flipV="1">
              <a:off x="5633658" y="1040273"/>
              <a:ext cx="144017" cy="1"/>
            </a:xfrm>
            <a:prstGeom prst="line">
              <a:avLst/>
            </a:prstGeom>
            <a:grpFill/>
            <a:ln w="38100">
              <a:solidFill>
                <a:schemeClr val="bg1"/>
              </a:solidFill>
            </a:ln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20" name="Obdélník 119"/>
          <p:cNvSpPr/>
          <p:nvPr/>
        </p:nvSpPr>
        <p:spPr>
          <a:xfrm rot="16200000">
            <a:off x="135996" y="548873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ukli</a:t>
            </a:r>
            <a:r>
              <a:rPr lang="cs-CZ" sz="3200" dirty="0" smtClean="0">
                <a:solidFill>
                  <a:prstClr val="black"/>
                </a:solidFill>
              </a:rPr>
              <a:t>   si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14664" y="417438"/>
            <a:ext cx="471956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prstClr val="black"/>
                </a:solidFill>
              </a:rPr>
              <a:t>doplň        nebo</a:t>
            </a:r>
            <a:endParaRPr lang="cs-CZ" sz="5400" b="1" dirty="0">
              <a:solidFill>
                <a:prstClr val="black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755576" y="5448562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59" name="Obdélník 58"/>
          <p:cNvSpPr/>
          <p:nvPr/>
        </p:nvSpPr>
        <p:spPr>
          <a:xfrm rot="16200000">
            <a:off x="808544" y="5560748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0" name="Obdélník 59"/>
          <p:cNvSpPr/>
          <p:nvPr/>
        </p:nvSpPr>
        <p:spPr>
          <a:xfrm rot="16200000">
            <a:off x="858486" y="5570200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labu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1436167" y="5166684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2" name="Obdélník 61"/>
          <p:cNvSpPr/>
          <p:nvPr/>
        </p:nvSpPr>
        <p:spPr>
          <a:xfrm rot="16200000">
            <a:off x="1432140" y="5642208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lo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2051720" y="545801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4" name="Obdélník 63"/>
          <p:cNvSpPr/>
          <p:nvPr/>
        </p:nvSpPr>
        <p:spPr>
          <a:xfrm rot="16200000">
            <a:off x="2080212" y="5632756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2699792" y="5386007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6" name="Obdélník 65"/>
          <p:cNvSpPr/>
          <p:nvPr/>
        </p:nvSpPr>
        <p:spPr>
          <a:xfrm rot="16200000">
            <a:off x="2688795" y="5570200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projíž</a:t>
            </a:r>
            <a:r>
              <a:rPr lang="cs-CZ" sz="3200" dirty="0" smtClean="0">
                <a:solidFill>
                  <a:prstClr val="black"/>
                </a:solidFill>
              </a:rPr>
              <a:t>  </a:t>
            </a:r>
            <a:r>
              <a:rPr lang="cs-CZ" sz="3200" dirty="0" err="1" smtClean="0">
                <a:solidFill>
                  <a:prstClr val="black"/>
                </a:solidFill>
              </a:rPr>
              <a:t>ka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3308375" y="5376555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68" name="Obdélník 67"/>
          <p:cNvSpPr/>
          <p:nvPr/>
        </p:nvSpPr>
        <p:spPr>
          <a:xfrm rot="16200000">
            <a:off x="3332141" y="5637482"/>
            <a:ext cx="1800199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odpově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956447" y="4944507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0" name="Obdélník 69"/>
          <p:cNvSpPr/>
          <p:nvPr/>
        </p:nvSpPr>
        <p:spPr>
          <a:xfrm rot="16200000">
            <a:off x="3879399" y="5574924"/>
            <a:ext cx="1925313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probu</a:t>
            </a:r>
            <a:r>
              <a:rPr lang="cs-CZ" sz="3200" dirty="0" smtClean="0">
                <a:solidFill>
                  <a:prstClr val="black"/>
                </a:solidFill>
              </a:rPr>
              <a:t> 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4572000" y="5395657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16" name="Obdélník 115"/>
          <p:cNvSpPr/>
          <p:nvPr/>
        </p:nvSpPr>
        <p:spPr>
          <a:xfrm rot="16200000">
            <a:off x="4600492" y="557019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posa</a:t>
            </a:r>
            <a:r>
              <a:rPr lang="cs-CZ" sz="3200" dirty="0" smtClean="0">
                <a:solidFill>
                  <a:prstClr val="black"/>
                </a:solidFill>
              </a:rPr>
              <a:t> 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7" name="TextovéPole 116"/>
          <p:cNvSpPr txBox="1"/>
          <p:nvPr/>
        </p:nvSpPr>
        <p:spPr>
          <a:xfrm>
            <a:off x="5220072" y="5517231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18" name="Obdélník 117"/>
          <p:cNvSpPr/>
          <p:nvPr/>
        </p:nvSpPr>
        <p:spPr>
          <a:xfrm rot="16200000">
            <a:off x="5209075" y="557019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obra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19" name="TextovéPole 118"/>
          <p:cNvSpPr txBox="1"/>
          <p:nvPr/>
        </p:nvSpPr>
        <p:spPr>
          <a:xfrm>
            <a:off x="5828655" y="5448562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21" name="Obdélník 120"/>
          <p:cNvSpPr/>
          <p:nvPr/>
        </p:nvSpPr>
        <p:spPr>
          <a:xfrm rot="16200000">
            <a:off x="5857147" y="557019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prstClr val="black"/>
                </a:solidFill>
              </a:rPr>
              <a:t>kro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2" name="TextovéPole 121"/>
          <p:cNvSpPr txBox="1"/>
          <p:nvPr/>
        </p:nvSpPr>
        <p:spPr>
          <a:xfrm>
            <a:off x="6488264" y="5610235"/>
            <a:ext cx="615553" cy="267037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23" name="Obdélník 122"/>
          <p:cNvSpPr/>
          <p:nvPr/>
        </p:nvSpPr>
        <p:spPr>
          <a:xfrm rot="16200000">
            <a:off x="6505219" y="5570199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nevr</a:t>
            </a:r>
            <a:r>
              <a:rPr lang="cs-CZ" sz="3200" dirty="0" smtClean="0">
                <a:solidFill>
                  <a:prstClr val="black"/>
                </a:solidFill>
              </a:rPr>
              <a:t>   se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4" name="TextovéPole 123"/>
          <p:cNvSpPr txBox="1"/>
          <p:nvPr/>
        </p:nvSpPr>
        <p:spPr>
          <a:xfrm>
            <a:off x="7124799" y="5520570"/>
            <a:ext cx="615553" cy="28469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25" name="Obdélník 124"/>
          <p:cNvSpPr/>
          <p:nvPr/>
        </p:nvSpPr>
        <p:spPr>
          <a:xfrm rot="16200000">
            <a:off x="7120772" y="5642207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přij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126" name="TextovéPole 125"/>
          <p:cNvSpPr txBox="1"/>
          <p:nvPr/>
        </p:nvSpPr>
        <p:spPr>
          <a:xfrm>
            <a:off x="7740352" y="5305401"/>
            <a:ext cx="615553" cy="355846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..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0" name="Přímá spojnice 9"/>
          <p:cNvCxnSpPr/>
          <p:nvPr/>
        </p:nvCxnSpPr>
        <p:spPr>
          <a:xfrm>
            <a:off x="1259632" y="5462935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/>
          <p:nvPr/>
        </p:nvCxnSpPr>
        <p:spPr>
          <a:xfrm>
            <a:off x="1930257" y="5102895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nice 127"/>
          <p:cNvCxnSpPr/>
          <p:nvPr/>
        </p:nvCxnSpPr>
        <p:spPr>
          <a:xfrm>
            <a:off x="2555776" y="540038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>
            <a:off x="3203848" y="531892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0" name="Přímá spojnice 129"/>
          <p:cNvCxnSpPr/>
          <p:nvPr/>
        </p:nvCxnSpPr>
        <p:spPr>
          <a:xfrm>
            <a:off x="3779912" y="5229199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4427984" y="495888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2" name="Přímá spojnice 131"/>
          <p:cNvCxnSpPr/>
          <p:nvPr/>
        </p:nvCxnSpPr>
        <p:spPr>
          <a:xfrm>
            <a:off x="5076056" y="5445223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5724128" y="5534943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Přímá spojnice 133"/>
          <p:cNvCxnSpPr/>
          <p:nvPr/>
        </p:nvCxnSpPr>
        <p:spPr>
          <a:xfrm>
            <a:off x="6300192" y="5445223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Přímá spojnice 134"/>
          <p:cNvCxnSpPr/>
          <p:nvPr/>
        </p:nvCxnSpPr>
        <p:spPr>
          <a:xfrm>
            <a:off x="6942366" y="5678960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7604379" y="5589239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7" name="Přímá spojnice 136"/>
          <p:cNvCxnSpPr/>
          <p:nvPr/>
        </p:nvCxnSpPr>
        <p:spPr>
          <a:xfrm>
            <a:off x="8244408" y="5390927"/>
            <a:ext cx="0" cy="342328"/>
          </a:xfrm>
          <a:prstGeom prst="line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8" name="Obdélník 137"/>
          <p:cNvSpPr/>
          <p:nvPr/>
        </p:nvSpPr>
        <p:spPr>
          <a:xfrm rot="16200000">
            <a:off x="2104687" y="5570201"/>
            <a:ext cx="1790748" cy="40757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prstClr val="black"/>
                </a:solidFill>
              </a:rPr>
              <a:t>sí</a:t>
            </a:r>
            <a:endParaRPr lang="cs-CZ" sz="3200" dirty="0">
              <a:solidFill>
                <a:prstClr val="black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940152" y="-27384"/>
            <a:ext cx="1115896" cy="1362924"/>
            <a:chOff x="5940152" y="-27384"/>
            <a:chExt cx="1115896" cy="1362924"/>
          </a:xfrm>
        </p:grpSpPr>
        <p:pic>
          <p:nvPicPr>
            <p:cNvPr id="8" name="Picture 3"/>
            <p:cNvPicPr>
              <a:picLocks noChangeAspect="1" noChangeArrowheads="1"/>
            </p:cNvPicPr>
            <p:nvPr/>
          </p:nvPicPr>
          <p:blipFill>
            <a:blip r:embed="rId2" cstate="print">
              <a:biLevel thresh="5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2462" b="99692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40152" y="219644"/>
              <a:ext cx="1115896" cy="1115896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3074" name="Picture 2"/>
            <p:cNvPicPr>
              <a:picLocks noChangeAspect="1" noChangeArrowheads="1"/>
            </p:cNvPicPr>
            <p:nvPr/>
          </p:nvPicPr>
          <p:blipFill>
            <a:blip r:embed="rId4" cstate="print">
              <a:biLevel thresh="5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50462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0975" y="-27384"/>
              <a:ext cx="475073" cy="4750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3504882" y="-23411"/>
            <a:ext cx="1337173" cy="1304655"/>
            <a:chOff x="3504882" y="-23411"/>
            <a:chExt cx="1337173" cy="1304655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6" cstate="print">
              <a:biLevel thresh="50000"/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3385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4882" y="214126"/>
              <a:ext cx="1067118" cy="1067118"/>
            </a:xfrm>
            <a:prstGeom prst="rect">
              <a:avLst/>
            </a:prstGeom>
            <a:noFill/>
            <a:ln>
              <a:noFill/>
            </a:ln>
            <a:effectLst>
              <a:outerShdw dist="35921" dir="2700000" algn="ctr" rotWithShape="0">
                <a:schemeClr val="bg2"/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39" name="Picture 2"/>
            <p:cNvPicPr>
              <a:picLocks noChangeAspect="1" noChangeArrowheads="1"/>
            </p:cNvPicPr>
            <p:nvPr/>
          </p:nvPicPr>
          <p:blipFill>
            <a:blip r:embed="rId4" cstate="print">
              <a:biLevel thresh="50000"/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50462" b="100000" l="9538" r="8953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66982" y="-23411"/>
              <a:ext cx="475073" cy="47507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533096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1973</TotalTime>
  <Words>962</Words>
  <Application>Microsoft Office PowerPoint</Application>
  <PresentationFormat>Předvádění na obrazovce (4:3)</PresentationFormat>
  <Paragraphs>437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30</vt:i4>
      </vt:variant>
    </vt:vector>
  </HeadingPairs>
  <TitlesOfParts>
    <vt:vector size="33" baseType="lpstr">
      <vt:lpstr>1_Motiv systému Office</vt:lpstr>
      <vt:lpstr>Kapsle</vt:lpstr>
      <vt:lpstr>3_Motiv systému Office</vt:lpstr>
      <vt:lpstr>Prezentace aplikace PowerPoint</vt:lpstr>
      <vt:lpstr>POPIS MATERIÁLU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Jelinek Finance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Jelinek</dc:creator>
  <cp:lastModifiedBy>Jelinek</cp:lastModifiedBy>
  <cp:revision>84</cp:revision>
  <dcterms:created xsi:type="dcterms:W3CDTF">2012-01-31T15:29:19Z</dcterms:created>
  <dcterms:modified xsi:type="dcterms:W3CDTF">2012-03-27T20:16:53Z</dcterms:modified>
</cp:coreProperties>
</file>