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79" r:id="rId4"/>
    <p:sldId id="280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8" r:id="rId13"/>
    <p:sldId id="264" r:id="rId14"/>
    <p:sldId id="265" r:id="rId15"/>
    <p:sldId id="266" r:id="rId16"/>
    <p:sldId id="267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137A9-1C76-425A-9602-824EFC142799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45D9B-033F-442B-AA68-BC6CCDCCE6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9881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137A9-1C76-425A-9602-824EFC142799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45D9B-033F-442B-AA68-BC6CCDCCE6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139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137A9-1C76-425A-9602-824EFC142799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45D9B-033F-442B-AA68-BC6CCDCCE6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137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137A9-1C76-425A-9602-824EFC142799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45D9B-033F-442B-AA68-BC6CCDCCE6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0686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137A9-1C76-425A-9602-824EFC142799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45D9B-033F-442B-AA68-BC6CCDCCE6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7120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137A9-1C76-425A-9602-824EFC142799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45D9B-033F-442B-AA68-BC6CCDCCE6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7066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137A9-1C76-425A-9602-824EFC142799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45D9B-033F-442B-AA68-BC6CCDCCE6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984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137A9-1C76-425A-9602-824EFC142799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45D9B-033F-442B-AA68-BC6CCDCCE6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405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137A9-1C76-425A-9602-824EFC142799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45D9B-033F-442B-AA68-BC6CCDCCE6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9996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137A9-1C76-425A-9602-824EFC142799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45D9B-033F-442B-AA68-BC6CCDCCE6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7306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137A9-1C76-425A-9602-824EFC142799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45D9B-033F-442B-AA68-BC6CCDCCE6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00664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CCB53F31-BF11-4960-8633-61F22D42CB3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81672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2D2D42-AC95-4488-9B73-EE530C42D76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38711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2828B4-112F-4D2C-87BE-6B76789338C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83943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59EFFA-FCEC-470D-9EAF-FFBBD326B67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89960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25DF9E-E85F-49EB-9EA4-1539F14F8E1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38521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1D1988-8FCC-4D75-B18A-ADF206500D4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1694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2D20BA-4D87-40FE-8B9A-85152683B7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85276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921FB-9DF1-4C53-98CA-EC8D674D237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80558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BCBE18-1F02-449B-8969-87D8DEE578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599813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49AA90-90A1-4843-9612-7CB08859FEB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08002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CF84B8-101A-4366-9A1B-0E30D7D816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607050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1CBFF-F86E-4528-9939-B033CA12D6B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936306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86C6B-7DDA-4CE6-94E0-6B1A619886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92807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22B9D-E0B1-47C2-A924-5E05295FD88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87194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C7CC0-8222-46BE-BBEA-5EE623F9FEB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02922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2E374-0D87-41A3-9EA5-6E2F0B1924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815770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3B980-147B-47C1-B2C8-B7D84A43B2B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10072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76CE3-0003-4DB2-9361-04DA5CB500B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576482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D2589-6FF3-4784-90E1-DD2E7A6709B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33940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AB02F-BF5F-4066-B31C-805E7E23F0B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67639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1F438-C6AB-476B-AC31-B7CEFE24B4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964816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20684-4634-4762-82C1-C6133FBB588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21231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B137A9-1C76-425A-9602-824EFC142799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845D9B-033F-442B-AA68-BC6CCDCCE6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98116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EE85265-464C-4A46-AEA2-8781230ED15A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8911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91FDCE-3435-4A9A-AB07-1968BC6BDC81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5642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8.png"/><Relationship Id="rId18" Type="http://schemas.microsoft.com/office/2007/relationships/hdphoto" Target="../media/hdphoto8.wdp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12" Type="http://schemas.microsoft.com/office/2007/relationships/hdphoto" Target="../media/hdphoto5.wdp"/><Relationship Id="rId17" Type="http://schemas.openxmlformats.org/officeDocument/2006/relationships/image" Target="../media/image10.png"/><Relationship Id="rId2" Type="http://schemas.openxmlformats.org/officeDocument/2006/relationships/audio" Target="../media/audio1.wav"/><Relationship Id="rId16" Type="http://schemas.microsoft.com/office/2007/relationships/hdphoto" Target="../media/hdphoto7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7.png"/><Relationship Id="rId5" Type="http://schemas.openxmlformats.org/officeDocument/2006/relationships/image" Target="../media/image4.png"/><Relationship Id="rId15" Type="http://schemas.openxmlformats.org/officeDocument/2006/relationships/image" Target="../media/image9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6.png"/><Relationship Id="rId14" Type="http://schemas.microsoft.com/office/2007/relationships/hdphoto" Target="../media/hdphoto6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3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3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3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3.wav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3.wav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3.wav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4" Type="http://schemas.microsoft.com/office/2007/relationships/hdphoto" Target="../media/hdphoto9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VY_32_INOVACE_232_ČJ2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Slova s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 </a:t>
            </a:r>
            <a:r>
              <a:rPr lang="cs-CZ" sz="1200" dirty="0" err="1" smtClean="0">
                <a:solidFill>
                  <a:srgbClr val="003366"/>
                </a:solidFill>
                <a:latin typeface="Arial"/>
              </a:rPr>
              <a:t>dě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, tě, ně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Procvičujeme slova se slabikami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 </a:t>
            </a:r>
            <a:r>
              <a:rPr lang="cs-CZ" sz="1200" dirty="0" err="1" smtClean="0">
                <a:solidFill>
                  <a:srgbClr val="003366"/>
                </a:solidFill>
                <a:latin typeface="Arial"/>
              </a:rPr>
              <a:t>dě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, tě, ně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841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dirty="0" smtClean="0">
                <a:latin typeface="Arial" charset="0"/>
                <a:cs typeface="Arial" charset="0"/>
              </a:rPr>
              <a:t>POPIS MATERIÁLU</a:t>
            </a:r>
            <a:endParaRPr lang="cs-CZ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r>
              <a:rPr lang="cs-CZ" sz="1400" dirty="0" smtClean="0">
                <a:latin typeface="Arial" charset="0"/>
                <a:cs typeface="Arial" charset="0"/>
              </a:rPr>
              <a:t>, </a:t>
            </a:r>
            <a:r>
              <a:rPr lang="cs-CZ" sz="1400" dirty="0" smtClean="0">
                <a:latin typeface="Arial" charset="0"/>
                <a:cs typeface="Arial" charset="0"/>
              </a:rPr>
              <a:t>HV, VV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Jednoduchá úloha na rychlé procvičování slabik </a:t>
            </a:r>
            <a:r>
              <a:rPr lang="cs-CZ" sz="1400" dirty="0" err="1" smtClean="0">
                <a:latin typeface="Arial" charset="0"/>
                <a:cs typeface="Arial" charset="0"/>
              </a:rPr>
              <a:t>dě</a:t>
            </a:r>
            <a:r>
              <a:rPr lang="cs-CZ" sz="1400" dirty="0" smtClean="0">
                <a:latin typeface="Arial" charset="0"/>
                <a:cs typeface="Arial" charset="0"/>
              </a:rPr>
              <a:t>, tě, ně  ve slovech. V úkolu č. 3 – 23 žáci klikají na správnou slabiku, která se jim zobrazí přímo v zadání, pokud chybují, špatná slabika pouze problikává, ale neumístí se nikam a žáci mohou pokus opakovat. Provádí společně při prezentaci na tabuli.  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a zautomatizují pravidla psaní </a:t>
            </a:r>
            <a:r>
              <a:rPr lang="cs-CZ" sz="1400" dirty="0" smtClean="0">
                <a:latin typeface="Arial" charset="0"/>
                <a:cs typeface="Arial" charset="0"/>
              </a:rPr>
              <a:t>slabik </a:t>
            </a:r>
            <a:r>
              <a:rPr lang="cs-CZ" sz="1400" dirty="0" err="1" smtClean="0">
                <a:latin typeface="Arial" charset="0"/>
                <a:cs typeface="Arial" charset="0"/>
              </a:rPr>
              <a:t>dě</a:t>
            </a:r>
            <a:r>
              <a:rPr lang="cs-CZ" sz="1400" dirty="0" smtClean="0">
                <a:latin typeface="Arial" charset="0"/>
                <a:cs typeface="Arial" charset="0"/>
              </a:rPr>
              <a:t>, tě, ně ve slovech.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Učivo zvládli téměř všichni žáci.</a:t>
            </a:r>
          </a:p>
          <a:p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200" b="1" dirty="0"/>
              <a:t>Ilustrace </a:t>
            </a:r>
            <a:r>
              <a:rPr lang="cs-CZ" sz="1200" b="1" u="sng" dirty="0">
                <a:hlinkClick r:id="rId2"/>
              </a:rPr>
              <a:t>www.office.microsorft.com</a:t>
            </a:r>
            <a:endParaRPr lang="cs-CZ" sz="1200" dirty="0"/>
          </a:p>
          <a:p>
            <a:endParaRPr lang="cs-CZ" sz="1200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942450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755576" y="-648152"/>
            <a:ext cx="2879035" cy="3933136"/>
            <a:chOff x="2267744" y="-1035496"/>
            <a:chExt cx="2160240" cy="3294690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9538" b="89538" l="0" r="100000">
                          <a14:foregroundMark x1="9231" y1="61538" x2="10462" y2="46769"/>
                          <a14:foregroundMark x1="6769" y1="52615" x2="17538" y2="49846"/>
                          <a14:foregroundMark x1="16615" y1="56308" x2="16615" y2="56308"/>
                          <a14:foregroundMark x1="86154" y1="53538" x2="89846" y2="39077"/>
                          <a14:foregroundMark x1="95385" y1="44308" x2="92308" y2="52000"/>
                          <a14:foregroundMark x1="73538" y1="82769" x2="75385" y2="72615"/>
                          <a14:foregroundMark x1="80615" y1="81846" x2="81846" y2="73538"/>
                          <a14:foregroundMark x1="86154" y1="79385" x2="86154" y2="7938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67744" y="836712"/>
              <a:ext cx="1312449" cy="131244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2" name="Skupina 1"/>
            <p:cNvGrpSpPr/>
            <p:nvPr/>
          </p:nvGrpSpPr>
          <p:grpSpPr>
            <a:xfrm>
              <a:off x="2987824" y="-1035496"/>
              <a:ext cx="1440160" cy="3294690"/>
              <a:chOff x="3203848" y="-963488"/>
              <a:chExt cx="1440160" cy="3294690"/>
            </a:xfrm>
          </p:grpSpPr>
          <p:pic>
            <p:nvPicPr>
              <p:cNvPr id="1026" name="Picture 2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0" b="99077" l="9538" r="89538">
                            <a14:foregroundMark x1="28000" y1="40000" x2="27077" y2="47692"/>
                            <a14:foregroundMark x1="30154" y1="39077" x2="32615" y2="41846"/>
                            <a14:foregroundMark x1="24308" y1="40000" x2="25846" y2="48308"/>
                            <a14:foregroundMark x1="21231" y1="42769" x2="21231" y2="42769"/>
                            <a14:foregroundMark x1="32615" y1="49538" x2="34154" y2="41231"/>
                            <a14:foregroundMark x1="53846" y1="17846" x2="53846" y2="2769"/>
                            <a14:foregroundMark x1="62769" y1="5231" x2="61538" y2="15385"/>
                            <a14:foregroundMark x1="59077" y1="91385" x2="62769" y2="80000"/>
                            <a14:foregroundMark x1="68000" y1="82769" x2="65846" y2="91385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203848" y="891042"/>
                <a:ext cx="1440160" cy="144016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30" name="Picture 6"/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84000" b="99385" l="9231" r="65231">
                            <a14:foregroundMark x1="51692" y1="88308" x2="53846" y2="84000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618073" y="-963488"/>
                <a:ext cx="1025935" cy="205186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grpSp>
        <p:nvGrpSpPr>
          <p:cNvPr id="5" name="Skupina 4"/>
          <p:cNvGrpSpPr/>
          <p:nvPr/>
        </p:nvGrpSpPr>
        <p:grpSpPr>
          <a:xfrm>
            <a:off x="3061858" y="2485143"/>
            <a:ext cx="3022310" cy="4040201"/>
            <a:chOff x="0" y="-1035496"/>
            <a:chExt cx="2267744" cy="3384376"/>
          </a:xfrm>
        </p:grpSpPr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9538" b="89538" l="308" r="100000">
                          <a14:foregroundMark x1="15077" y1="39385" x2="19077" y2="30769"/>
                          <a14:foregroundMark x1="20615" y1="39385" x2="21846" y2="34462"/>
                          <a14:foregroundMark x1="40923" y1="84308" x2="48000" y2="81538"/>
                          <a14:foregroundMark x1="48615" y1="86154" x2="48615" y2="86154"/>
                          <a14:foregroundMark x1="43385" y1="79385" x2="43385" y2="79385"/>
                          <a14:foregroundMark x1="79692" y1="54462" x2="79692" y2="54462"/>
                          <a14:foregroundMark x1="83385" y1="54462" x2="83385" y2="54462"/>
                          <a14:foregroundMark x1="76923" y1="49538" x2="76923" y2="49538"/>
                          <a14:foregroundMark x1="80615" y1="47385" x2="80615" y2="47385"/>
                          <a14:foregroundMark x1="79692" y1="45846" x2="79692" y2="45846"/>
                          <a14:foregroundMark x1="86462" y1="48615" x2="86462" y2="48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801067"/>
              <a:ext cx="1547813" cy="15478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8" name="Skupina 7"/>
            <p:cNvGrpSpPr/>
            <p:nvPr/>
          </p:nvGrpSpPr>
          <p:grpSpPr>
            <a:xfrm>
              <a:off x="827584" y="-1035496"/>
              <a:ext cx="1440160" cy="3294690"/>
              <a:chOff x="3203848" y="-963488"/>
              <a:chExt cx="1440160" cy="3294690"/>
            </a:xfrm>
          </p:grpSpPr>
          <p:pic>
            <p:nvPicPr>
              <p:cNvPr id="9" name="Picture 2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0" b="99077" l="9538" r="89538">
                            <a14:foregroundMark x1="28000" y1="40000" x2="27077" y2="47692"/>
                            <a14:foregroundMark x1="30154" y1="39077" x2="32615" y2="41846"/>
                            <a14:foregroundMark x1="24308" y1="40000" x2="25846" y2="48308"/>
                            <a14:foregroundMark x1="21231" y1="42769" x2="21231" y2="42769"/>
                            <a14:foregroundMark x1="32615" y1="49538" x2="34154" y2="41231"/>
                            <a14:foregroundMark x1="53846" y1="17846" x2="53846" y2="2769"/>
                            <a14:foregroundMark x1="62769" y1="5231" x2="61538" y2="15385"/>
                            <a14:foregroundMark x1="59077" y1="91385" x2="62769" y2="80000"/>
                            <a14:foregroundMark x1="68000" y1="82769" x2="65846" y2="91385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203848" y="891042"/>
                <a:ext cx="1440160" cy="144016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" name="Picture 6"/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84000" b="99385" l="9231" r="65231">
                            <a14:foregroundMark x1="51692" y1="88308" x2="53846" y2="84000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618073" y="-963488"/>
                <a:ext cx="1025935" cy="205186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grpSp>
        <p:nvGrpSpPr>
          <p:cNvPr id="3" name="Skupina 2"/>
          <p:cNvGrpSpPr/>
          <p:nvPr/>
        </p:nvGrpSpPr>
        <p:grpSpPr>
          <a:xfrm>
            <a:off x="5652648" y="-864176"/>
            <a:ext cx="2951800" cy="4029147"/>
            <a:chOff x="5165474" y="-1107504"/>
            <a:chExt cx="2214838" cy="3375116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0" b="100000" l="9538" r="89538">
                          <a14:foregroundMark x1="30154" y1="18769" x2="31692" y2="8308"/>
                          <a14:foregroundMark x1="28308" y1="11692" x2="28308" y2="11692"/>
                          <a14:foregroundMark x1="34154" y1="16308" x2="34154" y2="16308"/>
                          <a14:foregroundMark x1="70769" y1="58769" x2="68000" y2="48923"/>
                          <a14:foregroundMark x1="64000" y1="53538" x2="64923" y2="58154"/>
                          <a14:foregroundMark x1="39692" y1="96615" x2="44308" y2="86769"/>
                          <a14:foregroundMark x1="45538" y1="92308" x2="45538" y2="94769"/>
                          <a14:foregroundMark x1="44615" y1="96615" x2="44615" y2="96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5474" y="620688"/>
              <a:ext cx="1549353" cy="16469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/>
            <p:nvPr/>
          </p:nvGrpSpPr>
          <p:grpSpPr>
            <a:xfrm>
              <a:off x="5940152" y="-1107504"/>
              <a:ext cx="1440160" cy="3294690"/>
              <a:chOff x="3203848" y="-963488"/>
              <a:chExt cx="1440160" cy="3294690"/>
            </a:xfrm>
          </p:grpSpPr>
          <p:pic>
            <p:nvPicPr>
              <p:cNvPr id="12" name="Picture 2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0" b="99077" l="9538" r="89538">
                            <a14:foregroundMark x1="28000" y1="40000" x2="27077" y2="47692"/>
                            <a14:foregroundMark x1="30154" y1="39077" x2="32615" y2="41846"/>
                            <a14:foregroundMark x1="24308" y1="40000" x2="25846" y2="48308"/>
                            <a14:foregroundMark x1="21231" y1="42769" x2="21231" y2="42769"/>
                            <a14:foregroundMark x1="32615" y1="49538" x2="34154" y2="41231"/>
                            <a14:foregroundMark x1="53846" y1="17846" x2="53846" y2="2769"/>
                            <a14:foregroundMark x1="62769" y1="5231" x2="61538" y2="15385"/>
                            <a14:foregroundMark x1="59077" y1="91385" x2="62769" y2="80000"/>
                            <a14:foregroundMark x1="68000" y1="82769" x2="65846" y2="91385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203848" y="891042"/>
                <a:ext cx="1440160" cy="144016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3" name="Picture 6"/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84000" b="99385" l="9231" r="65231">
                            <a14:foregroundMark x1="51692" y1="88308" x2="53846" y2="84000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618073" y="-963488"/>
                <a:ext cx="1025935" cy="205186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sp>
        <p:nvSpPr>
          <p:cNvPr id="6" name="TextovéPole 5"/>
          <p:cNvSpPr txBox="1"/>
          <p:nvPr/>
        </p:nvSpPr>
        <p:spPr>
          <a:xfrm>
            <a:off x="3212173" y="44624"/>
            <a:ext cx="2719655" cy="156966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slova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239217" y="1124744"/>
            <a:ext cx="665567" cy="156966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s</a:t>
            </a:r>
            <a:endParaRPr lang="cs-CZ" sz="9600" dirty="0">
              <a:solidFill>
                <a:srgbClr val="C00000"/>
              </a:solidFill>
            </a:endParaRP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4615" b="89846" l="0" r="100000">
                        <a14:foregroundMark x1="70462" y1="27077" x2="62769" y2="13231"/>
                        <a14:foregroundMark x1="59077" y1="12308" x2="60923" y2="26462"/>
                        <a14:foregroundMark x1="48308" y1="20308" x2="62154" y2="31077"/>
                        <a14:foregroundMark x1="48615" y1="15077" x2="49846" y2="15077"/>
                        <a14:foregroundMark x1="53231" y1="11077" x2="53231" y2="11077"/>
                        <a14:foregroundMark x1="45846" y1="40308" x2="37231" y2="81231"/>
                        <a14:foregroundMark x1="33231" y1="48923" x2="38769" y2="66154"/>
                        <a14:foregroundMark x1="45538" y1="37538" x2="58769" y2="39077"/>
                        <a14:foregroundMark x1="47077" y1="38769" x2="60923" y2="76615"/>
                        <a14:foregroundMark x1="52615" y1="47692" x2="70769" y2="46462"/>
                        <a14:foregroundMark x1="42462" y1="67692" x2="57538" y2="69538"/>
                        <a14:foregroundMark x1="60308" y1="81538" x2="62462" y2="74769"/>
                        <a14:foregroundMark x1="68615" y1="80308" x2="69846" y2="79077"/>
                        <a14:foregroundMark x1="41538" y1="84308" x2="45538" y2="82462"/>
                        <a14:foregroundMark x1="75077" y1="27692" x2="75077" y2="27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121" y="3164971"/>
            <a:ext cx="2635838" cy="263583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9538" r="89538">
                        <a14:foregroundMark x1="28923" y1="92308" x2="28923" y2="92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429000"/>
            <a:ext cx="1848778" cy="184877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615" b="100000" l="308" r="100000">
                        <a14:foregroundMark x1="33231" y1="48923" x2="44923" y2="60308"/>
                        <a14:foregroundMark x1="44923" y1="60308" x2="55385" y2="49538"/>
                        <a14:foregroundMark x1="56923" y1="48308" x2="44923" y2="39077"/>
                        <a14:foregroundMark x1="44923" y1="39077" x2="35077" y2="46462"/>
                        <a14:foregroundMark x1="37538" y1="48308" x2="40000" y2="49538"/>
                        <a14:foregroundMark x1="50462" y1="50462" x2="50462" y2="50462"/>
                        <a14:foregroundMark x1="48000" y1="52923" x2="48000" y2="50462"/>
                        <a14:foregroundMark x1="48615" y1="40308" x2="56615" y2="45846"/>
                        <a14:foregroundMark x1="49538" y1="60000" x2="56923" y2="53231"/>
                        <a14:foregroundMark x1="40000" y1="59385" x2="33231" y2="54154"/>
                        <a14:foregroundMark x1="31692" y1="50769" x2="34462" y2="43385"/>
                        <a14:foregroundMark x1="35385" y1="41846" x2="40308" y2="39385"/>
                        <a14:foregroundMark x1="67385" y1="93231" x2="70769" y2="91077"/>
                        <a14:foregroundMark x1="81231" y1="92308" x2="81231" y2="92308"/>
                        <a14:foregroundMark x1="81538" y1="93231" x2="81538" y2="90154"/>
                        <a14:foregroundMark x1="72000" y1="92000" x2="78154" y2="91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7293" y="2719706"/>
            <a:ext cx="1789414" cy="178941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09267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796985" y="980728"/>
            <a:ext cx="1728192" cy="16344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err="1" smtClean="0">
                <a:solidFill>
                  <a:srgbClr val="C00000"/>
                </a:solidFill>
              </a:rPr>
              <a:t>dě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851920" y="980728"/>
            <a:ext cx="1728192" cy="16344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t</a:t>
            </a:r>
            <a:r>
              <a:rPr lang="cs-CZ" sz="7200" dirty="0" smtClean="0">
                <a:solidFill>
                  <a:srgbClr val="C00000"/>
                </a:solidFill>
              </a:rPr>
              <a:t>ě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940152" y="980728"/>
            <a:ext cx="1728192" cy="1634480"/>
          </a:xfrm>
          <a:prstGeom prst="ellipse">
            <a:avLst/>
          </a:prstGeom>
          <a:solidFill>
            <a:srgbClr val="FFC00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C00000"/>
                </a:solidFill>
              </a:rPr>
              <a:t>ně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5496" y="3501008"/>
            <a:ext cx="6984776" cy="1202432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malé </a:t>
            </a:r>
            <a:r>
              <a:rPr lang="cs-CZ" sz="6000" dirty="0" err="1" smtClean="0">
                <a:solidFill>
                  <a:schemeClr val="tx1"/>
                </a:solidFill>
              </a:rPr>
              <a:t>ko</a:t>
            </a:r>
            <a:r>
              <a:rPr lang="cs-CZ" sz="6000" dirty="0" smtClean="0">
                <a:solidFill>
                  <a:schemeClr val="tx1"/>
                </a:solidFill>
              </a:rPr>
              <a:t>  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3594392"/>
            <a:ext cx="817596" cy="1015663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tě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accent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4644008" y="450912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87055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100"/>
                            </p:stCondLst>
                            <p:childTnLst>
                              <p:par>
                                <p:cTn id="12" presetID="1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2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6" grpId="0" animBg="1"/>
      <p:bldP spid="6" grpId="1" animBg="1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796985" y="980728"/>
            <a:ext cx="1728192" cy="16344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err="1">
                <a:solidFill>
                  <a:srgbClr val="C00000"/>
                </a:solidFill>
              </a:rPr>
              <a:t>dě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851920" y="980728"/>
            <a:ext cx="1728192" cy="16344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tě</a:t>
            </a:r>
          </a:p>
        </p:txBody>
      </p:sp>
      <p:sp>
        <p:nvSpPr>
          <p:cNvPr id="6" name="Ovál 5"/>
          <p:cNvSpPr/>
          <p:nvPr/>
        </p:nvSpPr>
        <p:spPr>
          <a:xfrm>
            <a:off x="5940152" y="980728"/>
            <a:ext cx="1728192" cy="1634480"/>
          </a:xfrm>
          <a:prstGeom prst="ellipse">
            <a:avLst/>
          </a:prstGeom>
          <a:solidFill>
            <a:srgbClr val="FFC00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ně</a:t>
            </a:r>
          </a:p>
        </p:txBody>
      </p:sp>
      <p:sp>
        <p:nvSpPr>
          <p:cNvPr id="12" name="Ovál 11"/>
          <p:cNvSpPr/>
          <p:nvPr/>
        </p:nvSpPr>
        <p:spPr>
          <a:xfrm>
            <a:off x="35496" y="3501008"/>
            <a:ext cx="6984776" cy="1202432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prstClr val="black"/>
                </a:solidFill>
              </a:rPr>
              <a:t>      </a:t>
            </a:r>
            <a:r>
              <a:rPr lang="cs-CZ" sz="6000" dirty="0" err="1" smtClean="0">
                <a:solidFill>
                  <a:prstClr val="black"/>
                </a:solidFill>
              </a:rPr>
              <a:t>sá</a:t>
            </a:r>
            <a:r>
              <a:rPr lang="cs-CZ" sz="6000" dirty="0" smtClean="0">
                <a:solidFill>
                  <a:prstClr val="black"/>
                </a:solidFill>
              </a:rPr>
              <a:t>  </a:t>
            </a:r>
            <a:endParaRPr lang="cs-CZ" sz="60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129148" y="3600288"/>
            <a:ext cx="971741" cy="1015663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ně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accent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4283968" y="450912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23533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00"/>
                            </p:stCondLst>
                            <p:childTnLst>
                              <p:par>
                                <p:cTn id="24" presetID="1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  <p:bldP spid="6" grpId="0" animBg="1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796985" y="980728"/>
            <a:ext cx="1728192" cy="16344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err="1">
                <a:solidFill>
                  <a:srgbClr val="C00000"/>
                </a:solidFill>
              </a:rPr>
              <a:t>dě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851920" y="980728"/>
            <a:ext cx="1728192" cy="16344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tě</a:t>
            </a:r>
          </a:p>
        </p:txBody>
      </p:sp>
      <p:sp>
        <p:nvSpPr>
          <p:cNvPr id="6" name="Ovál 5"/>
          <p:cNvSpPr/>
          <p:nvPr/>
        </p:nvSpPr>
        <p:spPr>
          <a:xfrm>
            <a:off x="5940152" y="980728"/>
            <a:ext cx="1728192" cy="1634480"/>
          </a:xfrm>
          <a:prstGeom prst="ellipse">
            <a:avLst/>
          </a:prstGeom>
          <a:solidFill>
            <a:srgbClr val="FFC00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ně</a:t>
            </a:r>
          </a:p>
        </p:txBody>
      </p:sp>
      <p:sp>
        <p:nvSpPr>
          <p:cNvPr id="12" name="Ovál 11"/>
          <p:cNvSpPr/>
          <p:nvPr/>
        </p:nvSpPr>
        <p:spPr>
          <a:xfrm>
            <a:off x="35496" y="3501008"/>
            <a:ext cx="6984776" cy="1202432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prstClr val="black"/>
                </a:solidFill>
              </a:rPr>
              <a:t>      </a:t>
            </a:r>
            <a:r>
              <a:rPr lang="cs-CZ" sz="6000" dirty="0" smtClean="0">
                <a:solidFill>
                  <a:prstClr val="black"/>
                </a:solidFill>
              </a:rPr>
              <a:t>vy    </a:t>
            </a:r>
            <a:r>
              <a:rPr lang="cs-CZ" sz="6000" dirty="0" err="1" smtClean="0">
                <a:solidFill>
                  <a:prstClr val="black"/>
                </a:solidFill>
              </a:rPr>
              <a:t>sit</a:t>
            </a:r>
            <a:r>
              <a:rPr lang="cs-CZ" sz="6000" dirty="0" smtClean="0">
                <a:solidFill>
                  <a:prstClr val="black"/>
                </a:solidFill>
              </a:rPr>
              <a:t>  </a:t>
            </a:r>
            <a:endParaRPr lang="cs-CZ" sz="60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56243" y="3600288"/>
            <a:ext cx="971741" cy="1015663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6000" dirty="0" err="1" smtClean="0">
                <a:solidFill>
                  <a:srgbClr val="C00000"/>
                </a:solidFill>
              </a:rPr>
              <a:t>dě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accent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611063" y="450912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34384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00"/>
                            </p:stCondLst>
                            <p:childTnLst>
                              <p:par>
                                <p:cTn id="24" presetID="1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5" grpId="1" animBg="1"/>
      <p:bldP spid="6" grpId="0" animBg="1"/>
      <p:bldP spid="6" grpId="1" animBg="1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796985" y="980728"/>
            <a:ext cx="1728192" cy="16344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err="1">
                <a:solidFill>
                  <a:srgbClr val="C00000"/>
                </a:solidFill>
              </a:rPr>
              <a:t>dě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851920" y="980728"/>
            <a:ext cx="1728192" cy="16344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tě</a:t>
            </a:r>
          </a:p>
        </p:txBody>
      </p:sp>
      <p:sp>
        <p:nvSpPr>
          <p:cNvPr id="6" name="Ovál 5"/>
          <p:cNvSpPr/>
          <p:nvPr/>
        </p:nvSpPr>
        <p:spPr>
          <a:xfrm>
            <a:off x="5940152" y="980728"/>
            <a:ext cx="1728192" cy="1634480"/>
          </a:xfrm>
          <a:prstGeom prst="ellipse">
            <a:avLst/>
          </a:prstGeom>
          <a:solidFill>
            <a:srgbClr val="FFC00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ně</a:t>
            </a:r>
          </a:p>
        </p:txBody>
      </p:sp>
      <p:sp>
        <p:nvSpPr>
          <p:cNvPr id="12" name="Ovál 11"/>
          <p:cNvSpPr/>
          <p:nvPr/>
        </p:nvSpPr>
        <p:spPr>
          <a:xfrm>
            <a:off x="35496" y="3501008"/>
            <a:ext cx="6984776" cy="1202432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prstClr val="black"/>
                </a:solidFill>
              </a:rPr>
              <a:t>              š    tec  </a:t>
            </a:r>
            <a:endParaRPr lang="cs-CZ" sz="60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95936" y="3594392"/>
            <a:ext cx="817596" cy="1015663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6000" dirty="0">
                <a:solidFill>
                  <a:srgbClr val="C00000"/>
                </a:solidFill>
              </a:rPr>
              <a:t>tě</a:t>
            </a: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accent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4139952" y="450912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72171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100"/>
                            </p:stCondLst>
                            <p:childTnLst>
                              <p:par>
                                <p:cTn id="12" presetID="1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2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6" grpId="0" animBg="1"/>
      <p:bldP spid="6" grpId="1" animBg="1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796985" y="980728"/>
            <a:ext cx="1728192" cy="16344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err="1">
                <a:solidFill>
                  <a:srgbClr val="C00000"/>
                </a:solidFill>
              </a:rPr>
              <a:t>dě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851920" y="980728"/>
            <a:ext cx="1728192" cy="16344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tě</a:t>
            </a:r>
          </a:p>
        </p:txBody>
      </p:sp>
      <p:sp>
        <p:nvSpPr>
          <p:cNvPr id="6" name="Ovál 5"/>
          <p:cNvSpPr/>
          <p:nvPr/>
        </p:nvSpPr>
        <p:spPr>
          <a:xfrm>
            <a:off x="5940152" y="980728"/>
            <a:ext cx="1728192" cy="1634480"/>
          </a:xfrm>
          <a:prstGeom prst="ellipse">
            <a:avLst/>
          </a:prstGeom>
          <a:solidFill>
            <a:srgbClr val="FFC00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ně</a:t>
            </a:r>
          </a:p>
        </p:txBody>
      </p:sp>
      <p:sp>
        <p:nvSpPr>
          <p:cNvPr id="12" name="Ovál 11"/>
          <p:cNvSpPr/>
          <p:nvPr/>
        </p:nvSpPr>
        <p:spPr>
          <a:xfrm>
            <a:off x="35496" y="3501008"/>
            <a:ext cx="6984776" cy="1202432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prstClr val="black"/>
                </a:solidFill>
              </a:rPr>
              <a:t> žáky  </a:t>
            </a:r>
            <a:endParaRPr lang="cs-CZ" sz="60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129148" y="3600288"/>
            <a:ext cx="971741" cy="1015663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6000" dirty="0">
                <a:solidFill>
                  <a:srgbClr val="C00000"/>
                </a:solidFill>
              </a:rPr>
              <a:t>ně</a:t>
            </a: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accent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4283968" y="450912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79679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00"/>
                            </p:stCondLst>
                            <p:childTnLst>
                              <p:par>
                                <p:cTn id="24" presetID="1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  <p:bldP spid="6" grpId="0" animBg="1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796985" y="980728"/>
            <a:ext cx="1728192" cy="16344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err="1">
                <a:solidFill>
                  <a:srgbClr val="C00000"/>
                </a:solidFill>
              </a:rPr>
              <a:t>dě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851920" y="980728"/>
            <a:ext cx="1728192" cy="16344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tě</a:t>
            </a:r>
          </a:p>
        </p:txBody>
      </p:sp>
      <p:sp>
        <p:nvSpPr>
          <p:cNvPr id="6" name="Ovál 5"/>
          <p:cNvSpPr/>
          <p:nvPr/>
        </p:nvSpPr>
        <p:spPr>
          <a:xfrm>
            <a:off x="5940152" y="980728"/>
            <a:ext cx="1728192" cy="1634480"/>
          </a:xfrm>
          <a:prstGeom prst="ellipse">
            <a:avLst/>
          </a:prstGeom>
          <a:solidFill>
            <a:srgbClr val="FFC00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ně</a:t>
            </a:r>
          </a:p>
        </p:txBody>
      </p:sp>
      <p:sp>
        <p:nvSpPr>
          <p:cNvPr id="12" name="Ovál 11"/>
          <p:cNvSpPr/>
          <p:nvPr/>
        </p:nvSpPr>
        <p:spPr>
          <a:xfrm>
            <a:off x="35496" y="3501008"/>
            <a:ext cx="6984776" cy="1202432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prstClr val="black"/>
                </a:solidFill>
              </a:rPr>
              <a:t>      </a:t>
            </a:r>
            <a:r>
              <a:rPr lang="cs-CZ" sz="6000" dirty="0" smtClean="0">
                <a:solidFill>
                  <a:prstClr val="black"/>
                </a:solidFill>
              </a:rPr>
              <a:t>         deček  </a:t>
            </a:r>
            <a:endParaRPr lang="cs-CZ" sz="60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024195" y="3600288"/>
            <a:ext cx="971741" cy="1015663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6000" dirty="0" err="1">
                <a:solidFill>
                  <a:srgbClr val="C00000"/>
                </a:solidFill>
              </a:rPr>
              <a:t>dě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accent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179015" y="4509120"/>
            <a:ext cx="576064" cy="0"/>
          </a:xfrm>
          <a:prstGeom prst="line">
            <a:avLst/>
          </a:prstGeom>
          <a:ln w="28575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275856" y="450912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98430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00"/>
                            </p:stCondLst>
                            <p:childTnLst>
                              <p:par>
                                <p:cTn id="24" presetID="1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5" grpId="1" animBg="1"/>
      <p:bldP spid="6" grpId="0" animBg="1"/>
      <p:bldP spid="6" grpId="1" animBg="1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796985" y="980728"/>
            <a:ext cx="1728192" cy="16344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err="1">
                <a:solidFill>
                  <a:srgbClr val="C00000"/>
                </a:solidFill>
              </a:rPr>
              <a:t>dě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851920" y="980728"/>
            <a:ext cx="1728192" cy="16344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tě</a:t>
            </a:r>
          </a:p>
        </p:txBody>
      </p:sp>
      <p:sp>
        <p:nvSpPr>
          <p:cNvPr id="6" name="Ovál 5"/>
          <p:cNvSpPr/>
          <p:nvPr/>
        </p:nvSpPr>
        <p:spPr>
          <a:xfrm>
            <a:off x="5940152" y="980728"/>
            <a:ext cx="1728192" cy="1634480"/>
          </a:xfrm>
          <a:prstGeom prst="ellipse">
            <a:avLst/>
          </a:prstGeom>
          <a:solidFill>
            <a:srgbClr val="FFC00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ně</a:t>
            </a:r>
          </a:p>
        </p:txBody>
      </p:sp>
      <p:sp>
        <p:nvSpPr>
          <p:cNvPr id="12" name="Ovál 11"/>
          <p:cNvSpPr/>
          <p:nvPr/>
        </p:nvSpPr>
        <p:spPr>
          <a:xfrm>
            <a:off x="35496" y="3501008"/>
            <a:ext cx="6984776" cy="1202432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prstClr val="black"/>
                </a:solidFill>
              </a:rPr>
              <a:t>  </a:t>
            </a:r>
            <a:r>
              <a:rPr lang="cs-CZ" sz="6000" dirty="0" smtClean="0">
                <a:solidFill>
                  <a:prstClr val="black"/>
                </a:solidFill>
              </a:rPr>
              <a:t>    na </a:t>
            </a:r>
            <a:r>
              <a:rPr lang="cs-CZ" sz="6000" dirty="0" err="1" smtClean="0">
                <a:solidFill>
                  <a:prstClr val="black"/>
                </a:solidFill>
              </a:rPr>
              <a:t>lopa</a:t>
            </a:r>
            <a:r>
              <a:rPr lang="cs-CZ" sz="6000" dirty="0" smtClean="0">
                <a:solidFill>
                  <a:prstClr val="black"/>
                </a:solidFill>
              </a:rPr>
              <a:t>  </a:t>
            </a:r>
            <a:endParaRPr lang="cs-CZ" sz="60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32040" y="3594392"/>
            <a:ext cx="817596" cy="1015663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6000" dirty="0">
                <a:solidFill>
                  <a:srgbClr val="C00000"/>
                </a:solidFill>
              </a:rPr>
              <a:t>tě</a:t>
            </a: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accent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5076056" y="450912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3872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100"/>
                            </p:stCondLst>
                            <p:childTnLst>
                              <p:par>
                                <p:cTn id="12" presetID="1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2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6" grpId="0" animBg="1"/>
      <p:bldP spid="6" grpId="1" animBg="1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796985" y="980728"/>
            <a:ext cx="1728192" cy="16344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err="1">
                <a:solidFill>
                  <a:srgbClr val="C00000"/>
                </a:solidFill>
              </a:rPr>
              <a:t>dě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851920" y="980728"/>
            <a:ext cx="1728192" cy="16344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tě</a:t>
            </a:r>
          </a:p>
        </p:txBody>
      </p:sp>
      <p:sp>
        <p:nvSpPr>
          <p:cNvPr id="6" name="Ovál 5"/>
          <p:cNvSpPr/>
          <p:nvPr/>
        </p:nvSpPr>
        <p:spPr>
          <a:xfrm>
            <a:off x="5940152" y="980728"/>
            <a:ext cx="1728192" cy="1634480"/>
          </a:xfrm>
          <a:prstGeom prst="ellipse">
            <a:avLst/>
          </a:prstGeom>
          <a:solidFill>
            <a:srgbClr val="FFC00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ně</a:t>
            </a:r>
          </a:p>
        </p:txBody>
      </p:sp>
      <p:sp>
        <p:nvSpPr>
          <p:cNvPr id="12" name="Ovál 11"/>
          <p:cNvSpPr/>
          <p:nvPr/>
        </p:nvSpPr>
        <p:spPr>
          <a:xfrm>
            <a:off x="35496" y="3501008"/>
            <a:ext cx="6984776" cy="1202432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prstClr val="black"/>
                </a:solidFill>
              </a:rPr>
              <a:t>          </a:t>
            </a:r>
            <a:r>
              <a:rPr lang="cs-CZ" sz="6000" dirty="0" smtClean="0">
                <a:solidFill>
                  <a:prstClr val="black"/>
                </a:solidFill>
              </a:rPr>
              <a:t> kuji  </a:t>
            </a:r>
            <a:endParaRPr lang="cs-CZ" sz="60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024195" y="3600288"/>
            <a:ext cx="971741" cy="1015663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6000" dirty="0" err="1">
                <a:solidFill>
                  <a:srgbClr val="C00000"/>
                </a:solidFill>
              </a:rPr>
              <a:t>dě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accent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179015" y="4509120"/>
            <a:ext cx="576064" cy="0"/>
          </a:xfrm>
          <a:prstGeom prst="line">
            <a:avLst/>
          </a:prstGeom>
          <a:ln w="28575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275856" y="450912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80892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00"/>
                            </p:stCondLst>
                            <p:childTnLst>
                              <p:par>
                                <p:cTn id="24" presetID="1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5" grpId="1" animBg="1"/>
      <p:bldP spid="6" grpId="0" animBg="1"/>
      <p:bldP spid="6" grpId="1" animBg="1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796985" y="980728"/>
            <a:ext cx="1728192" cy="16344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err="1">
                <a:solidFill>
                  <a:srgbClr val="C00000"/>
                </a:solidFill>
              </a:rPr>
              <a:t>dě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851920" y="980728"/>
            <a:ext cx="1728192" cy="16344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tě</a:t>
            </a:r>
          </a:p>
        </p:txBody>
      </p:sp>
      <p:sp>
        <p:nvSpPr>
          <p:cNvPr id="6" name="Ovál 5"/>
          <p:cNvSpPr/>
          <p:nvPr/>
        </p:nvSpPr>
        <p:spPr>
          <a:xfrm>
            <a:off x="5940152" y="980728"/>
            <a:ext cx="1728192" cy="1634480"/>
          </a:xfrm>
          <a:prstGeom prst="ellipse">
            <a:avLst/>
          </a:prstGeom>
          <a:solidFill>
            <a:srgbClr val="FFC00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ně</a:t>
            </a:r>
          </a:p>
        </p:txBody>
      </p:sp>
      <p:sp>
        <p:nvSpPr>
          <p:cNvPr id="12" name="Ovál 11"/>
          <p:cNvSpPr/>
          <p:nvPr/>
        </p:nvSpPr>
        <p:spPr>
          <a:xfrm>
            <a:off x="35496" y="3501008"/>
            <a:ext cx="6984776" cy="1202432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prstClr val="black"/>
                </a:solidFill>
              </a:rPr>
              <a:t> </a:t>
            </a:r>
            <a:r>
              <a:rPr lang="cs-CZ" sz="6000" dirty="0" smtClean="0">
                <a:solidFill>
                  <a:prstClr val="black"/>
                </a:solidFill>
              </a:rPr>
              <a:t> krás  </a:t>
            </a:r>
            <a:endParaRPr lang="cs-CZ" sz="60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129148" y="3600288"/>
            <a:ext cx="971741" cy="1015663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6000" dirty="0">
                <a:solidFill>
                  <a:srgbClr val="C00000"/>
                </a:solidFill>
              </a:rPr>
              <a:t>ně</a:t>
            </a: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accent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4283968" y="450912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35884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00"/>
                            </p:stCondLst>
                            <p:childTnLst>
                              <p:par>
                                <p:cTn id="24" presetID="1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  <p:bldP spid="6" grpId="0" animBg="1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796985" y="980728"/>
            <a:ext cx="1728192" cy="16344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err="1">
                <a:solidFill>
                  <a:srgbClr val="C00000"/>
                </a:solidFill>
              </a:rPr>
              <a:t>dě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851920" y="980728"/>
            <a:ext cx="1728192" cy="16344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tě</a:t>
            </a:r>
          </a:p>
        </p:txBody>
      </p:sp>
      <p:sp>
        <p:nvSpPr>
          <p:cNvPr id="6" name="Ovál 5"/>
          <p:cNvSpPr/>
          <p:nvPr/>
        </p:nvSpPr>
        <p:spPr>
          <a:xfrm>
            <a:off x="5940152" y="980728"/>
            <a:ext cx="1728192" cy="1634480"/>
          </a:xfrm>
          <a:prstGeom prst="ellipse">
            <a:avLst/>
          </a:prstGeom>
          <a:solidFill>
            <a:srgbClr val="FFC00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ně</a:t>
            </a:r>
          </a:p>
        </p:txBody>
      </p:sp>
      <p:sp>
        <p:nvSpPr>
          <p:cNvPr id="12" name="Ovál 11"/>
          <p:cNvSpPr/>
          <p:nvPr/>
        </p:nvSpPr>
        <p:spPr>
          <a:xfrm>
            <a:off x="35496" y="3501008"/>
            <a:ext cx="6984776" cy="1202432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prstClr val="black"/>
                </a:solidFill>
              </a:rPr>
              <a:t>  </a:t>
            </a:r>
            <a:r>
              <a:rPr lang="cs-CZ" sz="6000" dirty="0" err="1" smtClean="0">
                <a:solidFill>
                  <a:prstClr val="black"/>
                </a:solidFill>
              </a:rPr>
              <a:t>medví</a:t>
            </a:r>
            <a:r>
              <a:rPr lang="cs-CZ" sz="6000" dirty="0" smtClean="0">
                <a:solidFill>
                  <a:prstClr val="black"/>
                </a:solidFill>
              </a:rPr>
              <a:t>  </a:t>
            </a:r>
            <a:endParaRPr lang="cs-CZ" sz="60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355976" y="3600288"/>
            <a:ext cx="971741" cy="1015663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6000" dirty="0" err="1">
                <a:solidFill>
                  <a:srgbClr val="C00000"/>
                </a:solidFill>
              </a:rPr>
              <a:t>dě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accent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179015" y="4509120"/>
            <a:ext cx="576064" cy="0"/>
          </a:xfrm>
          <a:prstGeom prst="line">
            <a:avLst/>
          </a:prstGeom>
          <a:ln w="28575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607637" y="450912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78346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00"/>
                            </p:stCondLst>
                            <p:childTnLst>
                              <p:par>
                                <p:cTn id="24" presetID="1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5" grpId="1" animBg="1"/>
      <p:bldP spid="6" grpId="0" animBg="1"/>
      <p:bldP spid="6" grpId="1" animBg="1"/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796985" y="980728"/>
            <a:ext cx="1728192" cy="16344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err="1">
                <a:solidFill>
                  <a:srgbClr val="C00000"/>
                </a:solidFill>
              </a:rPr>
              <a:t>dě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851920" y="980728"/>
            <a:ext cx="1728192" cy="16344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tě</a:t>
            </a:r>
          </a:p>
        </p:txBody>
      </p:sp>
      <p:sp>
        <p:nvSpPr>
          <p:cNvPr id="6" name="Ovál 5"/>
          <p:cNvSpPr/>
          <p:nvPr/>
        </p:nvSpPr>
        <p:spPr>
          <a:xfrm>
            <a:off x="5940152" y="980728"/>
            <a:ext cx="1728192" cy="1634480"/>
          </a:xfrm>
          <a:prstGeom prst="ellipse">
            <a:avLst/>
          </a:prstGeom>
          <a:solidFill>
            <a:srgbClr val="FFC00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ně</a:t>
            </a:r>
          </a:p>
        </p:txBody>
      </p:sp>
      <p:sp>
        <p:nvSpPr>
          <p:cNvPr id="12" name="Ovál 11"/>
          <p:cNvSpPr/>
          <p:nvPr/>
        </p:nvSpPr>
        <p:spPr>
          <a:xfrm>
            <a:off x="35496" y="3501008"/>
            <a:ext cx="6984776" cy="1202432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prstClr val="black"/>
                </a:solidFill>
              </a:rPr>
              <a:t>  </a:t>
            </a:r>
            <a:r>
              <a:rPr lang="cs-CZ" sz="6000" dirty="0" smtClean="0">
                <a:solidFill>
                  <a:prstClr val="black"/>
                </a:solidFill>
              </a:rPr>
              <a:t>     </a:t>
            </a:r>
            <a:r>
              <a:rPr lang="cs-CZ" sz="6000" dirty="0" err="1" smtClean="0">
                <a:solidFill>
                  <a:prstClr val="black"/>
                </a:solidFill>
              </a:rPr>
              <a:t>ště</a:t>
            </a:r>
            <a:r>
              <a:rPr lang="cs-CZ" sz="6000" dirty="0" smtClean="0">
                <a:solidFill>
                  <a:prstClr val="black"/>
                </a:solidFill>
              </a:rPr>
              <a:t>  </a:t>
            </a:r>
            <a:endParaRPr lang="cs-CZ" sz="60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392347" y="3600288"/>
            <a:ext cx="971741" cy="1015663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6000" dirty="0">
                <a:solidFill>
                  <a:srgbClr val="C00000"/>
                </a:solidFill>
              </a:rPr>
              <a:t>ně</a:t>
            </a: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accent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4547167" y="450912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58632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00"/>
                            </p:stCondLst>
                            <p:childTnLst>
                              <p:par>
                                <p:cTn id="24" presetID="1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  <p:bldP spid="6" grpId="0" animBg="1"/>
      <p:bldP spid="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796985" y="980728"/>
            <a:ext cx="1728192" cy="16344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err="1">
                <a:solidFill>
                  <a:srgbClr val="C00000"/>
                </a:solidFill>
              </a:rPr>
              <a:t>dě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851920" y="980728"/>
            <a:ext cx="1728192" cy="16344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tě</a:t>
            </a:r>
          </a:p>
        </p:txBody>
      </p:sp>
      <p:sp>
        <p:nvSpPr>
          <p:cNvPr id="6" name="Ovál 5"/>
          <p:cNvSpPr/>
          <p:nvPr/>
        </p:nvSpPr>
        <p:spPr>
          <a:xfrm>
            <a:off x="5940152" y="980728"/>
            <a:ext cx="1728192" cy="1634480"/>
          </a:xfrm>
          <a:prstGeom prst="ellipse">
            <a:avLst/>
          </a:prstGeom>
          <a:solidFill>
            <a:srgbClr val="FFC00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ně</a:t>
            </a:r>
          </a:p>
        </p:txBody>
      </p:sp>
      <p:sp>
        <p:nvSpPr>
          <p:cNvPr id="12" name="Ovál 11"/>
          <p:cNvSpPr/>
          <p:nvPr/>
        </p:nvSpPr>
        <p:spPr>
          <a:xfrm>
            <a:off x="35496" y="3501008"/>
            <a:ext cx="6984776" cy="1202432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prstClr val="black"/>
                </a:solidFill>
              </a:rPr>
              <a:t>      </a:t>
            </a:r>
            <a:r>
              <a:rPr lang="cs-CZ" sz="6000" dirty="0" smtClean="0">
                <a:solidFill>
                  <a:prstClr val="black"/>
                </a:solidFill>
              </a:rPr>
              <a:t>v au  </a:t>
            </a:r>
            <a:endParaRPr lang="cs-CZ" sz="60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27984" y="3594392"/>
            <a:ext cx="817596" cy="1015663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6000" dirty="0">
                <a:solidFill>
                  <a:srgbClr val="C00000"/>
                </a:solidFill>
              </a:rPr>
              <a:t>tě</a:t>
            </a: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accent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4572000" y="450912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57588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100"/>
                            </p:stCondLst>
                            <p:childTnLst>
                              <p:par>
                                <p:cTn id="12" presetID="1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2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6" grpId="0" animBg="1"/>
      <p:bldP spid="6" grpId="1" animBg="1"/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796985" y="980728"/>
            <a:ext cx="1728192" cy="16344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err="1">
                <a:solidFill>
                  <a:srgbClr val="C00000"/>
                </a:solidFill>
              </a:rPr>
              <a:t>dě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851920" y="980728"/>
            <a:ext cx="1728192" cy="16344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tě</a:t>
            </a:r>
          </a:p>
        </p:txBody>
      </p:sp>
      <p:sp>
        <p:nvSpPr>
          <p:cNvPr id="6" name="Ovál 5"/>
          <p:cNvSpPr/>
          <p:nvPr/>
        </p:nvSpPr>
        <p:spPr>
          <a:xfrm>
            <a:off x="5940152" y="980728"/>
            <a:ext cx="1728192" cy="1634480"/>
          </a:xfrm>
          <a:prstGeom prst="ellipse">
            <a:avLst/>
          </a:prstGeom>
          <a:solidFill>
            <a:srgbClr val="FFC00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ně</a:t>
            </a:r>
          </a:p>
        </p:txBody>
      </p:sp>
      <p:sp>
        <p:nvSpPr>
          <p:cNvPr id="12" name="Ovál 11"/>
          <p:cNvSpPr/>
          <p:nvPr/>
        </p:nvSpPr>
        <p:spPr>
          <a:xfrm>
            <a:off x="35496" y="3501008"/>
            <a:ext cx="6984776" cy="1202432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prstClr val="black"/>
                </a:solidFill>
              </a:rPr>
              <a:t>  </a:t>
            </a:r>
            <a:r>
              <a:rPr lang="cs-CZ" sz="6000" dirty="0" smtClean="0">
                <a:solidFill>
                  <a:prstClr val="black"/>
                </a:solidFill>
              </a:rPr>
              <a:t>     třeš  </a:t>
            </a:r>
            <a:endParaRPr lang="cs-CZ" sz="60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3600288"/>
            <a:ext cx="971741" cy="1015663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6000" dirty="0">
                <a:solidFill>
                  <a:srgbClr val="C00000"/>
                </a:solidFill>
              </a:rPr>
              <a:t>ně</a:t>
            </a: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accent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4654812" y="450912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13598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00"/>
                            </p:stCondLst>
                            <p:childTnLst>
                              <p:par>
                                <p:cTn id="24" presetID="1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  <p:bldP spid="6" grpId="0" animBg="1"/>
      <p:bldP spid="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796985" y="980728"/>
            <a:ext cx="1728192" cy="16344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err="1">
                <a:solidFill>
                  <a:srgbClr val="C00000"/>
                </a:solidFill>
              </a:rPr>
              <a:t>dě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851920" y="980728"/>
            <a:ext cx="1728192" cy="16344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tě</a:t>
            </a:r>
          </a:p>
        </p:txBody>
      </p:sp>
      <p:sp>
        <p:nvSpPr>
          <p:cNvPr id="6" name="Ovál 5"/>
          <p:cNvSpPr/>
          <p:nvPr/>
        </p:nvSpPr>
        <p:spPr>
          <a:xfrm>
            <a:off x="5940152" y="980728"/>
            <a:ext cx="1728192" cy="1634480"/>
          </a:xfrm>
          <a:prstGeom prst="ellipse">
            <a:avLst/>
          </a:prstGeom>
          <a:solidFill>
            <a:srgbClr val="FFC00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ně</a:t>
            </a:r>
          </a:p>
        </p:txBody>
      </p:sp>
      <p:sp>
        <p:nvSpPr>
          <p:cNvPr id="12" name="Ovál 11"/>
          <p:cNvSpPr/>
          <p:nvPr/>
        </p:nvSpPr>
        <p:spPr>
          <a:xfrm>
            <a:off x="35496" y="3501008"/>
            <a:ext cx="6984776" cy="1202432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prstClr val="black"/>
                </a:solidFill>
              </a:rPr>
              <a:t>      </a:t>
            </a:r>
            <a:r>
              <a:rPr lang="cs-CZ" sz="6000" dirty="0" smtClean="0">
                <a:solidFill>
                  <a:prstClr val="black"/>
                </a:solidFill>
              </a:rPr>
              <a:t>pros    radlo  </a:t>
            </a:r>
            <a:endParaRPr lang="cs-CZ" sz="60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66372" y="3594392"/>
            <a:ext cx="817596" cy="1015663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6000" dirty="0">
                <a:solidFill>
                  <a:srgbClr val="C00000"/>
                </a:solidFill>
              </a:rPr>
              <a:t>tě</a:t>
            </a: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accent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3610388" y="450912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5471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100"/>
                            </p:stCondLst>
                            <p:childTnLst>
                              <p:par>
                                <p:cTn id="12" presetID="1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2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6" grpId="0" animBg="1"/>
      <p:bldP spid="6" grpId="1" animBg="1"/>
      <p:bldP spid="1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796985" y="980728"/>
            <a:ext cx="1728192" cy="16344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err="1">
                <a:solidFill>
                  <a:srgbClr val="C00000"/>
                </a:solidFill>
              </a:rPr>
              <a:t>dě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851920" y="980728"/>
            <a:ext cx="1728192" cy="16344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tě</a:t>
            </a:r>
          </a:p>
        </p:txBody>
      </p:sp>
      <p:sp>
        <p:nvSpPr>
          <p:cNvPr id="6" name="Ovál 5"/>
          <p:cNvSpPr/>
          <p:nvPr/>
        </p:nvSpPr>
        <p:spPr>
          <a:xfrm>
            <a:off x="5940152" y="980728"/>
            <a:ext cx="1728192" cy="1634480"/>
          </a:xfrm>
          <a:prstGeom prst="ellipse">
            <a:avLst/>
          </a:prstGeom>
          <a:solidFill>
            <a:srgbClr val="FFC00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ně</a:t>
            </a:r>
          </a:p>
        </p:txBody>
      </p:sp>
      <p:sp>
        <p:nvSpPr>
          <p:cNvPr id="12" name="Ovál 11"/>
          <p:cNvSpPr/>
          <p:nvPr/>
        </p:nvSpPr>
        <p:spPr>
          <a:xfrm>
            <a:off x="35496" y="3501008"/>
            <a:ext cx="6984776" cy="1202432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prstClr val="black"/>
                </a:solidFill>
              </a:rPr>
              <a:t>  </a:t>
            </a:r>
            <a:r>
              <a:rPr lang="cs-CZ" sz="6000" dirty="0" smtClean="0">
                <a:solidFill>
                  <a:prstClr val="black"/>
                </a:solidFill>
              </a:rPr>
              <a:t>na </a:t>
            </a:r>
            <a:r>
              <a:rPr lang="cs-CZ" sz="6000" dirty="0" err="1" smtClean="0">
                <a:solidFill>
                  <a:prstClr val="black"/>
                </a:solidFill>
              </a:rPr>
              <a:t>le</a:t>
            </a:r>
            <a:r>
              <a:rPr lang="cs-CZ" sz="6000" dirty="0" smtClean="0">
                <a:solidFill>
                  <a:prstClr val="black"/>
                </a:solidFill>
              </a:rPr>
              <a:t>  </a:t>
            </a:r>
            <a:endParaRPr lang="cs-CZ" sz="60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139952" y="3600288"/>
            <a:ext cx="971741" cy="1015663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6000" dirty="0" err="1">
                <a:solidFill>
                  <a:srgbClr val="C00000"/>
                </a:solidFill>
              </a:rPr>
              <a:t>dě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accent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179015" y="4509120"/>
            <a:ext cx="576064" cy="0"/>
          </a:xfrm>
          <a:prstGeom prst="line">
            <a:avLst/>
          </a:prstGeom>
          <a:ln w="28575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355976" y="450912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47516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00"/>
                            </p:stCondLst>
                            <p:childTnLst>
                              <p:par>
                                <p:cTn id="24" presetID="1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5" grpId="1" animBg="1"/>
      <p:bldP spid="6" grpId="0" animBg="1"/>
      <p:bldP spid="6" grpId="1" animBg="1"/>
      <p:bldP spid="1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796985" y="980728"/>
            <a:ext cx="1728192" cy="16344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err="1">
                <a:solidFill>
                  <a:srgbClr val="C00000"/>
                </a:solidFill>
              </a:rPr>
              <a:t>dě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851920" y="980728"/>
            <a:ext cx="1728192" cy="16344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tě</a:t>
            </a:r>
          </a:p>
        </p:txBody>
      </p:sp>
      <p:sp>
        <p:nvSpPr>
          <p:cNvPr id="6" name="Ovál 5"/>
          <p:cNvSpPr/>
          <p:nvPr/>
        </p:nvSpPr>
        <p:spPr>
          <a:xfrm>
            <a:off x="5940152" y="980728"/>
            <a:ext cx="1728192" cy="1634480"/>
          </a:xfrm>
          <a:prstGeom prst="ellipse">
            <a:avLst/>
          </a:prstGeom>
          <a:solidFill>
            <a:srgbClr val="FFC00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ně</a:t>
            </a:r>
          </a:p>
        </p:txBody>
      </p:sp>
      <p:sp>
        <p:nvSpPr>
          <p:cNvPr id="12" name="Ovál 11"/>
          <p:cNvSpPr/>
          <p:nvPr/>
        </p:nvSpPr>
        <p:spPr>
          <a:xfrm>
            <a:off x="35496" y="3501008"/>
            <a:ext cx="6984776" cy="1202432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prstClr val="black"/>
                </a:solidFill>
              </a:rPr>
              <a:t>       </a:t>
            </a:r>
            <a:r>
              <a:rPr lang="cs-CZ" sz="6000" dirty="0" smtClean="0">
                <a:solidFill>
                  <a:prstClr val="black"/>
                </a:solidFill>
              </a:rPr>
              <a:t>sluš  </a:t>
            </a:r>
            <a:endParaRPr lang="cs-CZ" sz="60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3600288"/>
            <a:ext cx="971741" cy="1015663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6000" dirty="0">
                <a:solidFill>
                  <a:srgbClr val="C00000"/>
                </a:solidFill>
              </a:rPr>
              <a:t>ně</a:t>
            </a: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accent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4654812" y="450912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98809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00"/>
                            </p:stCondLst>
                            <p:childTnLst>
                              <p:par>
                                <p:cTn id="24" presetID="1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  <p:bldP spid="6" grpId="0" animBg="1"/>
      <p:bldP spid="1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796985" y="980728"/>
            <a:ext cx="1728192" cy="16344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err="1">
                <a:solidFill>
                  <a:srgbClr val="C00000"/>
                </a:solidFill>
              </a:rPr>
              <a:t>dě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851920" y="980728"/>
            <a:ext cx="1728192" cy="16344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tě</a:t>
            </a:r>
          </a:p>
        </p:txBody>
      </p:sp>
      <p:sp>
        <p:nvSpPr>
          <p:cNvPr id="6" name="Ovál 5"/>
          <p:cNvSpPr/>
          <p:nvPr/>
        </p:nvSpPr>
        <p:spPr>
          <a:xfrm>
            <a:off x="5940152" y="980728"/>
            <a:ext cx="1728192" cy="1634480"/>
          </a:xfrm>
          <a:prstGeom prst="ellipse">
            <a:avLst/>
          </a:prstGeom>
          <a:solidFill>
            <a:srgbClr val="FFC00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ně</a:t>
            </a:r>
          </a:p>
        </p:txBody>
      </p:sp>
      <p:sp>
        <p:nvSpPr>
          <p:cNvPr id="12" name="Ovál 11"/>
          <p:cNvSpPr/>
          <p:nvPr/>
        </p:nvSpPr>
        <p:spPr>
          <a:xfrm>
            <a:off x="35496" y="3501008"/>
            <a:ext cx="6984776" cy="1202432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prstClr val="black"/>
                </a:solidFill>
              </a:rPr>
              <a:t>  </a:t>
            </a:r>
            <a:r>
              <a:rPr lang="cs-CZ" sz="6000" dirty="0" smtClean="0">
                <a:solidFill>
                  <a:prstClr val="black"/>
                </a:solidFill>
              </a:rPr>
              <a:t>                 ti  </a:t>
            </a:r>
            <a:endParaRPr lang="cs-CZ" sz="60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95936" y="3600288"/>
            <a:ext cx="971741" cy="1015663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6000" dirty="0" err="1">
                <a:solidFill>
                  <a:srgbClr val="C00000"/>
                </a:solidFill>
              </a:rPr>
              <a:t>dě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accent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179015" y="4509120"/>
            <a:ext cx="576064" cy="0"/>
          </a:xfrm>
          <a:prstGeom prst="line">
            <a:avLst/>
          </a:prstGeom>
          <a:ln w="28575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211960" y="450912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15095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00"/>
                            </p:stCondLst>
                            <p:childTnLst>
                              <p:par>
                                <p:cTn id="24" presetID="1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5" grpId="1" animBg="1"/>
      <p:bldP spid="6" grpId="0" animBg="1"/>
      <p:bldP spid="6" grpId="1" animBg="1"/>
      <p:bldP spid="1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796985" y="980728"/>
            <a:ext cx="1728192" cy="16344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err="1">
                <a:solidFill>
                  <a:srgbClr val="C00000"/>
                </a:solidFill>
              </a:rPr>
              <a:t>dě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851920" y="980728"/>
            <a:ext cx="1728192" cy="16344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tě</a:t>
            </a:r>
          </a:p>
        </p:txBody>
      </p:sp>
      <p:sp>
        <p:nvSpPr>
          <p:cNvPr id="6" name="Ovál 5"/>
          <p:cNvSpPr/>
          <p:nvPr/>
        </p:nvSpPr>
        <p:spPr>
          <a:xfrm>
            <a:off x="5940152" y="980728"/>
            <a:ext cx="1728192" cy="1634480"/>
          </a:xfrm>
          <a:prstGeom prst="ellipse">
            <a:avLst/>
          </a:prstGeom>
          <a:solidFill>
            <a:srgbClr val="FFC00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ně</a:t>
            </a:r>
          </a:p>
        </p:txBody>
      </p:sp>
      <p:sp>
        <p:nvSpPr>
          <p:cNvPr id="12" name="Ovál 11"/>
          <p:cNvSpPr/>
          <p:nvPr/>
        </p:nvSpPr>
        <p:spPr>
          <a:xfrm>
            <a:off x="35496" y="3501008"/>
            <a:ext cx="6984776" cy="1202432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prstClr val="black"/>
                </a:solidFill>
              </a:rPr>
              <a:t>      </a:t>
            </a:r>
            <a:r>
              <a:rPr lang="cs-CZ" sz="6000" dirty="0" smtClean="0">
                <a:solidFill>
                  <a:prstClr val="black"/>
                </a:solidFill>
              </a:rPr>
              <a:t>na </a:t>
            </a:r>
            <a:r>
              <a:rPr lang="cs-CZ" sz="6000" dirty="0" err="1" smtClean="0">
                <a:solidFill>
                  <a:prstClr val="black"/>
                </a:solidFill>
              </a:rPr>
              <a:t>plo</a:t>
            </a:r>
            <a:r>
              <a:rPr lang="cs-CZ" sz="6000" dirty="0" smtClean="0">
                <a:solidFill>
                  <a:prstClr val="black"/>
                </a:solidFill>
              </a:rPr>
              <a:t>  </a:t>
            </a:r>
            <a:endParaRPr lang="cs-CZ" sz="60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90508" y="3594392"/>
            <a:ext cx="817596" cy="1015663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6000" dirty="0">
                <a:solidFill>
                  <a:srgbClr val="C00000"/>
                </a:solidFill>
              </a:rPr>
              <a:t>tě</a:t>
            </a: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accent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4834524" y="450912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97474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100"/>
                            </p:stCondLst>
                            <p:childTnLst>
                              <p:par>
                                <p:cTn id="12" presetID="1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2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6" grpId="0" animBg="1"/>
      <p:bldP spid="6" grpId="1" animBg="1"/>
      <p:bldP spid="1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796985" y="980728"/>
            <a:ext cx="1728192" cy="16344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err="1">
                <a:solidFill>
                  <a:srgbClr val="C00000"/>
                </a:solidFill>
              </a:rPr>
              <a:t>dě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851920" y="980728"/>
            <a:ext cx="1728192" cy="16344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tě</a:t>
            </a:r>
          </a:p>
        </p:txBody>
      </p:sp>
      <p:sp>
        <p:nvSpPr>
          <p:cNvPr id="6" name="Ovál 5"/>
          <p:cNvSpPr/>
          <p:nvPr/>
        </p:nvSpPr>
        <p:spPr>
          <a:xfrm>
            <a:off x="5940152" y="980728"/>
            <a:ext cx="1728192" cy="1634480"/>
          </a:xfrm>
          <a:prstGeom prst="ellipse">
            <a:avLst/>
          </a:prstGeom>
          <a:solidFill>
            <a:srgbClr val="FFC00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ně</a:t>
            </a:r>
          </a:p>
        </p:txBody>
      </p:sp>
      <p:sp>
        <p:nvSpPr>
          <p:cNvPr id="12" name="Ovál 11"/>
          <p:cNvSpPr/>
          <p:nvPr/>
        </p:nvSpPr>
        <p:spPr>
          <a:xfrm>
            <a:off x="35496" y="3501008"/>
            <a:ext cx="6984776" cy="1202432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prstClr val="black"/>
                </a:solidFill>
              </a:rPr>
              <a:t>       </a:t>
            </a:r>
            <a:r>
              <a:rPr lang="cs-CZ" sz="6000" dirty="0" smtClean="0">
                <a:solidFill>
                  <a:prstClr val="black"/>
                </a:solidFill>
              </a:rPr>
              <a:t>  hod</a:t>
            </a:r>
            <a:endParaRPr lang="cs-CZ" sz="60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08371" y="3600288"/>
            <a:ext cx="971741" cy="1015663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6000" dirty="0">
                <a:solidFill>
                  <a:srgbClr val="C00000"/>
                </a:solidFill>
              </a:rPr>
              <a:t>ně</a:t>
            </a: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accent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4763191" y="450912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16715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00"/>
                            </p:stCondLst>
                            <p:childTnLst>
                              <p:par>
                                <p:cTn id="24" presetID="1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  <p:bldP spid="6" grpId="0" animBg="1"/>
      <p:bldP spid="1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796985" y="980728"/>
            <a:ext cx="1728192" cy="16344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err="1">
                <a:solidFill>
                  <a:srgbClr val="C00000"/>
                </a:solidFill>
              </a:rPr>
              <a:t>dě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851920" y="980728"/>
            <a:ext cx="1728192" cy="16344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tě</a:t>
            </a:r>
          </a:p>
        </p:txBody>
      </p:sp>
      <p:sp>
        <p:nvSpPr>
          <p:cNvPr id="6" name="Ovál 5"/>
          <p:cNvSpPr/>
          <p:nvPr/>
        </p:nvSpPr>
        <p:spPr>
          <a:xfrm>
            <a:off x="5940152" y="980728"/>
            <a:ext cx="1728192" cy="1634480"/>
          </a:xfrm>
          <a:prstGeom prst="ellipse">
            <a:avLst/>
          </a:prstGeom>
          <a:solidFill>
            <a:srgbClr val="FFC000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C00000"/>
                </a:solidFill>
              </a:rPr>
              <a:t>ně</a:t>
            </a:r>
          </a:p>
        </p:txBody>
      </p:sp>
      <p:sp>
        <p:nvSpPr>
          <p:cNvPr id="12" name="Ovál 11"/>
          <p:cNvSpPr/>
          <p:nvPr/>
        </p:nvSpPr>
        <p:spPr>
          <a:xfrm>
            <a:off x="35496" y="3501008"/>
            <a:ext cx="6984776" cy="1202432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prstClr val="black"/>
                </a:solidFill>
              </a:rPr>
              <a:t>    na </a:t>
            </a:r>
            <a:r>
              <a:rPr lang="cs-CZ" sz="6000" dirty="0" err="1" smtClean="0">
                <a:solidFill>
                  <a:prstClr val="black"/>
                </a:solidFill>
              </a:rPr>
              <a:t>výcho</a:t>
            </a:r>
            <a:r>
              <a:rPr lang="cs-CZ" sz="6000" dirty="0" smtClean="0">
                <a:solidFill>
                  <a:prstClr val="black"/>
                </a:solidFill>
              </a:rPr>
              <a:t>  </a:t>
            </a:r>
            <a:endParaRPr lang="cs-CZ" sz="60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68411" y="3600288"/>
            <a:ext cx="971741" cy="1015663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none" rtlCol="0">
            <a:spAutoFit/>
          </a:bodyPr>
          <a:lstStyle/>
          <a:p>
            <a:r>
              <a:rPr lang="cs-CZ" sz="6000" dirty="0" err="1">
                <a:solidFill>
                  <a:srgbClr val="C00000"/>
                </a:solidFill>
              </a:rPr>
              <a:t>dě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5342479" y="5661248"/>
            <a:ext cx="885705" cy="792088"/>
          </a:xfrm>
          <a:prstGeom prst="actionButtonForwardNex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2966215" y="5661248"/>
            <a:ext cx="885705" cy="792088"/>
          </a:xfrm>
          <a:prstGeom prst="actionButtonBackPreviou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Tlačítko akce: Domů 15">
            <a:hlinkClick r:id="" action="ppaction://hlinkshowjump?jump=firstslide" highlightClick="1"/>
          </p:cNvPr>
          <p:cNvSpPr/>
          <p:nvPr/>
        </p:nvSpPr>
        <p:spPr>
          <a:xfrm>
            <a:off x="4129148" y="5657572"/>
            <a:ext cx="885705" cy="792088"/>
          </a:xfrm>
          <a:prstGeom prst="actionButtonHome">
            <a:avLst/>
          </a:prstGeom>
          <a:solidFill>
            <a:schemeClr val="accent3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179015" y="4509120"/>
            <a:ext cx="576064" cy="0"/>
          </a:xfrm>
          <a:prstGeom prst="line">
            <a:avLst/>
          </a:prstGeom>
          <a:ln w="28575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184435" y="4509120"/>
            <a:ext cx="5760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46552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00"/>
                            </p:stCondLst>
                            <p:childTnLst>
                              <p:par>
                                <p:cTn id="24" presetID="1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32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5" grpId="1" animBg="1"/>
      <p:bldP spid="6" grpId="0" animBg="1"/>
      <p:bldP spid="6" grpId="1" animBg="1"/>
      <p:bldP spid="1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231" b="92308" l="308" r="99077">
                        <a14:foregroundMark x1="36308" y1="33538" x2="41231" y2="34154"/>
                        <a14:foregroundMark x1="61231" y1="34154" x2="64923" y2="34462"/>
                        <a14:foregroundMark x1="17231" y1="64308" x2="19692" y2="70769"/>
                        <a14:foregroundMark x1="17231" y1="68308" x2="17538" y2="72000"/>
                        <a14:foregroundMark x1="82769" y1="71385" x2="85846" y2="64308"/>
                        <a14:foregroundMark x1="87077" y1="66462" x2="85846" y2="69846"/>
                        <a14:foregroundMark x1="14769" y1="67692" x2="15077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728076"/>
            <a:ext cx="4464496" cy="529321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láček 2"/>
          <p:cNvSpPr/>
          <p:nvPr/>
        </p:nvSpPr>
        <p:spPr>
          <a:xfrm>
            <a:off x="5004048" y="764704"/>
            <a:ext cx="3686573" cy="4608512"/>
          </a:xfrm>
          <a:prstGeom prst="cloudCallout">
            <a:avLst>
              <a:gd name="adj1" fmla="val -71488"/>
              <a:gd name="adj2" fmla="val -14351"/>
            </a:avLst>
          </a:prstGeom>
          <a:solidFill>
            <a:srgbClr val="00B0F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Výborně</a:t>
            </a:r>
            <a:r>
              <a:rPr lang="cs-CZ" sz="3600" dirty="0" smtClean="0">
                <a:solidFill>
                  <a:schemeClr val="tx1"/>
                </a:solidFill>
              </a:rPr>
              <a:t>, teď už vím, kde se píše </a:t>
            </a:r>
            <a:r>
              <a:rPr lang="cs-CZ" sz="3600" dirty="0" err="1" smtClean="0">
                <a:solidFill>
                  <a:schemeClr val="tx1"/>
                </a:solidFill>
              </a:rPr>
              <a:t>dě</a:t>
            </a:r>
            <a:r>
              <a:rPr lang="cs-CZ" sz="3600" dirty="0" smtClean="0">
                <a:solidFill>
                  <a:schemeClr val="tx1"/>
                </a:solidFill>
              </a:rPr>
              <a:t>, tě, ně.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98280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428</TotalTime>
  <Words>322</Words>
  <Application>Microsoft Office PowerPoint</Application>
  <PresentationFormat>Předvádění na obrazovce (4:3)</PresentationFormat>
  <Paragraphs>123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24</vt:i4>
      </vt:variant>
    </vt:vector>
  </HeadingPairs>
  <TitlesOfParts>
    <vt:vector size="27" baseType="lpstr">
      <vt:lpstr>Motiv systému Office</vt:lpstr>
      <vt:lpstr>Kapsle</vt:lpstr>
      <vt:lpstr>3_Motiv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Jelinek</cp:lastModifiedBy>
  <cp:revision>27</cp:revision>
  <dcterms:created xsi:type="dcterms:W3CDTF">2012-02-17T11:32:34Z</dcterms:created>
  <dcterms:modified xsi:type="dcterms:W3CDTF">2012-04-04T14:44:18Z</dcterms:modified>
</cp:coreProperties>
</file>