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78" r:id="rId4"/>
    <p:sldId id="279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4" r:id="rId23"/>
    <p:sldId id="273" r:id="rId24"/>
    <p:sldId id="275" r:id="rId25"/>
    <p:sldId id="277" r:id="rId26"/>
    <p:sldId id="276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AA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5282-8CFB-4874-983A-6B6217DB085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9C7DA-9C56-4C4A-A5A8-12114BCDAC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698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5282-8CFB-4874-983A-6B6217DB085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9C7DA-9C56-4C4A-A5A8-12114BCDAC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072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5282-8CFB-4874-983A-6B6217DB085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9C7DA-9C56-4C4A-A5A8-12114BCDAC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989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5282-8CFB-4874-983A-6B6217DB085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9C7DA-9C56-4C4A-A5A8-12114BCDAC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352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5282-8CFB-4874-983A-6B6217DB085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9C7DA-9C56-4C4A-A5A8-12114BCDAC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650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5282-8CFB-4874-983A-6B6217DB085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9C7DA-9C56-4C4A-A5A8-12114BCDAC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768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5282-8CFB-4874-983A-6B6217DB085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9C7DA-9C56-4C4A-A5A8-12114BCDAC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442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5282-8CFB-4874-983A-6B6217DB085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9C7DA-9C56-4C4A-A5A8-12114BCDAC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487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5282-8CFB-4874-983A-6B6217DB085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9C7DA-9C56-4C4A-A5A8-12114BCDAC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354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5282-8CFB-4874-983A-6B6217DB085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9C7DA-9C56-4C4A-A5A8-12114BCDAC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819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5282-8CFB-4874-983A-6B6217DB085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9C7DA-9C56-4C4A-A5A8-12114BCDAC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9403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56128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1091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6207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8834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416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37557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8565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0567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65165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3435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862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62188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85103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8431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14724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87903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6073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80828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772854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16888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70340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735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305282-8CFB-4874-983A-6B6217DB085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9C7DA-9C56-4C4A-A5A8-12114BCDAC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73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2663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2791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8.png"/><Relationship Id="rId18" Type="http://schemas.microsoft.com/office/2007/relationships/hdphoto" Target="../media/hdphoto8.wdp"/><Relationship Id="rId3" Type="http://schemas.openxmlformats.org/officeDocument/2006/relationships/image" Target="../media/image3.png"/><Relationship Id="rId21" Type="http://schemas.openxmlformats.org/officeDocument/2006/relationships/image" Target="../media/image12.png"/><Relationship Id="rId7" Type="http://schemas.openxmlformats.org/officeDocument/2006/relationships/image" Target="../media/image5.png"/><Relationship Id="rId12" Type="http://schemas.microsoft.com/office/2007/relationships/hdphoto" Target="../media/hdphoto5.wdp"/><Relationship Id="rId17" Type="http://schemas.openxmlformats.org/officeDocument/2006/relationships/image" Target="../media/image10.png"/><Relationship Id="rId2" Type="http://schemas.openxmlformats.org/officeDocument/2006/relationships/audio" Target="../media/audio1.wav"/><Relationship Id="rId16" Type="http://schemas.microsoft.com/office/2007/relationships/hdphoto" Target="../media/hdphoto7.wdp"/><Relationship Id="rId20" Type="http://schemas.microsoft.com/office/2007/relationships/hdphoto" Target="../media/hdphoto9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5" Type="http://schemas.openxmlformats.org/officeDocument/2006/relationships/image" Target="../media/image9.png"/><Relationship Id="rId10" Type="http://schemas.microsoft.com/office/2007/relationships/hdphoto" Target="../media/hdphoto4.wdp"/><Relationship Id="rId19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image" Target="../media/image6.png"/><Relationship Id="rId14" Type="http://schemas.microsoft.com/office/2007/relationships/hdphoto" Target="../media/hdphoto6.wdp"/><Relationship Id="rId22" Type="http://schemas.microsoft.com/office/2007/relationships/hdphoto" Target="../media/hdphoto10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4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4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4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4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4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4" Type="http://schemas.microsoft.com/office/2007/relationships/hdphoto" Target="../media/hdphoto1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VY_32_INOVACE_233_ČJ2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Slova s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bě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pě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vě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 mě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slova se slabikami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bě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pě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vě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 mě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1012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smtClean="0">
                <a:latin typeface="Arial" charset="0"/>
                <a:cs typeface="Arial" charset="0"/>
              </a:rPr>
              <a:t>HV, VV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Jednoduchá úloha na rychlé procvičování slabik </a:t>
            </a:r>
            <a:r>
              <a:rPr lang="cs-CZ" sz="1400" dirty="0" err="1" smtClean="0">
                <a:latin typeface="Arial" charset="0"/>
                <a:cs typeface="Arial" charset="0"/>
              </a:rPr>
              <a:t>bě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err="1" smtClean="0">
                <a:latin typeface="Arial" charset="0"/>
                <a:cs typeface="Arial" charset="0"/>
              </a:rPr>
              <a:t>pě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err="1" smtClean="0">
                <a:latin typeface="Arial" charset="0"/>
                <a:cs typeface="Arial" charset="0"/>
              </a:rPr>
              <a:t>vě</a:t>
            </a:r>
            <a:r>
              <a:rPr lang="cs-CZ" sz="1400" dirty="0" smtClean="0">
                <a:latin typeface="Arial" charset="0"/>
                <a:cs typeface="Arial" charset="0"/>
              </a:rPr>
              <a:t>, mě  ve slovech. V úkolu č. 3 – 23 žáci klikají na správnou slabiku, která se jim zobrazí přímo v zadání, pokud chybují, špatná slabika pouze problikává, ale neumístí se nikam a žáci mohou pokus opakovat. Provádí společně při prezentaci na tabuli.  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pravidla psaní slabik </a:t>
            </a:r>
            <a:r>
              <a:rPr lang="cs-CZ" sz="1400" dirty="0" err="1" smtClean="0">
                <a:latin typeface="Arial" charset="0"/>
                <a:cs typeface="Arial" charset="0"/>
              </a:rPr>
              <a:t>bě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err="1" smtClean="0">
                <a:latin typeface="Arial" charset="0"/>
                <a:cs typeface="Arial" charset="0"/>
              </a:rPr>
              <a:t>pě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err="1" smtClean="0">
                <a:latin typeface="Arial" charset="0"/>
                <a:cs typeface="Arial" charset="0"/>
              </a:rPr>
              <a:t>vě</a:t>
            </a:r>
            <a:r>
              <a:rPr lang="cs-CZ" sz="1400" dirty="0" smtClean="0">
                <a:latin typeface="Arial" charset="0"/>
                <a:cs typeface="Arial" charset="0"/>
              </a:rPr>
              <a:t>, mě ve slovech.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Učivo zvládli téměř všichni žáci. Chybovali </a:t>
            </a:r>
            <a:r>
              <a:rPr lang="cs-CZ" sz="1400" dirty="0" smtClean="0">
                <a:latin typeface="Arial" charset="0"/>
                <a:cs typeface="Arial" charset="0"/>
              </a:rPr>
              <a:t>jen výjimečně</a:t>
            </a:r>
            <a:r>
              <a:rPr lang="cs-CZ" sz="1400" dirty="0" smtClean="0">
                <a:latin typeface="Arial" charset="0"/>
                <a:cs typeface="Arial" charset="0"/>
              </a:rPr>
              <a:t>.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200" b="1" dirty="0"/>
              <a:t>Ilustrace </a:t>
            </a:r>
            <a:r>
              <a:rPr lang="cs-CZ" sz="1200" b="1" u="sng" dirty="0">
                <a:hlinkClick r:id="rId2"/>
              </a:rPr>
              <a:t>www.office.microsorft.com</a:t>
            </a:r>
            <a:endParaRPr lang="cs-CZ" sz="1200" dirty="0"/>
          </a:p>
          <a:p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1947890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ovéPole 25"/>
          <p:cNvSpPr txBox="1"/>
          <p:nvPr/>
        </p:nvSpPr>
        <p:spPr>
          <a:xfrm>
            <a:off x="3212173" y="44624"/>
            <a:ext cx="2719655" cy="156966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slova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39217" y="1124744"/>
            <a:ext cx="665567" cy="156966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s</a:t>
            </a:r>
            <a:endParaRPr lang="cs-CZ" sz="9600" dirty="0">
              <a:solidFill>
                <a:srgbClr val="C00000"/>
              </a:solidFill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4932040" y="-1712822"/>
            <a:ext cx="5040975" cy="5357846"/>
            <a:chOff x="4932040" y="-1712822"/>
            <a:chExt cx="5040975" cy="5357846"/>
          </a:xfrm>
        </p:grpSpPr>
        <p:grpSp>
          <p:nvGrpSpPr>
            <p:cNvPr id="24" name="Skupina 23"/>
            <p:cNvGrpSpPr/>
            <p:nvPr/>
          </p:nvGrpSpPr>
          <p:grpSpPr>
            <a:xfrm>
              <a:off x="4932040" y="124614"/>
              <a:ext cx="2422394" cy="3520410"/>
              <a:chOff x="5660228" y="-864176"/>
              <a:chExt cx="2944220" cy="4005993"/>
            </a:xfrm>
          </p:grpSpPr>
          <p:grpSp>
            <p:nvGrpSpPr>
              <p:cNvPr id="16" name="Skupina 15"/>
              <p:cNvGrpSpPr/>
              <p:nvPr/>
            </p:nvGrpSpPr>
            <p:grpSpPr>
              <a:xfrm>
                <a:off x="6685091" y="-864176"/>
                <a:ext cx="1919357" cy="3933136"/>
                <a:chOff x="3203848" y="-963488"/>
                <a:chExt cx="1440160" cy="3294690"/>
              </a:xfrm>
            </p:grpSpPr>
            <p:pic>
              <p:nvPicPr>
                <p:cNvPr id="17" name="Picture 2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4">
                          <a14:imgEffect>
                            <a14:backgroundRemoval t="0" b="99077" l="9538" r="89538">
                              <a14:foregroundMark x1="28000" y1="40000" x2="27077" y2="47692"/>
                              <a14:foregroundMark x1="30154" y1="39077" x2="32615" y2="41846"/>
                              <a14:foregroundMark x1="24308" y1="40000" x2="25846" y2="48308"/>
                              <a14:foregroundMark x1="21231" y1="42769" x2="21231" y2="42769"/>
                              <a14:foregroundMark x1="32615" y1="49538" x2="34154" y2="41231"/>
                              <a14:foregroundMark x1="53846" y1="17846" x2="53846" y2="2769"/>
                              <a14:foregroundMark x1="62769" y1="5231" x2="61538" y2="15385"/>
                              <a14:foregroundMark x1="59077" y1="91385" x2="62769" y2="80000"/>
                              <a14:foregroundMark x1="68000" y1="82769" x2="65846" y2="91385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203848" y="891042"/>
                  <a:ext cx="1440160" cy="144016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8" name="Picture 6"/>
                <p:cNvPicPr>
                  <a:picLocks noChangeAspect="1" noChangeArrowheads="1"/>
                </p:cNvPicPr>
                <p:nvPr/>
              </p:nvPicPr>
              <p:blipFill>
                <a:blip r:embed="rId5"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backgroundRemoval t="84000" b="99385" l="9231" r="65231">
                              <a14:foregroundMark x1="51692" y1="88308" x2="53846" y2="84000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618073" y="-963488"/>
                  <a:ext cx="1025935" cy="205186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5385">
                            <a14:foregroundMark x1="74462" y1="9231" x2="71077" y2="3692"/>
                            <a14:foregroundMark x1="68000" y1="8615" x2="67077" y2="7077"/>
                            <a14:foregroundMark x1="23692" y1="54769" x2="28000" y2="61231"/>
                            <a14:foregroundMark x1="32000" y1="59077" x2="28308" y2="50769"/>
                            <a14:foregroundMark x1="47077" y1="93846" x2="51385" y2="84308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60228" y="1349725"/>
                <a:ext cx="1792092" cy="17920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9846" b="93231" l="9846" r="89846">
                          <a14:backgroundMark x1="15385" y1="20308" x2="74154" y2="15692"/>
                          <a14:backgroundMark x1="74154" y1="15692" x2="74154" y2="54769"/>
                          <a14:backgroundMark x1="15077" y1="58769" x2="84000" y2="55692"/>
                          <a14:backgroundMark x1="17231" y1="21231" x2="17538" y2="53538"/>
                          <a14:backgroundMark x1="38769" y1="21231" x2="42154" y2="46154"/>
                          <a14:backgroundMark x1="69538" y1="77846" x2="75692" y2="74769"/>
                          <a14:backgroundMark x1="59077" y1="82462" x2="62769" y2="827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23281" y="-1712822"/>
              <a:ext cx="4349734" cy="4349734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532018" y="188640"/>
            <a:ext cx="3421828" cy="3456384"/>
            <a:chOff x="532018" y="188640"/>
            <a:chExt cx="3421828" cy="3456384"/>
          </a:xfrm>
        </p:grpSpPr>
        <p:grpSp>
          <p:nvGrpSpPr>
            <p:cNvPr id="23" name="Skupina 22"/>
            <p:cNvGrpSpPr/>
            <p:nvPr/>
          </p:nvGrpSpPr>
          <p:grpSpPr>
            <a:xfrm>
              <a:off x="1691680" y="188640"/>
              <a:ext cx="2262166" cy="3456384"/>
              <a:chOff x="885135" y="-648152"/>
              <a:chExt cx="2749476" cy="3933136"/>
            </a:xfrm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</p:grpSpPr>
          <p:grpSp>
            <p:nvGrpSpPr>
              <p:cNvPr id="6" name="Skupina 5"/>
              <p:cNvGrpSpPr/>
              <p:nvPr/>
            </p:nvGrpSpPr>
            <p:grpSpPr>
              <a:xfrm>
                <a:off x="1715254" y="-648152"/>
                <a:ext cx="1919357" cy="3933136"/>
                <a:chOff x="3203848" y="-963488"/>
                <a:chExt cx="1440160" cy="3294690"/>
              </a:xfrm>
            </p:grpSpPr>
            <p:pic>
              <p:nvPicPr>
                <p:cNvPr id="7" name="Picture 2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4">
                          <a14:imgEffect>
                            <a14:backgroundRemoval t="0" b="99077" l="9538" r="89538">
                              <a14:foregroundMark x1="28000" y1="40000" x2="27077" y2="47692"/>
                              <a14:foregroundMark x1="30154" y1="39077" x2="32615" y2="41846"/>
                              <a14:foregroundMark x1="24308" y1="40000" x2="25846" y2="48308"/>
                              <a14:foregroundMark x1="21231" y1="42769" x2="21231" y2="42769"/>
                              <a14:foregroundMark x1="32615" y1="49538" x2="34154" y2="41231"/>
                              <a14:foregroundMark x1="53846" y1="17846" x2="53846" y2="2769"/>
                              <a14:foregroundMark x1="62769" y1="5231" x2="61538" y2="15385"/>
                              <a14:foregroundMark x1="59077" y1="91385" x2="62769" y2="80000"/>
                              <a14:foregroundMark x1="68000" y1="82769" x2="65846" y2="91385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203848" y="891042"/>
                  <a:ext cx="1440160" cy="1440160"/>
                </a:xfrm>
                <a:prstGeom prst="rect">
                  <a:avLst/>
                </a:prstGeom>
                <a:noFill/>
                <a:ln>
                  <a:noFill/>
                </a:ln>
                <a:effectLst>
                  <a:outerShdw blurRad="190500" dist="228600" dir="2700000" algn="ctr">
                    <a:srgbClr val="000000">
                      <a:alpha val="30000"/>
                    </a:srgbClr>
                  </a:outerShdw>
                </a:effectLst>
                <a:sp3d prstMaterial="matte">
                  <a:bevelT w="127000" h="63500"/>
                </a:sp3d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8" name="Picture 6"/>
                <p:cNvPicPr>
                  <a:picLocks noChangeAspect="1" noChangeArrowheads="1"/>
                </p:cNvPicPr>
                <p:nvPr/>
              </p:nvPicPr>
              <p:blipFill>
                <a:blip r:embed="rId5"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backgroundRemoval t="84000" b="99385" l="9231" r="65231">
                              <a14:foregroundMark x1="51692" y1="88308" x2="53846" y2="84000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618073" y="-963488"/>
                  <a:ext cx="1025935" cy="2051869"/>
                </a:xfrm>
                <a:prstGeom prst="rect">
                  <a:avLst/>
                </a:prstGeom>
                <a:noFill/>
                <a:ln>
                  <a:noFill/>
                </a:ln>
                <a:effectLst>
                  <a:outerShdw blurRad="190500" dist="228600" dir="2700000" algn="ctr">
                    <a:srgbClr val="000000">
                      <a:alpha val="30000"/>
                    </a:srgbClr>
                  </a:outerShdw>
                </a:effectLst>
                <a:sp3d prstMaterial="matte">
                  <a:bevelT w="127000" h="63500"/>
                </a:sp3d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pic>
            <p:nvPicPr>
              <p:cNvPr id="1027" name="Picture 3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1231" b="100000" l="0" r="99077">
                            <a14:foregroundMark x1="82462" y1="31692" x2="89231" y2="20923"/>
                            <a14:foregroundMark x1="76923" y1="27385" x2="80000" y2="17846"/>
                            <a14:foregroundMark x1="89538" y1="27385" x2="89538" y2="27385"/>
                            <a14:foregroundMark x1="4923" y1="62769" x2="11692" y2="48615"/>
                            <a14:foregroundMark x1="3385" y1="53538" x2="3385" y2="53538"/>
                            <a14:foregroundMark x1="4615" y1="57846" x2="4615" y2="52923"/>
                            <a14:foregroundMark x1="10154" y1="64308" x2="16615" y2="54462"/>
                            <a14:foregroundMark x1="87385" y1="79385" x2="89231" y2="68615"/>
                            <a14:foregroundMark x1="83385" y1="73231" x2="95077" y2="70154"/>
                            <a14:foregroundMark x1="88615" y1="81538" x2="95692" y2="72000"/>
                            <a14:foregroundMark x1="95077" y1="79077" x2="95077" y2="79077"/>
                            <a14:foregroundMark x1="92923" y1="80000" x2="94154" y2="7600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85135" y="1614343"/>
                <a:ext cx="1382609" cy="1382609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231" b="99077" l="9538" r="98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2018" y="359928"/>
              <a:ext cx="1988952" cy="1988952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31" name="Skupina 30"/>
          <p:cNvGrpSpPr/>
          <p:nvPr/>
        </p:nvGrpSpPr>
        <p:grpSpPr>
          <a:xfrm>
            <a:off x="4212679" y="2636912"/>
            <a:ext cx="4679801" cy="3772389"/>
            <a:chOff x="4212679" y="2636912"/>
            <a:chExt cx="4679801" cy="3772389"/>
          </a:xfrm>
        </p:grpSpPr>
        <p:grpSp>
          <p:nvGrpSpPr>
            <p:cNvPr id="25" name="Skupina 24"/>
            <p:cNvGrpSpPr/>
            <p:nvPr/>
          </p:nvGrpSpPr>
          <p:grpSpPr>
            <a:xfrm>
              <a:off x="6552579" y="2636912"/>
              <a:ext cx="2339901" cy="3456384"/>
              <a:chOff x="5760491" y="1556792"/>
              <a:chExt cx="2843957" cy="3933136"/>
            </a:xfrm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</p:grpSpPr>
          <p:grpSp>
            <p:nvGrpSpPr>
              <p:cNvPr id="11" name="Skupina 10"/>
              <p:cNvGrpSpPr/>
              <p:nvPr/>
            </p:nvGrpSpPr>
            <p:grpSpPr>
              <a:xfrm>
                <a:off x="6685091" y="1556792"/>
                <a:ext cx="1919357" cy="3933136"/>
                <a:chOff x="3203848" y="-963488"/>
                <a:chExt cx="1440160" cy="3294690"/>
              </a:xfrm>
            </p:grpSpPr>
            <p:pic>
              <p:nvPicPr>
                <p:cNvPr id="12" name="Picture 2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4">
                          <a14:imgEffect>
                            <a14:backgroundRemoval t="0" b="99077" l="9538" r="89538">
                              <a14:foregroundMark x1="28000" y1="40000" x2="27077" y2="47692"/>
                              <a14:foregroundMark x1="30154" y1="39077" x2="32615" y2="41846"/>
                              <a14:foregroundMark x1="24308" y1="40000" x2="25846" y2="48308"/>
                              <a14:foregroundMark x1="21231" y1="42769" x2="21231" y2="42769"/>
                              <a14:foregroundMark x1="32615" y1="49538" x2="34154" y2="41231"/>
                              <a14:foregroundMark x1="53846" y1="17846" x2="53846" y2="2769"/>
                              <a14:foregroundMark x1="62769" y1="5231" x2="61538" y2="15385"/>
                              <a14:foregroundMark x1="59077" y1="91385" x2="62769" y2="80000"/>
                              <a14:foregroundMark x1="68000" y1="82769" x2="65846" y2="91385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203848" y="891042"/>
                  <a:ext cx="1440160" cy="1440160"/>
                </a:xfrm>
                <a:prstGeom prst="rect">
                  <a:avLst/>
                </a:prstGeom>
                <a:noFill/>
                <a:ln>
                  <a:noFill/>
                </a:ln>
                <a:effectLst>
                  <a:outerShdw blurRad="190500" dist="228600" dir="2700000" algn="ctr">
                    <a:srgbClr val="000000">
                      <a:alpha val="30000"/>
                    </a:srgbClr>
                  </a:outerShdw>
                </a:effectLst>
                <a:sp3d prstMaterial="matte">
                  <a:bevelT w="127000" h="63500"/>
                </a:sp3d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13" name="Picture 6"/>
                <p:cNvPicPr>
                  <a:picLocks noChangeAspect="1" noChangeArrowheads="1"/>
                </p:cNvPicPr>
                <p:nvPr/>
              </p:nvPicPr>
              <p:blipFill>
                <a:blip r:embed="rId5"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backgroundRemoval t="84000" b="99385" l="9231" r="65231">
                              <a14:foregroundMark x1="51692" y1="88308" x2="53846" y2="84000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618073" y="-963488"/>
                  <a:ext cx="1025935" cy="2051869"/>
                </a:xfrm>
                <a:prstGeom prst="rect">
                  <a:avLst/>
                </a:prstGeom>
                <a:noFill/>
                <a:ln>
                  <a:noFill/>
                </a:ln>
                <a:effectLst>
                  <a:outerShdw blurRad="190500" dist="228600" dir="2700000" algn="ctr">
                    <a:srgbClr val="000000">
                      <a:alpha val="30000"/>
                    </a:srgbClr>
                  </a:outerShdw>
                </a:effectLst>
                <a:sp3d prstMaterial="matte">
                  <a:bevelT w="127000" h="63500"/>
                </a:sp3d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pic>
            <p:nvPicPr>
              <p:cNvPr id="1029" name="Picture 5"/>
              <p:cNvPicPr>
                <a:picLocks noChangeAspect="1" noChangeArrowheads="1"/>
              </p:cNvPicPr>
              <p:nvPr/>
            </p:nvPicPr>
            <p:blipFill>
              <a:blip r:embed="rId15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ackgroundRemoval t="2154" b="99385" l="1846" r="95385">
                            <a14:foregroundMark x1="69538" y1="15385" x2="69846" y2="4923"/>
                            <a14:foregroundMark x1="65538" y1="13846" x2="63692" y2="8000"/>
                            <a14:foregroundMark x1="11385" y1="61846" x2="12615" y2="51692"/>
                            <a14:foregroundMark x1="16308" y1="62769" x2="18769" y2="54462"/>
                            <a14:foregroundMark x1="60000" y1="94769" x2="61231" y2="84923"/>
                            <a14:foregroundMark x1="57846" y1="88923" x2="59077" y2="94769"/>
                            <a14:foregroundMark x1="64923" y1="96000" x2="66154" y2="88923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60491" y="3797997"/>
                <a:ext cx="1647227" cy="1647227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1034" name="Picture 10"/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2679" y="3313676"/>
              <a:ext cx="3095625" cy="3095625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024" name="Skupina 1023"/>
          <p:cNvGrpSpPr/>
          <p:nvPr/>
        </p:nvGrpSpPr>
        <p:grpSpPr>
          <a:xfrm>
            <a:off x="286170" y="2647820"/>
            <a:ext cx="3925790" cy="3456384"/>
            <a:chOff x="286170" y="2647820"/>
            <a:chExt cx="3925790" cy="3456384"/>
          </a:xfrm>
        </p:grpSpPr>
        <p:grpSp>
          <p:nvGrpSpPr>
            <p:cNvPr id="22" name="Skupina 21"/>
            <p:cNvGrpSpPr/>
            <p:nvPr/>
          </p:nvGrpSpPr>
          <p:grpSpPr>
            <a:xfrm>
              <a:off x="286170" y="2647820"/>
              <a:ext cx="2319447" cy="3456384"/>
              <a:chOff x="863948" y="1584096"/>
              <a:chExt cx="2819097" cy="3933136"/>
            </a:xfrm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</p:grpSpPr>
          <p:grpSp>
            <p:nvGrpSpPr>
              <p:cNvPr id="19" name="Skupina 18"/>
              <p:cNvGrpSpPr/>
              <p:nvPr/>
            </p:nvGrpSpPr>
            <p:grpSpPr>
              <a:xfrm>
                <a:off x="1763688" y="1584096"/>
                <a:ext cx="1919357" cy="3933136"/>
                <a:chOff x="3203848" y="-963488"/>
                <a:chExt cx="1440160" cy="3294690"/>
              </a:xfrm>
            </p:grpSpPr>
            <p:pic>
              <p:nvPicPr>
                <p:cNvPr id="20" name="Picture 2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4">
                          <a14:imgEffect>
                            <a14:backgroundRemoval t="0" b="99077" l="9538" r="89538">
                              <a14:foregroundMark x1="28000" y1="40000" x2="27077" y2="47692"/>
                              <a14:foregroundMark x1="30154" y1="39077" x2="32615" y2="41846"/>
                              <a14:foregroundMark x1="24308" y1="40000" x2="25846" y2="48308"/>
                              <a14:foregroundMark x1="21231" y1="42769" x2="21231" y2="42769"/>
                              <a14:foregroundMark x1="32615" y1="49538" x2="34154" y2="41231"/>
                              <a14:foregroundMark x1="53846" y1="17846" x2="53846" y2="2769"/>
                              <a14:foregroundMark x1="62769" y1="5231" x2="61538" y2="15385"/>
                              <a14:foregroundMark x1="59077" y1="91385" x2="62769" y2="80000"/>
                              <a14:foregroundMark x1="68000" y1="82769" x2="65846" y2="91385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203848" y="891042"/>
                  <a:ext cx="1440160" cy="1440160"/>
                </a:xfrm>
                <a:prstGeom prst="rect">
                  <a:avLst/>
                </a:prstGeom>
                <a:noFill/>
                <a:ln>
                  <a:noFill/>
                </a:ln>
                <a:effectLst>
                  <a:outerShdw blurRad="190500" dist="228600" dir="2700000" algn="ctr">
                    <a:srgbClr val="000000">
                      <a:alpha val="30000"/>
                    </a:srgbClr>
                  </a:outerShdw>
                </a:effectLst>
                <a:sp3d prstMaterial="matte">
                  <a:bevelT w="127000" h="63500"/>
                </a:sp3d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1" name="Picture 6"/>
                <p:cNvPicPr>
                  <a:picLocks noChangeAspect="1" noChangeArrowheads="1"/>
                </p:cNvPicPr>
                <p:nvPr/>
              </p:nvPicPr>
              <p:blipFill>
                <a:blip r:embed="rId5"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backgroundRemoval t="84000" b="99385" l="9231" r="65231">
                              <a14:foregroundMark x1="51692" y1="88308" x2="53846" y2="84000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618073" y="-963488"/>
                  <a:ext cx="1025935" cy="2051869"/>
                </a:xfrm>
                <a:prstGeom prst="rect">
                  <a:avLst/>
                </a:prstGeom>
                <a:noFill/>
                <a:ln>
                  <a:noFill/>
                </a:ln>
                <a:effectLst>
                  <a:outerShdw blurRad="190500" dist="228600" dir="2700000" algn="ctr">
                    <a:srgbClr val="000000">
                      <a:alpha val="30000"/>
                    </a:srgbClr>
                  </a:outerShdw>
                </a:effectLst>
                <a:sp3d prstMaterial="matte">
                  <a:bevelT w="127000" h="63500"/>
                </a:sp3d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pic>
            <p:nvPicPr>
              <p:cNvPr id="1028" name="Picture 4"/>
              <p:cNvPicPr>
                <a:picLocks noChangeAspect="1" noChangeArrowheads="1"/>
              </p:cNvPicPr>
              <p:nvPr/>
            </p:nvPicPr>
            <p:blipFill>
              <a:blip r:embed="rId19">
                <a:extLst>
                  <a:ext uri="{BEBA8EAE-BF5A-486C-A8C5-ECC9F3942E4B}">
                    <a14:imgProps xmlns:a14="http://schemas.microsoft.com/office/drawing/2010/main">
                      <a14:imgLayer r:embed="rId20">
                        <a14:imgEffect>
                          <a14:backgroundRemoval t="0" b="100000" l="9538" r="89538">
                            <a14:foregroundMark x1="42462" y1="13231" x2="44923" y2="2769"/>
                            <a14:foregroundMark x1="48615" y1="6154" x2="48000" y2="12308"/>
                            <a14:foregroundMark x1="43692" y1="94769" x2="46769" y2="84923"/>
                            <a14:foregroundMark x1="49538" y1="93231" x2="49846" y2="87692"/>
                            <a14:foregroundMark x1="77846" y1="58769" x2="80308" y2="50462"/>
                            <a14:foregroundMark x1="85846" y1="53538" x2="82462" y2="56923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63948" y="3753396"/>
                <a:ext cx="1763836" cy="1763836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1035" name="Picture 11"/>
            <p:cNvPicPr>
              <a:picLocks noChangeAspect="1" noChangeArrowheads="1"/>
            </p:cNvPicPr>
            <p:nvPr/>
          </p:nvPicPr>
          <p:blipFill>
            <a:blip r:embed="rId21"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3385" b="94154" l="4308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52049" y="3931532"/>
              <a:ext cx="1859911" cy="185991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52551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 smtClean="0">
                  <a:solidFill>
                    <a:schemeClr val="tx1"/>
                  </a:solidFill>
                </a:rPr>
                <a:t>  </a:t>
              </a:r>
              <a:endParaRPr lang="cs-CZ" sz="6600" dirty="0">
                <a:solidFill>
                  <a:schemeClr val="tx1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347864" y="4293096"/>
              <a:ext cx="2165145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 err="1" smtClean="0"/>
                <a:t>nkava</a:t>
              </a:r>
              <a:endParaRPr lang="cs-CZ" sz="66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schemeClr val="tx1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schemeClr val="tx1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cs-CZ" sz="7200" b="1" dirty="0" err="1" smtClean="0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schemeClr val="tx1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cs-CZ" sz="7200" b="1" dirty="0" err="1" smtClean="0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schemeClr val="tx1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cs-CZ" sz="7200" b="1" dirty="0" smtClean="0">
                  <a:solidFill>
                    <a:srgbClr val="C00000"/>
                  </a:solidFill>
                </a:rPr>
                <a:t>mě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2771800" y="3717032"/>
            <a:ext cx="1050288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>
                <a:solidFill>
                  <a:srgbClr val="C00000"/>
                </a:solidFill>
              </a:rPr>
              <a:t>p</a:t>
            </a:r>
            <a:r>
              <a:rPr lang="cs-CZ" sz="6600" dirty="0" err="1" smtClean="0">
                <a:solidFill>
                  <a:srgbClr val="C00000"/>
                </a:solidFill>
              </a:rPr>
              <a:t>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3059832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653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179512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347864" y="4293096"/>
              <a:ext cx="1852045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 smtClean="0">
                  <a:solidFill>
                    <a:prstClr val="black"/>
                  </a:solidFill>
                </a:rPr>
                <a:t>   </a:t>
              </a:r>
              <a:r>
                <a:rPr lang="cs-CZ" sz="6600" dirty="0" err="1" smtClean="0">
                  <a:solidFill>
                    <a:prstClr val="black"/>
                  </a:solidFill>
                </a:rPr>
                <a:t>žec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233680" y="3717032"/>
            <a:ext cx="1050288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 smtClean="0">
                <a:solidFill>
                  <a:srgbClr val="C00000"/>
                </a:solidFill>
              </a:rPr>
              <a:t>bě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3521712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117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347864" y="4293096"/>
              <a:ext cx="1806905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>
                  <a:solidFill>
                    <a:prstClr val="black"/>
                  </a:solidFill>
                </a:rPr>
                <a:t> </a:t>
              </a:r>
              <a:r>
                <a:rPr lang="cs-CZ" sz="6600" dirty="0" smtClean="0">
                  <a:solidFill>
                    <a:prstClr val="black"/>
                  </a:solidFill>
                </a:rPr>
                <a:t>k    t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4139952" y="3717032"/>
            <a:ext cx="979499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 smtClean="0">
                <a:solidFill>
                  <a:srgbClr val="C00000"/>
                </a:solidFill>
              </a:rPr>
              <a:t>vě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355976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5246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771800" y="4293096"/>
              <a:ext cx="3737498" cy="110799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>
              <a:spAutoFit/>
            </a:bodyPr>
            <a:lstStyle/>
            <a:p>
              <a:r>
                <a:rPr lang="cs-CZ" sz="6600" dirty="0" smtClean="0">
                  <a:solidFill>
                    <a:prstClr val="black"/>
                  </a:solidFill>
                </a:rPr>
                <a:t>ze     </a:t>
              </a:r>
              <a:r>
                <a:rPr lang="cs-CZ" sz="6600" dirty="0" smtClean="0">
                  <a:solidFill>
                    <a:prstClr val="black"/>
                  </a:solidFill>
                </a:rPr>
                <a:t>koule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635896" y="3717032"/>
            <a:ext cx="1282723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mě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3851920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20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179512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347864" y="4293096"/>
              <a:ext cx="2515432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 smtClean="0">
                  <a:solidFill>
                    <a:prstClr val="black"/>
                  </a:solidFill>
                </a:rPr>
                <a:t>pří     h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4457816" y="3717032"/>
            <a:ext cx="1050288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>
                <a:solidFill>
                  <a:srgbClr val="C00000"/>
                </a:solidFill>
              </a:rPr>
              <a:t>bě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745848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66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987824" y="4293096"/>
              <a:ext cx="2746265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 err="1" smtClean="0">
                  <a:solidFill>
                    <a:prstClr val="black"/>
                  </a:solidFill>
                </a:rPr>
                <a:t>dos</a:t>
              </a:r>
              <a:r>
                <a:rPr lang="cs-CZ" sz="6600" dirty="0" smtClean="0">
                  <a:solidFill>
                    <a:prstClr val="black"/>
                  </a:solidFill>
                </a:rPr>
                <a:t>    </a:t>
              </a:r>
              <a:r>
                <a:rPr lang="cs-CZ" sz="6600" dirty="0" err="1" smtClean="0">
                  <a:solidFill>
                    <a:prstClr val="black"/>
                  </a:solidFill>
                </a:rPr>
                <a:t>lý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4385808" y="3717032"/>
            <a:ext cx="1050288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>
                <a:solidFill>
                  <a:srgbClr val="C00000"/>
                </a:solidFill>
              </a:rPr>
              <a:t>pě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673840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40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952596" y="4293096"/>
              <a:ext cx="2746265" cy="110799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>
              <a:spAutoFit/>
            </a:bodyPr>
            <a:lstStyle/>
            <a:p>
              <a:r>
                <a:rPr lang="cs-CZ" sz="6600" dirty="0" smtClean="0">
                  <a:solidFill>
                    <a:prstClr val="black"/>
                  </a:solidFill>
                </a:rPr>
                <a:t>u      </a:t>
              </a:r>
              <a:r>
                <a:rPr lang="cs-CZ" sz="6600" dirty="0" err="1" smtClean="0">
                  <a:solidFill>
                    <a:prstClr val="black"/>
                  </a:solidFill>
                </a:rPr>
                <a:t>lec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635896" y="3717032"/>
            <a:ext cx="1282723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>
                <a:solidFill>
                  <a:srgbClr val="C00000"/>
                </a:solidFill>
              </a:rPr>
              <a:t>mě</a:t>
            </a:r>
          </a:p>
        </p:txBody>
      </p:sp>
      <p:cxnSp>
        <p:nvCxnSpPr>
          <p:cNvPr id="20" name="Přímá spojnice 19"/>
          <p:cNvCxnSpPr/>
          <p:nvPr/>
        </p:nvCxnSpPr>
        <p:spPr>
          <a:xfrm>
            <a:off x="3851920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218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627784" y="4293096"/>
              <a:ext cx="3099310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>
                  <a:solidFill>
                    <a:prstClr val="black"/>
                  </a:solidFill>
                </a:rPr>
                <a:t> </a:t>
              </a:r>
              <a:r>
                <a:rPr lang="cs-CZ" sz="6600" dirty="0" smtClean="0">
                  <a:solidFill>
                    <a:prstClr val="black"/>
                  </a:solidFill>
                </a:rPr>
                <a:t>dře    ný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4139952" y="3717032"/>
            <a:ext cx="979499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>
                <a:solidFill>
                  <a:srgbClr val="C00000"/>
                </a:solidFill>
              </a:rPr>
              <a:t>vě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355976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7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079762" y="4293096"/>
              <a:ext cx="1284326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 err="1" smtClean="0">
                  <a:solidFill>
                    <a:prstClr val="black"/>
                  </a:solidFill>
                </a:rPr>
                <a:t>šky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419872" y="3717032"/>
            <a:ext cx="1050288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>
                <a:solidFill>
                  <a:srgbClr val="C00000"/>
                </a:solidFill>
              </a:rPr>
              <a:t>pě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3707904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52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114500" y="4293096"/>
              <a:ext cx="2393604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>
                  <a:solidFill>
                    <a:prstClr val="black"/>
                  </a:solidFill>
                </a:rPr>
                <a:t> </a:t>
              </a:r>
              <a:r>
                <a:rPr lang="cs-CZ" sz="6600" dirty="0" smtClean="0">
                  <a:solidFill>
                    <a:prstClr val="black"/>
                  </a:solidFill>
                </a:rPr>
                <a:t>s    </a:t>
              </a:r>
              <a:r>
                <a:rPr lang="cs-CZ" sz="6600" dirty="0" err="1" smtClean="0">
                  <a:solidFill>
                    <a:prstClr val="black"/>
                  </a:solidFill>
                </a:rPr>
                <a:t>tlo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851920" y="3717032"/>
            <a:ext cx="979499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>
                <a:solidFill>
                  <a:srgbClr val="C00000"/>
                </a:solidFill>
              </a:rPr>
              <a:t>vě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067944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62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179512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771800" y="4293096"/>
              <a:ext cx="3296095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 err="1" smtClean="0">
                  <a:solidFill>
                    <a:prstClr val="black"/>
                  </a:solidFill>
                </a:rPr>
                <a:t>zba</a:t>
              </a:r>
              <a:r>
                <a:rPr lang="cs-CZ" sz="6600" dirty="0" smtClean="0">
                  <a:solidFill>
                    <a:prstClr val="black"/>
                  </a:solidFill>
                </a:rPr>
                <a:t>     </a:t>
              </a:r>
              <a:r>
                <a:rPr lang="cs-CZ" sz="6600" dirty="0" err="1" smtClean="0">
                  <a:solidFill>
                    <a:prstClr val="black"/>
                  </a:solidFill>
                </a:rPr>
                <a:t>lec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4139952" y="3717032"/>
            <a:ext cx="1050288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>
                <a:solidFill>
                  <a:srgbClr val="C00000"/>
                </a:solidFill>
              </a:rPr>
              <a:t>bě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427984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040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952596" y="4293096"/>
              <a:ext cx="3349763" cy="110799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>
              <a:spAutoFit/>
            </a:bodyPr>
            <a:lstStyle/>
            <a:p>
              <a:r>
                <a:rPr lang="cs-CZ" sz="6600" dirty="0" smtClean="0">
                  <a:solidFill>
                    <a:prstClr val="black"/>
                  </a:solidFill>
                </a:rPr>
                <a:t>pro      na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4369397" y="3717032"/>
            <a:ext cx="1282723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>
                <a:solidFill>
                  <a:srgbClr val="C00000"/>
                </a:solidFill>
              </a:rPr>
              <a:t>mě</a:t>
            </a:r>
          </a:p>
        </p:txBody>
      </p:sp>
      <p:cxnSp>
        <p:nvCxnSpPr>
          <p:cNvPr id="20" name="Přímá spojnice 19"/>
          <p:cNvCxnSpPr/>
          <p:nvPr/>
        </p:nvCxnSpPr>
        <p:spPr>
          <a:xfrm>
            <a:off x="4585421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76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079762" y="4293096"/>
              <a:ext cx="1034257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 smtClean="0">
                  <a:solidFill>
                    <a:prstClr val="black"/>
                  </a:solidFill>
                </a:rPr>
                <a:t>na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419872" y="3717032"/>
            <a:ext cx="1050288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>
                <a:solidFill>
                  <a:srgbClr val="C00000"/>
                </a:solidFill>
              </a:rPr>
              <a:t>pě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3707904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969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114500" y="4293096"/>
              <a:ext cx="2283254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>
                  <a:solidFill>
                    <a:prstClr val="black"/>
                  </a:solidFill>
                </a:rPr>
                <a:t> </a:t>
              </a:r>
              <a:r>
                <a:rPr lang="cs-CZ" sz="6600" dirty="0" smtClean="0">
                  <a:solidFill>
                    <a:prstClr val="black"/>
                  </a:solidFill>
                </a:rPr>
                <a:t>    </a:t>
              </a:r>
              <a:r>
                <a:rPr lang="cs-CZ" sz="6600" dirty="0" err="1" smtClean="0">
                  <a:solidFill>
                    <a:prstClr val="black"/>
                  </a:solidFill>
                </a:rPr>
                <a:t>dět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520493" y="3717032"/>
            <a:ext cx="979499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>
                <a:solidFill>
                  <a:srgbClr val="C00000"/>
                </a:solidFill>
              </a:rPr>
              <a:t>vě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3736517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542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952596" y="4293096"/>
              <a:ext cx="2991525" cy="110799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>
              <a:spAutoFit/>
            </a:bodyPr>
            <a:lstStyle/>
            <a:p>
              <a:r>
                <a:rPr lang="cs-CZ" sz="6600" dirty="0" err="1" smtClean="0">
                  <a:solidFill>
                    <a:prstClr val="black"/>
                  </a:solidFill>
                </a:rPr>
                <a:t>zpa</a:t>
              </a:r>
              <a:r>
                <a:rPr lang="cs-CZ" sz="6600" dirty="0" smtClean="0">
                  <a:solidFill>
                    <a:prstClr val="black"/>
                  </a:solidFill>
                </a:rPr>
                <a:t>      ti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4369397" y="3717032"/>
            <a:ext cx="1282723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>
                <a:solidFill>
                  <a:srgbClr val="C00000"/>
                </a:solidFill>
              </a:rPr>
              <a:t>mě</a:t>
            </a:r>
          </a:p>
        </p:txBody>
      </p:sp>
      <p:cxnSp>
        <p:nvCxnSpPr>
          <p:cNvPr id="20" name="Přímá spojnice 19"/>
          <p:cNvCxnSpPr/>
          <p:nvPr/>
        </p:nvCxnSpPr>
        <p:spPr>
          <a:xfrm>
            <a:off x="4585421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778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179512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335969" y="4293096"/>
              <a:ext cx="2028119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 smtClean="0">
                  <a:solidFill>
                    <a:prstClr val="black"/>
                  </a:solidFill>
                </a:rPr>
                <a:t>o     d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995936" y="3717032"/>
            <a:ext cx="1050288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 smtClean="0">
                <a:solidFill>
                  <a:srgbClr val="C00000"/>
                </a:solidFill>
              </a:rPr>
              <a:t>bě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283968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61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079762" y="4293096"/>
              <a:ext cx="1435008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 err="1" smtClean="0">
                  <a:solidFill>
                    <a:prstClr val="black"/>
                  </a:solidFill>
                </a:rPr>
                <a:t>kně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419872" y="3717032"/>
            <a:ext cx="1050288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>
                <a:solidFill>
                  <a:srgbClr val="C00000"/>
                </a:solidFill>
              </a:rPr>
              <a:t>pě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3707904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1068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179512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771800" y="4293096"/>
              <a:ext cx="2157963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 smtClean="0">
                  <a:solidFill>
                    <a:prstClr val="black"/>
                  </a:solidFill>
                </a:rPr>
                <a:t>holou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4817856" y="3717032"/>
            <a:ext cx="1050288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>
                <a:solidFill>
                  <a:srgbClr val="C00000"/>
                </a:solidFill>
              </a:rPr>
              <a:t>bě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5105888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605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114500" y="4293096"/>
              <a:ext cx="2646878" cy="1107996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6600" dirty="0" smtClean="0">
                  <a:solidFill>
                    <a:prstClr val="black"/>
                  </a:solidFill>
                </a:rPr>
                <a:t>po    </a:t>
              </a:r>
              <a:r>
                <a:rPr lang="cs-CZ" sz="6600" dirty="0" err="1" smtClean="0">
                  <a:solidFill>
                    <a:prstClr val="black"/>
                  </a:solidFill>
                </a:rPr>
                <a:t>sit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4211960" y="3717032"/>
            <a:ext cx="979499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 err="1">
                <a:solidFill>
                  <a:srgbClr val="C00000"/>
                </a:solidFill>
              </a:rPr>
              <a:t>vě</a:t>
            </a:r>
            <a:endParaRPr lang="cs-CZ" sz="66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427984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294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251520" y="3140968"/>
            <a:ext cx="8568952" cy="1684060"/>
            <a:chOff x="35496" y="3717032"/>
            <a:chExt cx="8568952" cy="1684060"/>
          </a:xfrm>
        </p:grpSpPr>
        <p:sp>
          <p:nvSpPr>
            <p:cNvPr id="18" name="Rovnoramenný trojúhelník 17"/>
            <p:cNvSpPr/>
            <p:nvPr/>
          </p:nvSpPr>
          <p:spPr>
            <a:xfrm>
              <a:off x="35496" y="3717032"/>
              <a:ext cx="8568952" cy="1656184"/>
            </a:xfrm>
            <a:prstGeom prst="triangle">
              <a:avLst>
                <a:gd name="adj" fmla="val 50102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dirty="0">
                  <a:solidFill>
                    <a:prstClr val="black"/>
                  </a:solidFill>
                </a:rPr>
                <a:t>  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371235" y="4293096"/>
              <a:ext cx="1802096" cy="110799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>
              <a:spAutoFit/>
            </a:bodyPr>
            <a:lstStyle/>
            <a:p>
              <a:r>
                <a:rPr lang="cs-CZ" sz="6600" dirty="0" smtClean="0">
                  <a:solidFill>
                    <a:prstClr val="black"/>
                  </a:solidFill>
                </a:rPr>
                <a:t>s     </a:t>
              </a:r>
              <a:r>
                <a:rPr lang="cs-CZ" sz="6600" dirty="0" err="1" smtClean="0">
                  <a:solidFill>
                    <a:prstClr val="black"/>
                  </a:solidFill>
                </a:rPr>
                <a:t>s</a:t>
              </a:r>
              <a:endParaRPr lang="cs-CZ" sz="6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5576" y="908720"/>
            <a:ext cx="2592288" cy="1656184"/>
            <a:chOff x="755576" y="908720"/>
            <a:chExt cx="2592288" cy="1656184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55576" y="908720"/>
              <a:ext cx="2592288" cy="1512168"/>
            </a:xfrm>
            <a:prstGeom prst="triangle">
              <a:avLst/>
            </a:prstGeom>
            <a:solidFill>
              <a:srgbClr val="E8AA0E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490133" y="1364575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bě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483768" y="716503"/>
            <a:ext cx="2592288" cy="1704385"/>
            <a:chOff x="2483768" y="716503"/>
            <a:chExt cx="2592288" cy="1704385"/>
          </a:xfrm>
        </p:grpSpPr>
        <p:sp>
          <p:nvSpPr>
            <p:cNvPr id="3" name="Rovnoramenný trojúhelník 2"/>
            <p:cNvSpPr/>
            <p:nvPr/>
          </p:nvSpPr>
          <p:spPr>
            <a:xfrm rot="10800000">
              <a:off x="2483768" y="908720"/>
              <a:ext cx="2592288" cy="1512168"/>
            </a:xfrm>
            <a:prstGeom prst="triangle">
              <a:avLst/>
            </a:prstGeom>
            <a:solidFill>
              <a:srgbClr val="92D05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11111" y="716503"/>
              <a:ext cx="11448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pě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70659" y="908720"/>
            <a:ext cx="2592288" cy="1656184"/>
            <a:chOff x="4170659" y="908720"/>
            <a:chExt cx="2592288" cy="1656184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4170659" y="908720"/>
              <a:ext cx="2592288" cy="1512168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964302" y="1364575"/>
              <a:ext cx="1078565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 err="1">
                  <a:solidFill>
                    <a:srgbClr val="C00000"/>
                  </a:solidFill>
                </a:rPr>
                <a:t>vě</a:t>
              </a:r>
              <a:endParaRPr lang="cs-CZ" sz="7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68144" y="692696"/>
            <a:ext cx="2592288" cy="1728192"/>
            <a:chOff x="5868144" y="692696"/>
            <a:chExt cx="2592288" cy="1728192"/>
          </a:xfrm>
        </p:grpSpPr>
        <p:sp>
          <p:nvSpPr>
            <p:cNvPr id="12" name="Rovnoramenný trojúhelník 11"/>
            <p:cNvSpPr/>
            <p:nvPr/>
          </p:nvSpPr>
          <p:spPr>
            <a:xfrm rot="10800000">
              <a:off x="5868144" y="908720"/>
              <a:ext cx="2592288" cy="1512168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/>
            <a:p>
              <a:pPr algn="ctr"/>
              <a:endParaRPr lang="cs-CZ" sz="7200" dirty="0">
                <a:solidFill>
                  <a:prstClr val="black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483022" y="692696"/>
              <a:ext cx="140134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7200" b="1" dirty="0">
                  <a:solidFill>
                    <a:srgbClr val="C00000"/>
                  </a:solidFill>
                </a:rPr>
                <a:t>mě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851920" y="3717032"/>
            <a:ext cx="1282723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6600" dirty="0">
                <a:solidFill>
                  <a:srgbClr val="C00000"/>
                </a:solidFill>
              </a:rPr>
              <a:t>mě</a:t>
            </a:r>
          </a:p>
        </p:txBody>
      </p:sp>
      <p:cxnSp>
        <p:nvCxnSpPr>
          <p:cNvPr id="20" name="Přímá spojnice 19"/>
          <p:cNvCxnSpPr/>
          <p:nvPr/>
        </p:nvCxnSpPr>
        <p:spPr>
          <a:xfrm>
            <a:off x="4139952" y="463176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Domů 24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7890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323528" y="692696"/>
            <a:ext cx="8568952" cy="5544616"/>
            <a:chOff x="107504" y="692696"/>
            <a:chExt cx="8568952" cy="5544616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08" b="100000" l="0" r="100000">
                          <a14:foregroundMark x1="11385" y1="86462" x2="26154" y2="70769"/>
                          <a14:foregroundMark x1="15385" y1="66154" x2="25538" y2="61538"/>
                          <a14:foregroundMark x1="64615" y1="84923" x2="58462" y2="66154"/>
                          <a14:foregroundMark x1="52615" y1="69846" x2="64923" y2="63692"/>
                          <a14:foregroundMark x1="70769" y1="65846" x2="81538" y2="85231"/>
                          <a14:foregroundMark x1="63385" y1="29846" x2="63385" y2="26154"/>
                          <a14:foregroundMark x1="51692" y1="48923" x2="56923" y2="46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56236" y="1017092"/>
              <a:ext cx="5220220" cy="5220220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Obláček 1"/>
            <p:cNvSpPr/>
            <p:nvPr/>
          </p:nvSpPr>
          <p:spPr>
            <a:xfrm>
              <a:off x="107504" y="692696"/>
              <a:ext cx="3888432" cy="4464496"/>
            </a:xfrm>
            <a:prstGeom prst="cloudCallout">
              <a:avLst>
                <a:gd name="adj1" fmla="val 64222"/>
                <a:gd name="adj2" fmla="val 5382"/>
              </a:avLst>
            </a:prstGeom>
            <a:solidFill>
              <a:srgbClr val="92D050"/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400" dirty="0" smtClean="0">
                  <a:solidFill>
                    <a:srgbClr val="C00000"/>
                  </a:solidFill>
                </a:rPr>
                <a:t>Vynikající,</a:t>
              </a:r>
              <a:r>
                <a:rPr lang="cs-CZ" sz="4400" dirty="0" smtClean="0">
                  <a:solidFill>
                    <a:schemeClr val="tx1"/>
                  </a:solidFill>
                </a:rPr>
                <a:t> </a:t>
              </a:r>
              <a:r>
                <a:rPr lang="cs-CZ" sz="4400" smtClean="0">
                  <a:solidFill>
                    <a:schemeClr val="tx1"/>
                  </a:solidFill>
                </a:rPr>
                <a:t>u </a:t>
              </a:r>
              <a:r>
                <a:rPr lang="cs-CZ" sz="4400" smtClean="0">
                  <a:solidFill>
                    <a:schemeClr val="tx1"/>
                  </a:solidFill>
                </a:rPr>
                <a:t>mne </a:t>
              </a:r>
              <a:r>
                <a:rPr lang="cs-CZ" sz="4400" dirty="0" smtClean="0">
                  <a:solidFill>
                    <a:schemeClr val="tx1"/>
                  </a:solidFill>
                </a:rPr>
                <a:t>máte </a:t>
              </a:r>
              <a:r>
                <a:rPr lang="cs-CZ" sz="4400" dirty="0" smtClean="0">
                  <a:solidFill>
                    <a:srgbClr val="C00000"/>
                  </a:solidFill>
                </a:rPr>
                <a:t>jedničku.</a:t>
              </a:r>
              <a:endParaRPr lang="cs-CZ" sz="4400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21373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356</Words>
  <Application>Microsoft Office PowerPoint</Application>
  <PresentationFormat>Předvádění na obrazovce (4:3)</PresentationFormat>
  <Paragraphs>163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24</vt:i4>
      </vt:variant>
    </vt:vector>
  </HeadingPairs>
  <TitlesOfParts>
    <vt:vector size="27" baseType="lpstr">
      <vt:lpstr>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23</cp:revision>
  <dcterms:created xsi:type="dcterms:W3CDTF">2012-02-18T09:29:30Z</dcterms:created>
  <dcterms:modified xsi:type="dcterms:W3CDTF">2012-04-04T14:49:34Z</dcterms:modified>
</cp:coreProperties>
</file>