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28A49-BEA9-418A-9BDB-247BAD766B7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AA6F8D-D8EC-4F82-8FF9-B5182CE0A67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6545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AA6F8D-D8EC-4F82-8FF9-B5182CE0A679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FDC07FE-8600-46F4-B80B-08A61FE1BEA9}" type="datetimeFigureOut">
              <a:rPr lang="cs-CZ" smtClean="0"/>
              <a:pPr/>
              <a:t>28.3.2012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4AC275C-AA49-48A4-82D8-C278AFD0CA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 VY_32_INOVACE_2B_11_Starověká Čína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Dějepis 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Starověká Čína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Anotace: Prezentace je zpracována jako podklad pro výkladovou část hodiny věnované starověké Číně. Učitel provádí během prezentace podrobný výklad a vede žáky k samostatné práci s učebnicí.  V druhé části prezentace jsou uvedeny kontrolní otázky, které žáci samostatně nebo ve skupinách vypracují do sešitu a slouží jako zápis z této hodiny. V závěru si mohou zkontrolovat správnost svých odpovědí.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Starověká Čína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povodí řeky </a:t>
            </a:r>
            <a:r>
              <a:rPr lang="cs-CZ" noProof="1" smtClean="0"/>
              <a:t>Chuang - Che</a:t>
            </a:r>
            <a:r>
              <a:rPr lang="cs-CZ" dirty="0" smtClean="0"/>
              <a:t> </a:t>
            </a:r>
            <a:r>
              <a:rPr lang="cs-CZ" dirty="0" smtClean="0"/>
              <a:t>/Žlutá řeka/</a:t>
            </a:r>
          </a:p>
          <a:p>
            <a:r>
              <a:rPr lang="cs-CZ" dirty="0" smtClean="0"/>
              <a:t>n</a:t>
            </a:r>
            <a:r>
              <a:rPr lang="cs-CZ" dirty="0" smtClean="0"/>
              <a:t>ezávislý </a:t>
            </a:r>
            <a:r>
              <a:rPr lang="cs-CZ" dirty="0" smtClean="0"/>
              <a:t>vývoj zemědělství</a:t>
            </a:r>
          </a:p>
          <a:p>
            <a:r>
              <a:rPr lang="cs-CZ" dirty="0" smtClean="0"/>
              <a:t>z</a:t>
            </a:r>
            <a:r>
              <a:rPr lang="cs-CZ" dirty="0" smtClean="0"/>
              <a:t>ahradnické </a:t>
            </a:r>
            <a:r>
              <a:rPr lang="cs-CZ" dirty="0" smtClean="0"/>
              <a:t>zemědělství</a:t>
            </a:r>
          </a:p>
          <a:p>
            <a:r>
              <a:rPr lang="cs-CZ" dirty="0" smtClean="0"/>
              <a:t>r</a:t>
            </a:r>
            <a:r>
              <a:rPr lang="cs-CZ" dirty="0" smtClean="0"/>
              <a:t>ýže</a:t>
            </a:r>
            <a:r>
              <a:rPr lang="cs-CZ" dirty="0" smtClean="0"/>
              <a:t>, proso, sójové boby, </a:t>
            </a:r>
            <a:r>
              <a:rPr lang="cs-CZ" dirty="0" smtClean="0"/>
              <a:t>moruše –</a:t>
            </a:r>
            <a:r>
              <a:rPr lang="cs-CZ" dirty="0" smtClean="0"/>
              <a:t>hedvábí, čajovník</a:t>
            </a:r>
            <a:endParaRPr lang="cs-CZ" dirty="0"/>
          </a:p>
        </p:txBody>
      </p:sp>
      <p:pic>
        <p:nvPicPr>
          <p:cNvPr id="5" name="Picture 2" descr="C:\Documents and Settings\Monika Jáglová\Dokumenty\Moje naskenované obrázky\2011-12 (XII)\skenovat0005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 b="3313"/>
          <a:stretch>
            <a:fillRect/>
          </a:stretch>
        </p:blipFill>
        <p:spPr bwMode="auto">
          <a:xfrm>
            <a:off x="4270375" y="2157118"/>
            <a:ext cx="3657600" cy="3343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Starověká Čína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1500 p. n.l</a:t>
            </a:r>
            <a:r>
              <a:rPr lang="cs-CZ" dirty="0" smtClean="0"/>
              <a:t>. - vznik </a:t>
            </a:r>
            <a:r>
              <a:rPr lang="cs-CZ" dirty="0" smtClean="0"/>
              <a:t>státu</a:t>
            </a:r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čele </a:t>
            </a:r>
            <a:r>
              <a:rPr lang="cs-CZ" dirty="0" smtClean="0"/>
              <a:t>panovník - syn nebes - je </a:t>
            </a:r>
            <a:r>
              <a:rPr lang="cs-CZ" dirty="0" smtClean="0"/>
              <a:t>zároveň nejvyšší kněz a nejvyšší vojenský velitel</a:t>
            </a:r>
          </a:p>
          <a:p>
            <a:r>
              <a:rPr lang="cs-CZ" dirty="0" smtClean="0"/>
              <a:t>o</a:t>
            </a:r>
            <a:r>
              <a:rPr lang="cs-CZ" dirty="0" smtClean="0"/>
              <a:t>porou </a:t>
            </a:r>
            <a:r>
              <a:rPr lang="cs-CZ" dirty="0" smtClean="0"/>
              <a:t>mu jsou vojenští velitelé, správci krajů a výběrčí daní</a:t>
            </a:r>
          </a:p>
          <a:p>
            <a:r>
              <a:rPr lang="cs-CZ" dirty="0" smtClean="0"/>
              <a:t>n</a:t>
            </a:r>
            <a:r>
              <a:rPr lang="cs-CZ" dirty="0" smtClean="0"/>
              <a:t>ebezpečí </a:t>
            </a:r>
            <a:r>
              <a:rPr lang="cs-CZ" dirty="0" smtClean="0"/>
              <a:t>od kočovných </a:t>
            </a:r>
            <a:r>
              <a:rPr lang="cs-CZ" dirty="0" smtClean="0"/>
              <a:t>nájezdníků - stavba </a:t>
            </a:r>
            <a:r>
              <a:rPr lang="cs-CZ" dirty="0" smtClean="0"/>
              <a:t>Velké čínské zdi</a:t>
            </a:r>
            <a:endParaRPr lang="cs-CZ" dirty="0"/>
          </a:p>
        </p:txBody>
      </p:sp>
      <p:pic>
        <p:nvPicPr>
          <p:cNvPr id="1026" name="Picture 2" descr="C:\Documents and Settings\Monika Jáglová\Dokumenty\Moje naskenované obrázky\2011-12 (XII)\skenovat0006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 r="4434" b="2343"/>
          <a:stretch>
            <a:fillRect/>
          </a:stretch>
        </p:blipFill>
        <p:spPr bwMode="auto">
          <a:xfrm>
            <a:off x="4643438" y="1571612"/>
            <a:ext cx="2857520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Starověká Čína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</a:t>
            </a:r>
            <a:r>
              <a:rPr lang="cs-CZ" dirty="0" smtClean="0"/>
              <a:t>elké </a:t>
            </a:r>
            <a:r>
              <a:rPr lang="cs-CZ" dirty="0" smtClean="0"/>
              <a:t>zásoby mědi a cínu</a:t>
            </a:r>
          </a:p>
          <a:p>
            <a:r>
              <a:rPr lang="cs-CZ" dirty="0" smtClean="0"/>
              <a:t>r</a:t>
            </a:r>
            <a:r>
              <a:rPr lang="cs-CZ" dirty="0" smtClean="0"/>
              <a:t>ozvoj </a:t>
            </a:r>
            <a:r>
              <a:rPr lang="cs-CZ" dirty="0" smtClean="0"/>
              <a:t>kovolijectví a kovotepectví</a:t>
            </a:r>
            <a:endParaRPr lang="cs-CZ" dirty="0"/>
          </a:p>
        </p:txBody>
      </p:sp>
      <p:pic>
        <p:nvPicPr>
          <p:cNvPr id="3074" name="Picture 2" descr="C:\Documents and Settings\Monika Jáglová\Dokumenty\Moje naskenované obrázky\2011-12 (XII)\skenovat0009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000108"/>
            <a:ext cx="2660904" cy="4379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Starověká Čína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</a:t>
            </a:r>
            <a:r>
              <a:rPr lang="cs-CZ" dirty="0" smtClean="0"/>
              <a:t>ínská </a:t>
            </a:r>
            <a:r>
              <a:rPr lang="cs-CZ" dirty="0" smtClean="0"/>
              <a:t>vzdělanost na vysoké úrovni - Konfucius</a:t>
            </a:r>
          </a:p>
          <a:p>
            <a:r>
              <a:rPr lang="cs-CZ" dirty="0" smtClean="0"/>
              <a:t>o</a:t>
            </a:r>
            <a:r>
              <a:rPr lang="cs-CZ" dirty="0" smtClean="0"/>
              <a:t>brázkové </a:t>
            </a:r>
            <a:r>
              <a:rPr lang="cs-CZ" dirty="0" smtClean="0"/>
              <a:t>písmo</a:t>
            </a:r>
          </a:p>
          <a:p>
            <a:r>
              <a:rPr lang="cs-CZ" dirty="0" smtClean="0"/>
              <a:t>m</a:t>
            </a:r>
            <a:r>
              <a:rPr lang="cs-CZ" dirty="0" smtClean="0"/>
              <a:t>alování </a:t>
            </a:r>
            <a:r>
              <a:rPr lang="cs-CZ" dirty="0" smtClean="0"/>
              <a:t>a psaní na hedvábí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rchitektura </a:t>
            </a:r>
            <a:r>
              <a:rPr lang="cs-CZ" dirty="0" smtClean="0"/>
              <a:t>– stavby se stupňovitými střechami volně umístěné do krajiny</a:t>
            </a:r>
            <a:endParaRPr lang="cs-CZ" dirty="0"/>
          </a:p>
        </p:txBody>
      </p:sp>
      <p:pic>
        <p:nvPicPr>
          <p:cNvPr id="2050" name="Picture 2" descr="C:\Documents and Settings\Monika Jáglová\Dokumenty\Moje naskenované obrázky\2011-12 (XII)\skenovat0007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 l="4778" t="2604" r="2044" b="6249"/>
          <a:stretch>
            <a:fillRect/>
          </a:stretch>
        </p:blipFill>
        <p:spPr bwMode="auto">
          <a:xfrm>
            <a:off x="5429256" y="428604"/>
            <a:ext cx="2786082" cy="2500330"/>
          </a:xfrm>
          <a:prstGeom prst="rect">
            <a:avLst/>
          </a:prstGeom>
          <a:noFill/>
        </p:spPr>
      </p:pic>
      <p:pic>
        <p:nvPicPr>
          <p:cNvPr id="2051" name="Picture 3" descr="C:\Documents and Settings\Monika Jáglová\Dokumenty\Moje naskenované obrázky\2011-12 (XII)\skenovat0008.jpg"/>
          <p:cNvPicPr>
            <a:picLocks noChangeAspect="1" noChangeArrowheads="1"/>
          </p:cNvPicPr>
          <p:nvPr/>
        </p:nvPicPr>
        <p:blipFill>
          <a:blip r:embed="rId3" cstate="print"/>
          <a:srcRect t="4529"/>
          <a:stretch>
            <a:fillRect/>
          </a:stretch>
        </p:blipFill>
        <p:spPr bwMode="auto">
          <a:xfrm>
            <a:off x="4286248" y="3357562"/>
            <a:ext cx="2743200" cy="30114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Starověká Čína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 smtClean="0"/>
              <a:t>ynálezy </a:t>
            </a:r>
            <a:r>
              <a:rPr lang="cs-CZ" dirty="0" smtClean="0"/>
              <a:t>Číňanů:</a:t>
            </a:r>
          </a:p>
          <a:p>
            <a:r>
              <a:rPr lang="cs-CZ" dirty="0" smtClean="0"/>
              <a:t>h</a:t>
            </a:r>
            <a:r>
              <a:rPr lang="cs-CZ" dirty="0" smtClean="0"/>
              <a:t>edvábí</a:t>
            </a:r>
            <a:endParaRPr lang="cs-CZ" dirty="0" smtClean="0"/>
          </a:p>
          <a:p>
            <a:r>
              <a:rPr lang="cs-CZ" dirty="0" smtClean="0"/>
              <a:t>k</a:t>
            </a:r>
            <a:r>
              <a:rPr lang="cs-CZ" dirty="0" smtClean="0"/>
              <a:t>ompas</a:t>
            </a:r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apír</a:t>
            </a:r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orcelán</a:t>
            </a:r>
            <a:endParaRPr lang="cs-CZ" dirty="0" smtClean="0"/>
          </a:p>
          <a:p>
            <a:r>
              <a:rPr lang="cs-CZ" dirty="0" smtClean="0"/>
              <a:t>s</a:t>
            </a:r>
            <a:r>
              <a:rPr lang="cs-CZ" dirty="0" smtClean="0"/>
              <a:t>třelný </a:t>
            </a:r>
            <a:r>
              <a:rPr lang="cs-CZ" dirty="0" smtClean="0"/>
              <a:t>prach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000108"/>
            <a:ext cx="3505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Opakovací otázky: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1/ V povodí které řeky vzniká Čína?</a:t>
            </a:r>
          </a:p>
          <a:p>
            <a:r>
              <a:rPr lang="cs-CZ" dirty="0" smtClean="0"/>
              <a:t>2/ Co se vše zde pěstuje?</a:t>
            </a:r>
          </a:p>
          <a:p>
            <a:r>
              <a:rPr lang="cs-CZ" dirty="0" smtClean="0"/>
              <a:t>3/ Kdo stojí v čele státu?</a:t>
            </a:r>
          </a:p>
          <a:p>
            <a:r>
              <a:rPr lang="cs-CZ" dirty="0" smtClean="0"/>
              <a:t>4/ Která stavba proslavila Čínu?</a:t>
            </a:r>
          </a:p>
          <a:p>
            <a:r>
              <a:rPr lang="cs-CZ" dirty="0" smtClean="0"/>
              <a:t>5/ Která řemesla zde dosáhla mistrovství?</a:t>
            </a:r>
          </a:p>
          <a:p>
            <a:r>
              <a:rPr lang="cs-CZ" dirty="0" smtClean="0"/>
              <a:t>6/ Které vynálezy pocházejí z Číny?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Správné odpovědi: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1/ V povodí Žluté řeky – Chuang-che vznikla starověká Čína.</a:t>
            </a:r>
          </a:p>
          <a:p>
            <a:r>
              <a:rPr lang="cs-CZ" dirty="0" smtClean="0"/>
              <a:t>2/ Pěstuje se zde rýže, proso, moruše, sója, čajovník.</a:t>
            </a:r>
          </a:p>
          <a:p>
            <a:r>
              <a:rPr lang="cs-CZ" dirty="0" smtClean="0"/>
              <a:t>3/ V čele státu stojí panovník – syn nebes.</a:t>
            </a:r>
          </a:p>
          <a:p>
            <a:r>
              <a:rPr lang="cs-CZ" dirty="0" smtClean="0"/>
              <a:t>4/  Čínu proslavila stavba Velké čínské zdi.</a:t>
            </a:r>
          </a:p>
          <a:p>
            <a:r>
              <a:rPr lang="cs-CZ" dirty="0" smtClean="0"/>
              <a:t>5/  Rozvinulo se kovolijectví a kovotepectví.</a:t>
            </a:r>
          </a:p>
          <a:p>
            <a:r>
              <a:rPr lang="cs-CZ" dirty="0" smtClean="0"/>
              <a:t>6/ Číňané vynalezly hedvábí, papír, porcelán, kompas, střelný prach.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Citace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Obrázky: </a:t>
            </a:r>
            <a:r>
              <a:rPr lang="cs-CZ" i="1" dirty="0" smtClean="0"/>
              <a:t>Dějepis, Pravěk a starověk pro základní školy</a:t>
            </a:r>
            <a:r>
              <a:rPr lang="cs-CZ" dirty="0" smtClean="0"/>
              <a:t>. Praha : Práce, 1999. Starověká Čína, s. 60-63.</a:t>
            </a:r>
          </a:p>
          <a:p>
            <a:r>
              <a:rPr lang="cs-CZ" i="1" dirty="0" smtClean="0"/>
              <a:t>Www.gougle.cz</a:t>
            </a:r>
            <a:r>
              <a:rPr lang="cs-CZ" dirty="0" smtClean="0"/>
              <a:t> [online]. 2011 [cit. 2011-12-05]. čínský porcelán. Dostupné z WWW: &lt;http://www.google.cz/imgres?q=%C4%8D%C3%ADnsk%C3%BD+porcel%C3%A1n&amp;hl=cs&amp;inlang=pl&amp;client=pub-8271295218880500&amp;sa=X&amp;channel=7252075971&amp;gbv=2&amp;biw=1280&amp;bih=834&amp;oe=windows-1250&amp;tbm=isch&amp;tbnid=Td-26c53rgWaRM:&amp;imgrefurl=http://www.fairfaxcounty.gov/parks/collections/exhibits/ceramics/index.htm&amp;docid=TTAcr2sB3oDlHM&amp;imgurl=http://www.fairfaxcounty.gov/parks/collections/exhibits/ceramics/images/coveredjar.jpg&amp;w=368&amp;h=480&amp;ei=MR_dTt2YFYqaOp3XidQO&amp;zoom=1&amp;iact=hc&amp;vpx=300&amp;vpy=464&amp;dur=8022&amp;hovh=256&amp;hovw=197&amp;tx=106&amp;ty=188&amp;sig=112028904852566368578&amp;page=1&amp;tbnh=143&amp;tbnw=88&amp;start=0&amp;ndsp=25&amp;ved=1t:429,r:19,s:0&gt;.</a:t>
            </a:r>
          </a:p>
          <a:p>
            <a:r>
              <a:rPr lang="cs-CZ" dirty="0" smtClean="0"/>
              <a:t>Texty: vlastní tvorba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361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 </vt:lpstr>
      <vt:lpstr>Starověká Čína</vt:lpstr>
      <vt:lpstr>Starověká Čína</vt:lpstr>
      <vt:lpstr>Starověká Čína </vt:lpstr>
      <vt:lpstr>Starověká Čína</vt:lpstr>
      <vt:lpstr>Starověká Čína</vt:lpstr>
      <vt:lpstr>Starověká Čína</vt:lpstr>
      <vt:lpstr>Opakovací otázky:</vt:lpstr>
      <vt:lpstr>Správné odpovědi:</vt:lpstr>
      <vt:lpstr>Citace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Monika Jáglová</dc:creator>
  <cp:lastModifiedBy>expert</cp:lastModifiedBy>
  <cp:revision>14</cp:revision>
  <dcterms:created xsi:type="dcterms:W3CDTF">2011-12-05T18:28:59Z</dcterms:created>
  <dcterms:modified xsi:type="dcterms:W3CDTF">2012-03-28T06:59:02Z</dcterms:modified>
</cp:coreProperties>
</file>