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sldIdLst>
    <p:sldId id="267" r:id="rId6"/>
    <p:sldId id="268" r:id="rId7"/>
    <p:sldId id="257" r:id="rId8"/>
    <p:sldId id="256" r:id="rId9"/>
    <p:sldId id="258" r:id="rId10"/>
    <p:sldId id="259" r:id="rId11"/>
    <p:sldId id="260" r:id="rId12"/>
    <p:sldId id="261" r:id="rId13"/>
    <p:sldId id="262" r:id="rId14"/>
    <p:sldId id="264" r:id="rId15"/>
    <p:sldId id="265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71F6F"/>
    <a:srgbClr val="CB237B"/>
    <a:srgbClr val="C9F89E"/>
    <a:srgbClr val="B9F68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511" autoAdjust="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589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474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560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69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928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4114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713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85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241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864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8250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14864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1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3746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7472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350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37715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7127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4327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4699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8278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3778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3787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2494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18948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8768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14617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6469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5273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3208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51951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31724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929BE-D481-41FE-9868-5F1A2D7DDC3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D5167-4FED-42E5-8C72-76C5238F549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091881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5066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575579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614896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5071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357275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160089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265986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57392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9366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47452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70454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94488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74412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147256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61299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661803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568548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1892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85126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22184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912989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276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929BE-D481-41FE-9868-5F1A2D7DDC31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1D5167-4FED-42E5-8C72-76C5238F5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588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89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390B06-3F7D-473A-B297-2E6F6D64E25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8318C-A25A-4B05-B7F6-C393FA531244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97175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89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929BE-D481-41FE-9868-5F1A2D7DDC3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1D5167-4FED-42E5-8C72-76C5238F549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264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73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671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4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5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8.png"/><Relationship Id="rId3" Type="http://schemas.openxmlformats.org/officeDocument/2006/relationships/audio" Target="../media/audio2.wav"/><Relationship Id="rId7" Type="http://schemas.openxmlformats.org/officeDocument/2006/relationships/image" Target="../media/image5.png"/><Relationship Id="rId12" Type="http://schemas.microsoft.com/office/2007/relationships/hdphoto" Target="../media/hdphoto5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microsoft.com/office/2007/relationships/hdphoto" Target="../media/hdphoto2.wdp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0" Type="http://schemas.microsoft.com/office/2007/relationships/hdphoto" Target="../media/hdphoto4.wdp"/><Relationship Id="rId4" Type="http://schemas.openxmlformats.org/officeDocument/2006/relationships/image" Target="../media/image3.jpeg"/><Relationship Id="rId9" Type="http://schemas.openxmlformats.org/officeDocument/2006/relationships/image" Target="../media/image6.png"/><Relationship Id="rId14" Type="http://schemas.microsoft.com/office/2007/relationships/hdphoto" Target="../media/hdphoto6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audio" Target="../media/audio4.wav"/><Relationship Id="rId7" Type="http://schemas.microsoft.com/office/2007/relationships/hdphoto" Target="../media/hdphoto7.wdp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9.png"/><Relationship Id="rId11" Type="http://schemas.microsoft.com/office/2007/relationships/hdphoto" Target="../media/hdphoto9.wdp"/><Relationship Id="rId5" Type="http://schemas.openxmlformats.org/officeDocument/2006/relationships/audio" Target="../media/audio1.wav"/><Relationship Id="rId10" Type="http://schemas.openxmlformats.org/officeDocument/2006/relationships/image" Target="../media/image11.png"/><Relationship Id="rId4" Type="http://schemas.openxmlformats.org/officeDocument/2006/relationships/audio" Target="../media/audio5.wav"/><Relationship Id="rId9" Type="http://schemas.microsoft.com/office/2007/relationships/hdphoto" Target="../media/hdphoto8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6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7" Type="http://schemas.microsoft.com/office/2007/relationships/hdphoto" Target="../media/hdphoto9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microsoft.com/office/2007/relationships/hdphoto" Target="../media/hdphoto8.wdp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VY_32_INOVACE_239_ČJ2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Druhy slov – předložky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předložky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7045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r>
              <a:rPr lang="cs-CZ" sz="1400" dirty="0" smtClean="0">
                <a:latin typeface="Arial" charset="0"/>
                <a:cs typeface="Arial" charset="0"/>
              </a:rPr>
              <a:t>, HV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listu č.4 se žáci seznámí s pojmem předložka a jak je poznají. List č. 5 slouží k doplňování různých předložek do vět. V úkolu č. 6 žáci vyhledávají předložky mezi ostatními slovními druhy</a:t>
            </a:r>
            <a:r>
              <a:rPr lang="cs-CZ" sz="1400" dirty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a vybarvují je. Na listu č. 7 žáci společně třídí  výrazy /co je a není předložka, jestli se píše zvlášť a nebo ne/ a přepisují je správně na linku. List č. 8 – 12 slouží po vytisknutí jako pracovní list pro samostatnou práci žáků. 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poznávání předložek a jejich třídění.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Někteří žáci chybovali, nedokázali rozlišit předložku od podstatného jména.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200" b="1" dirty="0"/>
              <a:t>Ilustrace </a:t>
            </a:r>
            <a:r>
              <a:rPr lang="cs-CZ" sz="1200" b="1" u="sng" dirty="0">
                <a:hlinkClick r:id="rId2"/>
              </a:rPr>
              <a:t>www.office.microsorft.com</a:t>
            </a:r>
            <a:endParaRPr lang="cs-CZ" sz="1200" dirty="0"/>
          </a:p>
          <a:p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297573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52615" y="5253007"/>
            <a:ext cx="4638770" cy="120032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PŘEDLOŽKY</a:t>
            </a:r>
            <a:endParaRPr lang="cs-CZ" sz="72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448796"/>
            <a:ext cx="2769797" cy="1107996"/>
          </a:xfrm>
          <a:prstGeom prst="rect">
            <a:avLst/>
          </a:prstGeom>
          <a:noFill/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66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5940152" y="448796"/>
            <a:ext cx="2736304" cy="1107996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isometricOffAxis2Left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square">
            <a:spAutoFit/>
          </a:bodyPr>
          <a:lstStyle/>
          <a:p>
            <a:r>
              <a:rPr lang="cs-CZ" sz="66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1908946" y="764704"/>
            <a:ext cx="5326109" cy="4752528"/>
            <a:chOff x="1908946" y="764704"/>
            <a:chExt cx="5326109" cy="4752528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99385" l="0" r="100000">
                          <a14:foregroundMark x1="15385" y1="40308" x2="52615" y2="9231"/>
                          <a14:foregroundMark x1="30462" y1="5231" x2="42154" y2="9231"/>
                          <a14:foregroundMark x1="69846" y1="12923" x2="69846" y2="12923"/>
                          <a14:foregroundMark x1="69231" y1="14154" x2="84923" y2="39385"/>
                          <a14:foregroundMark x1="57846" y1="32000" x2="66769" y2="20923"/>
                          <a14:foregroundMark x1="4923" y1="58154" x2="17538" y2="71077"/>
                          <a14:foregroundMark x1="7077" y1="72000" x2="13538" y2="54462"/>
                          <a14:foregroundMark x1="13846" y1="61538" x2="23692" y2="59077"/>
                          <a14:foregroundMark x1="87077" y1="69846" x2="88000" y2="48615"/>
                          <a14:foregroundMark x1="14154" y1="56615" x2="24923" y2="54769"/>
                          <a14:foregroundMark x1="88615" y1="79077" x2="89846" y2="51077"/>
                          <a14:foregroundMark x1="84000" y1="51692" x2="81231" y2="6246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8946" y="764704"/>
              <a:ext cx="5326109" cy="4752528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 rot="18351241">
              <a:off x="2396594" y="3820859"/>
              <a:ext cx="203299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i="1" dirty="0" smtClean="0">
                  <a:solidFill>
                    <a:srgbClr val="C00000"/>
                  </a:solidFill>
                </a:rPr>
                <a:t>předložky</a:t>
              </a:r>
              <a:endParaRPr lang="cs-CZ" sz="3600" b="1" i="1" dirty="0">
                <a:solidFill>
                  <a:srgbClr val="C00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 rot="3066111">
              <a:off x="4681923" y="3839996"/>
              <a:ext cx="203299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i="1" dirty="0" smtClean="0">
                  <a:solidFill>
                    <a:srgbClr val="C00000"/>
                  </a:solidFill>
                </a:rPr>
                <a:t>předložky</a:t>
              </a:r>
              <a:endParaRPr lang="cs-CZ" sz="3600" b="1" i="1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4971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C08F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830912" y="188640"/>
            <a:ext cx="7482176" cy="1078379"/>
            <a:chOff x="1218582" y="188640"/>
            <a:chExt cx="7482176" cy="1078379"/>
          </a:xfrm>
        </p:grpSpPr>
        <p:sp>
          <p:nvSpPr>
            <p:cNvPr id="4" name="TextovéPole 3"/>
            <p:cNvSpPr txBox="1"/>
            <p:nvPr/>
          </p:nvSpPr>
          <p:spPr>
            <a:xfrm>
              <a:off x="1218582" y="188640"/>
              <a:ext cx="748217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vyslovujeme je dohromady se slovem,</a:t>
              </a: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405189" y="620688"/>
              <a:ext cx="4853829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ale píšeme je vždy zvlášť</a:t>
              </a: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886597" y="1700808"/>
            <a:ext cx="3557611" cy="3688552"/>
            <a:chOff x="3930404" y="1235643"/>
            <a:chExt cx="5213595" cy="4785645"/>
          </a:xfrm>
        </p:grpSpPr>
        <p:sp>
          <p:nvSpPr>
            <p:cNvPr id="6" name="Kosoúhelník 5"/>
            <p:cNvSpPr/>
            <p:nvPr/>
          </p:nvSpPr>
          <p:spPr>
            <a:xfrm>
              <a:off x="3930404" y="3645024"/>
              <a:ext cx="5213595" cy="2376264"/>
            </a:xfrm>
            <a:prstGeom prst="parallelogram">
              <a:avLst>
                <a:gd name="adj" fmla="val 15720"/>
              </a:avLst>
            </a:prstGeom>
            <a:blipFill>
              <a:blip r:embed="rId4"/>
              <a:tile tx="0" ty="0" sx="100000" sy="100000" flip="none" algn="tl"/>
            </a:blip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4308" b="92308" l="0" r="89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876" r="11669" b="8916"/>
            <a:stretch/>
          </p:blipFill>
          <p:spPr bwMode="auto">
            <a:xfrm>
              <a:off x="4829571" y="2125014"/>
              <a:ext cx="3371820" cy="3176194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21599973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9846" b="100000" l="9846" r="100000">
                          <a14:foregroundMark x1="44923" y1="27692" x2="49538" y2="32923"/>
                          <a14:foregroundMark x1="51385" y1="34769" x2="58462" y2="40308"/>
                          <a14:foregroundMark x1="58462" y1="42769" x2="62769" y2="41231"/>
                          <a14:foregroundMark x1="62769" y1="42769" x2="68000" y2="40615"/>
                          <a14:foregroundMark x1="68615" y1="41846" x2="75385" y2="33231"/>
                          <a14:foregroundMark x1="85231" y1="33231" x2="91692" y2="43692"/>
                          <a14:foregroundMark x1="92000" y1="46154" x2="92923" y2="56000"/>
                          <a14:foregroundMark x1="93231" y1="60000" x2="93231" y2="60000"/>
                          <a14:backgroundMark x1="17538" y1="15385" x2="18769" y2="64000"/>
                          <a14:backgroundMark x1="15077" y1="66154" x2="61538" y2="62462"/>
                          <a14:backgroundMark x1="46154" y1="65231" x2="72000" y2="64000"/>
                          <a14:backgroundMark x1="71077" y1="66462" x2="71077" y2="63692"/>
                          <a14:backgroundMark x1="64000" y1="62769" x2="71077" y2="61538"/>
                          <a14:backgroundMark x1="88000" y1="62769" x2="97846" y2="62769"/>
                          <a14:backgroundMark x1="89538" y1="64308" x2="96615" y2="65231"/>
                          <a14:backgroundMark x1="85846" y1="42769" x2="88615" y2="5538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453" t="7500"/>
            <a:stretch/>
          </p:blipFill>
          <p:spPr bwMode="auto">
            <a:xfrm>
              <a:off x="6959175" y="2636912"/>
              <a:ext cx="1933305" cy="2953582"/>
            </a:xfrm>
            <a:prstGeom prst="rect">
              <a:avLst/>
            </a:prstGeom>
            <a:noFill/>
            <a:ln>
              <a:noFill/>
            </a:ln>
            <a:effectLst>
              <a:outerShdw blurRad="50800" dist="63500" dir="21594000" sx="101000" sy="101000" algn="bl" rotWithShape="0">
                <a:schemeClr val="tx1">
                  <a:alpha val="16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30" name="Picture 6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094" r="-756" b="27922"/>
            <a:stretch/>
          </p:blipFill>
          <p:spPr bwMode="auto">
            <a:xfrm>
              <a:off x="6108472" y="4650477"/>
              <a:ext cx="1187772" cy="5067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100000" l="0" r="100000">
                          <a14:foregroundMark x1="12923" y1="10769" x2="87077" y2="11077"/>
                          <a14:foregroundMark x1="90769" y1="14462" x2="94154" y2="82462"/>
                          <a14:foregroundMark x1="10154" y1="86769" x2="92308" y2="85231"/>
                          <a14:foregroundMark x1="8000" y1="14462" x2="8308" y2="79385"/>
                          <a14:foregroundMark x1="12615" y1="15077" x2="12615" y2="25231"/>
                          <a14:foregroundMark x1="11385" y1="63692" x2="12615" y2="56923"/>
                          <a14:foregroundMark x1="84923" y1="83077" x2="86462" y2="81846"/>
                          <a14:foregroundMark x1="3385" y1="84308" x2="4923" y2="78462"/>
                          <a14:foregroundMark x1="4615" y1="64923" x2="4615" y2="60308"/>
                          <a14:foregroundMark x1="3077" y1="69846" x2="4923" y2="68308"/>
                          <a14:foregroundMark x1="3385" y1="79077" x2="3692" y2="74769"/>
                          <a14:foregroundMark x1="2462" y1="44000" x2="4308" y2="40615"/>
                          <a14:foregroundMark x1="4615" y1="20923" x2="5846" y2="18769"/>
                          <a14:foregroundMark x1="3692" y1="15385" x2="4308" y2="10462"/>
                          <a14:foregroundMark x1="49846" y1="8308" x2="51385" y2="67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87518">
              <a:off x="6009632" y="1235643"/>
              <a:ext cx="971749" cy="971749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32" name="Picture 8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100000" l="9538" r="100000">
                          <a14:backgroundMark x1="41231" y1="29231" x2="36615" y2="27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535" r="29198"/>
            <a:stretch/>
          </p:blipFill>
          <p:spPr bwMode="auto">
            <a:xfrm>
              <a:off x="3930404" y="2565890"/>
              <a:ext cx="1339404" cy="3095625"/>
            </a:xfrm>
            <a:prstGeom prst="rect">
              <a:avLst/>
            </a:prstGeom>
            <a:noFill/>
            <a:ln>
              <a:noFill/>
            </a:ln>
            <a:effectLst>
              <a:outerShdw blurRad="50800" dist="63500" dir="21594000" sx="101000" sy="101000" algn="bl" rotWithShape="0">
                <a:schemeClr val="tx1">
                  <a:alpha val="16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8" name="TextovéPole 7"/>
          <p:cNvSpPr txBox="1"/>
          <p:nvPr/>
        </p:nvSpPr>
        <p:spPr>
          <a:xfrm>
            <a:off x="1499529" y="1628800"/>
            <a:ext cx="12722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tabule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99529" y="2375941"/>
            <a:ext cx="11664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tabulí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99529" y="3123082"/>
            <a:ext cx="11664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tabulí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99529" y="3870223"/>
            <a:ext cx="11664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tabulí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99529" y="4617364"/>
            <a:ext cx="11664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tabulí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499529" y="5364505"/>
            <a:ext cx="12722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tabule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0935" y="162880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B71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3200" b="1" dirty="0">
              <a:solidFill>
                <a:srgbClr val="B71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40935" y="2375941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B71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</a:t>
            </a:r>
            <a:endParaRPr lang="cs-CZ" sz="3200" b="1" dirty="0">
              <a:solidFill>
                <a:srgbClr val="B71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40935" y="3123082"/>
            <a:ext cx="544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B71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</a:t>
            </a:r>
            <a:endParaRPr lang="cs-CZ" sz="3200" b="1" dirty="0">
              <a:solidFill>
                <a:srgbClr val="B71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40935" y="3870223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B71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</a:t>
            </a:r>
            <a:endParaRPr lang="cs-CZ" sz="3200" b="1" dirty="0">
              <a:solidFill>
                <a:srgbClr val="B71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0935" y="4617364"/>
            <a:ext cx="8258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B71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</a:t>
            </a:r>
            <a:endParaRPr lang="cs-CZ" sz="3200" b="1" dirty="0">
              <a:solidFill>
                <a:srgbClr val="B71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40935" y="5364505"/>
            <a:ext cx="11090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B71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vedle</a:t>
            </a:r>
            <a:endParaRPr lang="cs-CZ" sz="3200" b="1" dirty="0">
              <a:solidFill>
                <a:srgbClr val="B71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668344" y="1628800"/>
            <a:ext cx="11366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tabuli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668344" y="2375941"/>
            <a:ext cx="12456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tabule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668344" y="3123082"/>
            <a:ext cx="12456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tabule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668344" y="3870223"/>
            <a:ext cx="11366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tabuli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668344" y="4617364"/>
            <a:ext cx="11366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tabuli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668344" y="5364505"/>
            <a:ext cx="11366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tabulí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633623" y="1628800"/>
            <a:ext cx="6062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B71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endParaRPr lang="cs-CZ" sz="3200" b="1" dirty="0">
              <a:solidFill>
                <a:srgbClr val="B71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633623" y="2375941"/>
            <a:ext cx="3481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B71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6633623" y="3123082"/>
            <a:ext cx="6254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B71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</a:t>
            </a:r>
            <a:endParaRPr lang="cs-CZ" sz="3200" b="1" dirty="0">
              <a:solidFill>
                <a:srgbClr val="B71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633623" y="3870223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B71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3200" b="1" dirty="0">
              <a:solidFill>
                <a:srgbClr val="B71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633623" y="4617364"/>
            <a:ext cx="9158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B71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</a:t>
            </a:r>
            <a:endParaRPr lang="cs-CZ" sz="3200" b="1" dirty="0">
              <a:solidFill>
                <a:srgbClr val="B71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633623" y="5364505"/>
            <a:ext cx="3481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B71F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3200" b="1" dirty="0">
              <a:solidFill>
                <a:srgbClr val="B71F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38495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250"/>
                            </p:stCondLst>
                            <p:childTnLst>
                              <p:par>
                                <p:cTn id="13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250"/>
                            </p:stCondLst>
                            <p:childTnLst>
                              <p:par>
                                <p:cTn id="18" presetID="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750"/>
                            </p:stCondLst>
                            <p:childTnLst>
                              <p:par>
                                <p:cTn id="23" presetID="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250"/>
                            </p:stCondLst>
                            <p:childTnLst>
                              <p:par>
                                <p:cTn id="28" presetID="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750"/>
                            </p:stCondLst>
                            <p:childTnLst>
                              <p:par>
                                <p:cTn id="33" presetID="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250"/>
                            </p:stCondLst>
                            <p:childTnLst>
                              <p:par>
                                <p:cTn id="38" presetID="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375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250"/>
                            </p:stCondLst>
                            <p:childTnLst>
                              <p:par>
                                <p:cTn id="4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750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8250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9750"/>
                            </p:stCondLst>
                            <p:childTnLst>
                              <p:par>
                                <p:cTn id="63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1250"/>
                            </p:stCondLst>
                            <p:childTnLst>
                              <p:par>
                                <p:cTn id="6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683568" y="3194476"/>
            <a:ext cx="54812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    divadle jsme seděli      balkóně.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1087408" y="3194476"/>
            <a:ext cx="3962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11960" y="3194476"/>
            <a:ext cx="5549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909156" y="332656"/>
            <a:ext cx="53256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vhodné předložky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3568" y="5570076"/>
            <a:ext cx="3519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Co děláš          lavicí?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424528" y="5570076"/>
            <a:ext cx="7617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pod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12776"/>
            <a:ext cx="47035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/>
              <a:t> </a:t>
            </a:r>
            <a:r>
              <a:rPr lang="cs-CZ" sz="2800" dirty="0" smtClean="0"/>
              <a:t>      silnici chodíme      sebou.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3792680" y="1412776"/>
            <a:ext cx="5007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za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67085" y="1412776"/>
            <a:ext cx="5620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006676"/>
            <a:ext cx="5260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   obědu máme řízek      salátem.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1043608" y="2006676"/>
            <a:ext cx="3818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K</a:t>
            </a:r>
          </a:p>
        </p:txBody>
      </p:sp>
      <p:sp>
        <p:nvSpPr>
          <p:cNvPr id="9" name="Obdélník 8"/>
          <p:cNvSpPr/>
          <p:nvPr/>
        </p:nvSpPr>
        <p:spPr>
          <a:xfrm>
            <a:off x="4067944" y="2006676"/>
            <a:ext cx="5036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2600576"/>
            <a:ext cx="4791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Šla jsem    mámou       nákup.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2374062" y="2600576"/>
            <a:ext cx="3257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79912" y="2600576"/>
            <a:ext cx="5549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3788376"/>
            <a:ext cx="35480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Srnka se pase    lesa.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3118060" y="3788376"/>
            <a:ext cx="3738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u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3568" y="4382276"/>
            <a:ext cx="3885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Nechce se mi       školy.</a:t>
            </a:r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3144608" y="4382276"/>
            <a:ext cx="5693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3568" y="4976176"/>
            <a:ext cx="6303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      cestě      školy skáčeme           kaluže.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1067085" y="4976176"/>
            <a:ext cx="5620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411760" y="4976176"/>
            <a:ext cx="5018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ze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983028" y="4976176"/>
            <a:ext cx="8250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přes</a:t>
            </a:r>
            <a:endParaRPr lang="cs-CZ" b="1" dirty="0">
              <a:solidFill>
                <a:srgbClr val="C00000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1142087" y="1844824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812104" y="1844824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043608" y="242088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4100136" y="2420888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812104" y="3068960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211960" y="3645024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115616" y="364502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131840" y="422108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164032" y="4797152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115616" y="5445224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443952" y="5445224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076056" y="5445224"/>
            <a:ext cx="7200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2411760" y="6021288"/>
            <a:ext cx="7200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339752" y="306896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692" l="5538" r="95385">
                        <a14:foregroundMark x1="72615" y1="73538" x2="75692" y2="73538"/>
                        <a14:foregroundMark x1="76923" y1="90769" x2="80308" y2="9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865" y="4534721"/>
            <a:ext cx="2062631" cy="2062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462" b="100000" l="0" r="100000">
                        <a14:foregroundMark x1="58462" y1="84308" x2="61231" y2="85231"/>
                        <a14:foregroundMark x1="64923" y1="88923" x2="70154" y2="90462"/>
                        <a14:foregroundMark x1="72308" y1="80615" x2="90769" y2="62769"/>
                        <a14:backgroundMark x1="23692" y1="78462" x2="32923" y2="8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3087" y="1268760"/>
            <a:ext cx="1899353" cy="1899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>
                        <a14:foregroundMark x1="55077" y1="16615" x2="59692" y2="43385"/>
                        <a14:foregroundMark x1="62769" y1="22769" x2="59077" y2="27077"/>
                        <a14:foregroundMark x1="51077" y1="20000" x2="49846" y2="25538"/>
                        <a14:foregroundMark x1="50154" y1="31077" x2="47385" y2="24615"/>
                        <a14:foregroundMark x1="49231" y1="30769" x2="60923" y2="36923"/>
                        <a14:foregroundMark x1="58462" y1="34462" x2="65846" y2="25846"/>
                        <a14:foregroundMark x1="56923" y1="42462" x2="56923" y2="38769"/>
                        <a14:foregroundMark x1="57538" y1="53231" x2="58154" y2="54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855" t="11630" r="18176" b="11630"/>
          <a:stretch/>
        </p:blipFill>
        <p:spPr bwMode="auto">
          <a:xfrm>
            <a:off x="5347929" y="2996952"/>
            <a:ext cx="1600335" cy="1950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92566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35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35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100"/>
                            </p:stCondLst>
                            <p:childTnLst>
                              <p:par>
                                <p:cTn id="44" presetID="2" presetClass="entr" presetSubtype="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5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35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35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35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400"/>
                            </p:stCondLst>
                            <p:childTnLst>
                              <p:par>
                                <p:cTn id="99" presetID="2" presetClass="entr" presetSubtype="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35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35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35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35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10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3300"/>
                            </p:stCondLst>
                            <p:childTnLst>
                              <p:par>
                                <p:cTn id="163" presetID="2" presetClass="entr" presetSubtype="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35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35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35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1000" tmFilter="0,0; .5, 1; 1, 1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35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3" grpId="0"/>
      <p:bldP spid="15" grpId="0"/>
      <p:bldP spid="2" grpId="0"/>
      <p:bldP spid="24" grpId="0"/>
      <p:bldP spid="4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683568" y="3194476"/>
            <a:ext cx="56015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     domem  si hrajeme    kamarády.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87408" y="3194476"/>
            <a:ext cx="5323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Za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388682" y="3194476"/>
            <a:ext cx="3273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s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569992" y="188640"/>
            <a:ext cx="60040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předložky a vybarvi je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3568" y="5570076"/>
            <a:ext cx="81737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     snídaní máme vejce       slanině a chléb    máslem.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5570076"/>
            <a:ext cx="5564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Ke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12776"/>
            <a:ext cx="4025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Těšíme se 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  prázdniny.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76880" y="1412776"/>
            <a:ext cx="5549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006676"/>
            <a:ext cx="6868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Pojedeme    babičce, která bydlí      Znojmě.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27784" y="2006676"/>
            <a:ext cx="3098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5724128" y="2006676"/>
            <a:ext cx="6480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2600576"/>
            <a:ext cx="6928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    babičky se chodíme koupat      koupaliště.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15616" y="2600576"/>
            <a:ext cx="4187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U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385192" y="2600576"/>
            <a:ext cx="5549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na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3788376"/>
            <a:ext cx="50570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Chodíme       města nakupovat.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490445" y="3788376"/>
            <a:ext cx="5693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do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5008" y="4382276"/>
            <a:ext cx="5836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      obědě ležel pes Alík         stolem.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115616" y="4382276"/>
            <a:ext cx="5918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Při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4976176"/>
            <a:ext cx="70963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         spaním se jdeme projít      město    řece.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67085" y="4976176"/>
            <a:ext cx="8731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Před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6590474" y="4976176"/>
            <a:ext cx="3577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k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223413" y="4976176"/>
            <a:ext cx="5007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za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4539951" y="4382276"/>
            <a:ext cx="7521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pod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4458706" y="5570076"/>
            <a:ext cx="5453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na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7164288" y="5570076"/>
            <a:ext cx="3257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29123" y="836712"/>
            <a:ext cx="22857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(klikni na předložku)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88985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"/>
                            </p:stCondLst>
                            <p:childTnLst>
                              <p:par>
                                <p:cTn id="20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2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4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50"/>
                            </p:stCondLst>
                            <p:childTnLst>
                              <p:par>
                                <p:cTn id="4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5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5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7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7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50"/>
                            </p:stCondLst>
                            <p:childTnLst>
                              <p:par>
                                <p:cTn id="76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8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8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50"/>
                            </p:stCondLst>
                            <p:childTnLst>
                              <p:par>
                                <p:cTn id="90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9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9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500"/>
                            </p:stCondLst>
                            <p:childTnLst>
                              <p:par>
                                <p:cTn id="104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550"/>
                            </p:stCondLst>
                            <p:childTnLst>
                              <p:par>
                                <p:cTn id="11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2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2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600"/>
                            </p:stCondLst>
                            <p:childTnLst>
                              <p:par>
                                <p:cTn id="132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4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4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600"/>
                            </p:stCondLst>
                            <p:childTnLst>
                              <p:par>
                                <p:cTn id="146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650"/>
                            </p:stCondLst>
                            <p:childTnLst>
                              <p:par>
                                <p:cTn id="160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6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6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550"/>
                            </p:stCondLst>
                            <p:childTnLst>
                              <p:par>
                                <p:cTn id="174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8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8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500"/>
                            </p:stCondLst>
                            <p:childTnLst>
                              <p:par>
                                <p:cTn id="18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9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9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550"/>
                            </p:stCondLst>
                            <p:childTnLst>
                              <p:par>
                                <p:cTn id="202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21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21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1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5" fill="hold">
                            <p:stCondLst>
                              <p:cond delay="550"/>
                            </p:stCondLst>
                            <p:childTnLst>
                              <p:par>
                                <p:cTn id="216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>
                      <p:stCondLst>
                        <p:cond delay="0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2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2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500"/>
                            </p:stCondLst>
                            <p:childTnLst>
                              <p:par>
                                <p:cTn id="230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13" grpId="0"/>
      <p:bldP spid="13" grpId="1"/>
      <p:bldP spid="15" grpId="0"/>
      <p:bldP spid="15" grpId="1"/>
      <p:bldP spid="2" grpId="0"/>
      <p:bldP spid="4" grpId="0"/>
      <p:bldP spid="4" grpId="1"/>
      <p:bldP spid="5" grpId="0"/>
      <p:bldP spid="5" grpId="1"/>
      <p:bldP spid="8" grpId="0"/>
      <p:bldP spid="8" grpId="1"/>
      <p:bldP spid="9" grpId="0"/>
      <p:bldP spid="9" grpId="1"/>
      <p:bldP spid="11" grpId="0"/>
      <p:bldP spid="11" grpId="1"/>
      <p:bldP spid="12" grpId="0"/>
      <p:bldP spid="12" grpId="1"/>
      <p:bldP spid="17" grpId="0"/>
      <p:bldP spid="17" grpId="1"/>
      <p:bldP spid="19" grpId="0"/>
      <p:bldP spid="19" grpId="1"/>
      <p:bldP spid="21" grpId="0"/>
      <p:bldP spid="21" grpId="1"/>
      <p:bldP spid="22" grpId="0"/>
      <p:bldP spid="22" grpId="1"/>
      <p:bldP spid="23" grpId="0"/>
      <p:bldP spid="23" grpId="1"/>
      <p:bldP spid="44" grpId="0"/>
      <p:bldP spid="44" grpId="1"/>
      <p:bldP spid="49" grpId="0"/>
      <p:bldP spid="49" grpId="1"/>
      <p:bldP spid="50" grpId="0"/>
      <p:bldP spid="5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86004" y="188640"/>
            <a:ext cx="51719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co je a co není předložka 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69004" y="1484784"/>
            <a:ext cx="10845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kopat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85873" y="2023453"/>
            <a:ext cx="1314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domem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5340" y="2617748"/>
            <a:ext cx="1358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meleta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64142" y="3193812"/>
            <a:ext cx="1380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babičce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08089" y="3769876"/>
            <a:ext cx="10734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školy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4345940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cky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4931886"/>
            <a:ext cx="11741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stolem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683568" y="1484784"/>
            <a:ext cx="6270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na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3568" y="2617748"/>
            <a:ext cx="3738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3568" y="4345940"/>
            <a:ext cx="5963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ke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3568" y="2023453"/>
            <a:ext cx="5730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za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3568" y="3193812"/>
            <a:ext cx="4299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3568" y="3769876"/>
            <a:ext cx="5629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do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83568" y="4931886"/>
            <a:ext cx="7521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49051" y="764704"/>
            <a:ext cx="30346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(klikni </a:t>
            </a:r>
            <a:r>
              <a:rPr lang="cs-CZ" sz="2000" dirty="0" smtClean="0"/>
              <a:t>na</a:t>
            </a:r>
            <a:r>
              <a:rPr lang="cs-CZ" sz="2000" dirty="0" smtClean="0"/>
              <a:t> </a:t>
            </a:r>
            <a:r>
              <a:rPr lang="cs-CZ" sz="2000" dirty="0" smtClean="0"/>
              <a:t>červená písmena)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65011" y="1484784"/>
            <a:ext cx="10830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koním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2023453"/>
            <a:ext cx="14334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medaile 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005896" y="2617748"/>
            <a:ext cx="14276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koupání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3193812"/>
            <a:ext cx="1051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metat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10143" y="3769876"/>
            <a:ext cx="8168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razit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05944" y="4345940"/>
            <a:ext cx="10968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ložnicí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23928" y="4931886"/>
            <a:ext cx="734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lasy</a:t>
            </a:r>
            <a:endParaRPr lang="cs-CZ" sz="2800" dirty="0"/>
          </a:p>
        </p:txBody>
      </p:sp>
      <p:sp>
        <p:nvSpPr>
          <p:cNvPr id="25" name="Obdélník 24"/>
          <p:cNvSpPr/>
          <p:nvPr/>
        </p:nvSpPr>
        <p:spPr>
          <a:xfrm>
            <a:off x="3550108" y="1484784"/>
            <a:ext cx="5963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ke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550108" y="2617748"/>
            <a:ext cx="5453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550108" y="4345940"/>
            <a:ext cx="9429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před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550108" y="2023453"/>
            <a:ext cx="4555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550108" y="3193812"/>
            <a:ext cx="5730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za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550108" y="3769876"/>
            <a:ext cx="7521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550108" y="4931886"/>
            <a:ext cx="3465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588224" y="1484784"/>
            <a:ext cx="16120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koupelně 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960725" y="2023453"/>
            <a:ext cx="11578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postelí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516216" y="2617748"/>
            <a:ext cx="1095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omín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608758" y="3193812"/>
            <a:ext cx="1390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mámou 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516216" y="3769876"/>
            <a:ext cx="15174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brousek 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798805" y="4345940"/>
            <a:ext cx="883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psát 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588224" y="4931886"/>
            <a:ext cx="759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tety</a:t>
            </a:r>
            <a:endParaRPr lang="cs-CZ" sz="2800" dirty="0"/>
          </a:p>
        </p:txBody>
      </p:sp>
      <p:sp>
        <p:nvSpPr>
          <p:cNvPr id="39" name="Obdélník 38"/>
          <p:cNvSpPr/>
          <p:nvPr/>
        </p:nvSpPr>
        <p:spPr>
          <a:xfrm>
            <a:off x="6228184" y="1484784"/>
            <a:ext cx="4283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228184" y="2617748"/>
            <a:ext cx="3481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228184" y="4345940"/>
            <a:ext cx="6447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do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6228184" y="2023453"/>
            <a:ext cx="8162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nad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228184" y="3193812"/>
            <a:ext cx="4074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228184" y="3769876"/>
            <a:ext cx="3738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228184" y="4931886"/>
            <a:ext cx="4555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u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547664" y="5517232"/>
            <a:ext cx="10025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ložka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47" name="Obdélník 46"/>
          <p:cNvSpPr/>
          <p:nvPr/>
        </p:nvSpPr>
        <p:spPr>
          <a:xfrm>
            <a:off x="683568" y="5517232"/>
            <a:ext cx="8611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před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923928" y="5498068"/>
            <a:ext cx="9701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limák</a:t>
            </a:r>
            <a:endParaRPr lang="cs-CZ" sz="2800" dirty="0"/>
          </a:p>
        </p:txBody>
      </p:sp>
      <p:sp>
        <p:nvSpPr>
          <p:cNvPr id="49" name="Obdélník 48"/>
          <p:cNvSpPr/>
          <p:nvPr/>
        </p:nvSpPr>
        <p:spPr>
          <a:xfrm>
            <a:off x="3563888" y="5498068"/>
            <a:ext cx="3257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960725" y="5498068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běhl</a:t>
            </a:r>
            <a:endParaRPr lang="cs-CZ" sz="2800" dirty="0"/>
          </a:p>
        </p:txBody>
      </p:sp>
      <p:sp>
        <p:nvSpPr>
          <p:cNvPr id="51" name="Obdélník 50"/>
          <p:cNvSpPr/>
          <p:nvPr/>
        </p:nvSpPr>
        <p:spPr>
          <a:xfrm>
            <a:off x="6228184" y="5498068"/>
            <a:ext cx="8162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nad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87742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4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6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7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00"/>
                            </p:stCondLst>
                            <p:childTnLst>
                              <p:par>
                                <p:cTn id="7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8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"/>
                            </p:stCondLst>
                            <p:childTnLst>
                              <p:par>
                                <p:cTn id="8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9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000"/>
                            </p:stCondLst>
                            <p:childTnLst>
                              <p:par>
                                <p:cTn id="9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10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000"/>
                            </p:stCondLst>
                            <p:childTnLst>
                              <p:par>
                                <p:cTn id="10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11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1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12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000"/>
                            </p:stCondLst>
                            <p:childTnLst>
                              <p:par>
                                <p:cTn id="12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31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3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41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46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51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56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61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66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71" dur="indefinit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76" dur="indefinit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81" dur="indefinite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1" grpId="0"/>
      <p:bldP spid="11" grpId="1"/>
      <p:bldP spid="12" grpId="0"/>
      <p:bldP spid="12" grpId="1"/>
      <p:bldP spid="13" grpId="0"/>
      <p:bldP spid="14" grpId="0"/>
      <p:bldP spid="15" grpId="0"/>
      <p:bldP spid="16" grpId="0"/>
      <p:bldP spid="25" grpId="0"/>
      <p:bldP spid="26" grpId="0"/>
      <p:bldP spid="27" grpId="0"/>
      <p:bldP spid="28" grpId="0"/>
      <p:bldP spid="29" grpId="0"/>
      <p:bldP spid="29" grpId="1"/>
      <p:bldP spid="30" grpId="0"/>
      <p:bldP spid="30" grpId="1"/>
      <p:bldP spid="31" grpId="0"/>
      <p:bldP spid="31" grpId="1"/>
      <p:bldP spid="39" grpId="0"/>
      <p:bldP spid="40" grpId="0"/>
      <p:bldP spid="40" grpId="1"/>
      <p:bldP spid="41" grpId="0"/>
      <p:bldP spid="41" grpId="1"/>
      <p:bldP spid="42" grpId="0"/>
      <p:bldP spid="43" grpId="0"/>
      <p:bldP spid="44" grpId="0"/>
      <p:bldP spid="44" grpId="1"/>
      <p:bldP spid="45" grpId="0"/>
      <p:bldP spid="47" grpId="0"/>
      <p:bldP spid="47" grpId="1"/>
      <p:bldP spid="49" grpId="0"/>
      <p:bldP spid="49" grpId="1"/>
      <p:bldP spid="51" grpId="0"/>
      <p:bldP spid="51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683568" y="3194476"/>
            <a:ext cx="54812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    divadle jsme seděli      balkóně.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980439" y="344850"/>
            <a:ext cx="51831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doplň vhodné předložky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3568" y="5570076"/>
            <a:ext cx="3519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Co děláš          lavicí?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12776"/>
            <a:ext cx="47035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/>
              <a:t> </a:t>
            </a:r>
            <a:r>
              <a:rPr lang="cs-CZ" sz="2800" dirty="0" smtClean="0"/>
              <a:t>      silnici chodíme      sebou.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006676"/>
            <a:ext cx="5260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   obědu máme řízek      salátem.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2600576"/>
            <a:ext cx="4791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Šla jsem    mámou       nákup.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3788376"/>
            <a:ext cx="35480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Srnka se pase    lesa.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4382276"/>
            <a:ext cx="3885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Nechce se mi       školy.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4976176"/>
            <a:ext cx="6303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      cestě      školy skáčeme           kaluže.</a:t>
            </a:r>
            <a:endParaRPr lang="cs-CZ" sz="2800" dirty="0"/>
          </a:p>
        </p:txBody>
      </p:sp>
      <p:cxnSp>
        <p:nvCxnSpPr>
          <p:cNvPr id="34" name="Přímá spojnice 33"/>
          <p:cNvCxnSpPr/>
          <p:nvPr/>
        </p:nvCxnSpPr>
        <p:spPr>
          <a:xfrm>
            <a:off x="1142087" y="1844824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812104" y="1844824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043608" y="242088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4100136" y="2420888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812104" y="3068960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211960" y="3645024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115616" y="364502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131840" y="422108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164032" y="4797152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115616" y="5445224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443952" y="5445224"/>
            <a:ext cx="471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076056" y="5445224"/>
            <a:ext cx="7200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2411760" y="6021288"/>
            <a:ext cx="7200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339752" y="306896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692" l="5538" r="95385">
                        <a14:foregroundMark x1="72615" y1="73538" x2="75692" y2="73538"/>
                        <a14:foregroundMark x1="76923" y1="90769" x2="80308" y2="9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865" y="4534721"/>
            <a:ext cx="2062631" cy="2062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biLevel thresh="2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462" b="100000" l="0" r="100000">
                        <a14:foregroundMark x1="58462" y1="84308" x2="61231" y2="85231"/>
                        <a14:foregroundMark x1="64923" y1="88923" x2="70154" y2="90462"/>
                        <a14:foregroundMark x1="72308" y1="80615" x2="90769" y2="62769"/>
                        <a14:backgroundMark x1="23692" y1="78462" x2="32923" y2="8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3087" y="1268760"/>
            <a:ext cx="1899353" cy="1899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6">
            <a:biLevel thresh="2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foregroundMark x1="55077" y1="16615" x2="59692" y2="43385"/>
                        <a14:foregroundMark x1="62769" y1="22769" x2="59077" y2="27077"/>
                        <a14:foregroundMark x1="51077" y1="20000" x2="49846" y2="25538"/>
                        <a14:foregroundMark x1="50154" y1="31077" x2="47385" y2="24615"/>
                        <a14:foregroundMark x1="49231" y1="30769" x2="60923" y2="36923"/>
                        <a14:foregroundMark x1="58462" y1="34462" x2="65846" y2="25846"/>
                        <a14:foregroundMark x1="56923" y1="42462" x2="56923" y2="38769"/>
                        <a14:foregroundMark x1="57538" y1="53231" x2="58154" y2="54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855" t="11630" r="18176" b="11630"/>
          <a:stretch/>
        </p:blipFill>
        <p:spPr bwMode="auto">
          <a:xfrm>
            <a:off x="5347929" y="2996952"/>
            <a:ext cx="1600335" cy="1950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3916532" y="188640"/>
            <a:ext cx="1310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966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683568" y="3194476"/>
            <a:ext cx="56015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     domem  si hrajeme    kamarády.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87408" y="3194476"/>
            <a:ext cx="5323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Za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388682" y="3194476"/>
            <a:ext cx="3273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s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11987" y="416858"/>
            <a:ext cx="59200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najdi předložky a vybarvi je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3568" y="5570076"/>
            <a:ext cx="81737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     snídaní máme vejce       slanině a chléb    máslem.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5570076"/>
            <a:ext cx="5564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Ke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12776"/>
            <a:ext cx="4025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Těšíme se 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  prázdniny.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76880" y="1412776"/>
            <a:ext cx="5549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006676"/>
            <a:ext cx="6868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Pojedeme    babičce, která bydlí      Znojmě.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27784" y="2006676"/>
            <a:ext cx="3098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5724128" y="2006676"/>
            <a:ext cx="6480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2600576"/>
            <a:ext cx="6928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    babičky se chodíme koupat      koupaliště.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15616" y="2600576"/>
            <a:ext cx="4187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U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385192" y="2600576"/>
            <a:ext cx="5549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na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3788376"/>
            <a:ext cx="50570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Chodíme       města nakupovat.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490445" y="3788376"/>
            <a:ext cx="5693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do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5008" y="4382276"/>
            <a:ext cx="5836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      obědě ležel pes Alík         stolem.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115616" y="4382276"/>
            <a:ext cx="5918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Při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4976176"/>
            <a:ext cx="70963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          spaním se jdeme projít      město    řece.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67085" y="4976176"/>
            <a:ext cx="8731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Před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6590474" y="4976176"/>
            <a:ext cx="3577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k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223413" y="4976176"/>
            <a:ext cx="5007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za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4539951" y="4382276"/>
            <a:ext cx="7521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pod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4458706" y="5570076"/>
            <a:ext cx="5453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na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7164288" y="5570076"/>
            <a:ext cx="3257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s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16532" y="44624"/>
            <a:ext cx="1310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0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50"/>
                            </p:stCondLst>
                            <p:childTnLst>
                              <p:par>
                                <p:cTn id="12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2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50"/>
                            </p:stCondLst>
                            <p:childTnLst>
                              <p:par>
                                <p:cTn id="40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4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50"/>
                            </p:stCondLst>
                            <p:childTnLst>
                              <p:par>
                                <p:cTn id="6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7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7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50"/>
                            </p:stCondLst>
                            <p:childTnLst>
                              <p:par>
                                <p:cTn id="82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9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9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"/>
                            </p:stCondLst>
                            <p:childTnLst>
                              <p:par>
                                <p:cTn id="96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0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0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50"/>
                            </p:stCondLst>
                            <p:childTnLst>
                              <p:par>
                                <p:cTn id="110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600"/>
                            </p:stCondLst>
                            <p:childTnLst>
                              <p:par>
                                <p:cTn id="124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3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3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600"/>
                            </p:stCondLst>
                            <p:childTnLst>
                              <p:par>
                                <p:cTn id="13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4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4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650"/>
                            </p:stCondLst>
                            <p:childTnLst>
                              <p:par>
                                <p:cTn id="152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6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6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550"/>
                            </p:stCondLst>
                            <p:childTnLst>
                              <p:par>
                                <p:cTn id="166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7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7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500"/>
                            </p:stCondLst>
                            <p:childTnLst>
                              <p:par>
                                <p:cTn id="180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18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18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9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550"/>
                            </p:stCondLst>
                            <p:childTnLst>
                              <p:par>
                                <p:cTn id="194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20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20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>
                            <p:stCondLst>
                              <p:cond delay="550"/>
                            </p:stCondLst>
                            <p:childTnLst>
                              <p:par>
                                <p:cTn id="20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11111E-6 2.95097E-6 L -0.00122 -0.04857 " pathEditMode="relative" rAng="0" ptsTypes="AA">
                                      <p:cBhvr>
                                        <p:cTn id="21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428"/>
                                    </p:animMotion>
                                    <p:animRot by="1500000">
                                      <p:cBhvr>
                                        <p:cTn id="2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2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13" grpId="0"/>
      <p:bldP spid="13" grpId="1"/>
      <p:bldP spid="15" grpId="0"/>
      <p:bldP spid="15" grpId="1"/>
      <p:bldP spid="4" grpId="0"/>
      <p:bldP spid="4" grpId="1"/>
      <p:bldP spid="5" grpId="0"/>
      <p:bldP spid="5" grpId="1"/>
      <p:bldP spid="8" grpId="0"/>
      <p:bldP spid="8" grpId="1"/>
      <p:bldP spid="9" grpId="0"/>
      <p:bldP spid="9" grpId="1"/>
      <p:bldP spid="11" grpId="0"/>
      <p:bldP spid="11" grpId="1"/>
      <p:bldP spid="12" grpId="0"/>
      <p:bldP spid="12" grpId="1"/>
      <p:bldP spid="17" grpId="0"/>
      <p:bldP spid="17" grpId="1"/>
      <p:bldP spid="19" grpId="0"/>
      <p:bldP spid="19" grpId="1"/>
      <p:bldP spid="21" grpId="0"/>
      <p:bldP spid="21" grpId="1"/>
      <p:bldP spid="22" grpId="0"/>
      <p:bldP spid="22" grpId="1"/>
      <p:bldP spid="23" grpId="0"/>
      <p:bldP spid="23" grpId="1"/>
      <p:bldP spid="44" grpId="0"/>
      <p:bldP spid="44" grpId="1"/>
      <p:bldP spid="49" grpId="0"/>
      <p:bldP spid="49" grpId="1"/>
      <p:bldP spid="50" grpId="0"/>
      <p:bldP spid="50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97080" y="1599183"/>
            <a:ext cx="13067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kopat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25558" y="2137852"/>
            <a:ext cx="1478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domem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31016" y="2732147"/>
            <a:ext cx="15288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meleta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9812" y="3308211"/>
            <a:ext cx="15520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babičce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15872" y="3884275"/>
            <a:ext cx="11999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školy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05123" y="4460339"/>
            <a:ext cx="8226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cky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30516" y="5046285"/>
            <a:ext cx="13173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stolem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87624" y="1599183"/>
            <a:ext cx="69121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na 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87624" y="2732147"/>
            <a:ext cx="4010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o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87624" y="4460339"/>
            <a:ext cx="6539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ke 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87624" y="2137852"/>
            <a:ext cx="6299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za 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187624" y="3308211"/>
            <a:ext cx="4635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k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187624" y="3884275"/>
            <a:ext cx="6174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do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87624" y="5046285"/>
            <a:ext cx="8338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pod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154587" y="5631631"/>
            <a:ext cx="1121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ložka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1187624" y="5631631"/>
            <a:ext cx="9583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před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916532" y="251356"/>
            <a:ext cx="1310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pracovní list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68" name="Přímá spojnice 67"/>
          <p:cNvCxnSpPr/>
          <p:nvPr/>
        </p:nvCxnSpPr>
        <p:spPr>
          <a:xfrm>
            <a:off x="3778807" y="1988840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3779912" y="2564904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3779912" y="3140968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3779912" y="3717032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3779912" y="4293096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3779912" y="4869160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3779912" y="5445224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3779912" y="6021288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244137" y="539969"/>
            <a:ext cx="26557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správně napiš  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3528" y="260648"/>
            <a:ext cx="378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74028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4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1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1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1" grpId="0"/>
      <p:bldP spid="11" grpId="1"/>
      <p:bldP spid="12" grpId="0"/>
      <p:bldP spid="12" grpId="1"/>
      <p:bldP spid="13" grpId="0"/>
      <p:bldP spid="14" grpId="0"/>
      <p:bldP spid="15" grpId="0"/>
      <p:bldP spid="16" grpId="0"/>
      <p:bldP spid="47" grpId="0"/>
      <p:bldP spid="47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36579" y="1556792"/>
            <a:ext cx="12127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koním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73013" y="2095461"/>
            <a:ext cx="16161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medaile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55793" y="2689756"/>
            <a:ext cx="1607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koupání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4710" y="3265820"/>
            <a:ext cx="1178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metat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76736" y="3841884"/>
            <a:ext cx="9104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razit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9924" y="4417948"/>
            <a:ext cx="1230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ložnicí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34911" y="5003894"/>
            <a:ext cx="8152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lasy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1331640" y="1556792"/>
            <a:ext cx="6539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ke 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1331640" y="2689756"/>
            <a:ext cx="5982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na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1331640" y="4417948"/>
            <a:ext cx="105131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před 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1331640" y="2095461"/>
            <a:ext cx="4940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o 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1331640" y="3265820"/>
            <a:ext cx="6299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za 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1331640" y="3841884"/>
            <a:ext cx="8338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pod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1331640" y="5003894"/>
            <a:ext cx="37061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v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19655" y="5570076"/>
            <a:ext cx="10855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limák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1345420" y="5570076"/>
            <a:ext cx="3449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s</a:t>
            </a:r>
            <a:endParaRPr lang="cs-CZ" sz="2000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3778807" y="1988840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779912" y="2564904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779912" y="3140968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779912" y="3717032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779912" y="4293096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779912" y="4869160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779912" y="5445224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779912" y="6021288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893128" y="251356"/>
            <a:ext cx="1310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pracovní list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44137" y="539969"/>
            <a:ext cx="26557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správně napiš  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3528" y="260648"/>
            <a:ext cx="378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2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42947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1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1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3" grpId="1"/>
      <p:bldP spid="14" grpId="0"/>
      <p:bldP spid="14" grpId="1"/>
      <p:bldP spid="15" grpId="0"/>
      <p:bldP spid="15" grpId="1"/>
      <p:bldP spid="17" grpId="0"/>
      <p:bldP spid="17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484784"/>
            <a:ext cx="18171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koupelně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76135" y="2023453"/>
            <a:ext cx="1299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postelí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90076" y="2617748"/>
            <a:ext cx="12266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omín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16095" y="3193812"/>
            <a:ext cx="1564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mámou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87966" y="3769876"/>
            <a:ext cx="1705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brousek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42775" y="4345940"/>
            <a:ext cx="983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psát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88103" y="4931886"/>
            <a:ext cx="8433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tety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1115616" y="1484784"/>
            <a:ext cx="4635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v 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1115616" y="2617748"/>
            <a:ext cx="37061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k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1115616" y="4345940"/>
            <a:ext cx="7104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do 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1115616" y="2023453"/>
            <a:ext cx="90762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nad 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1115616" y="3193812"/>
            <a:ext cx="4379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 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1115616" y="3769876"/>
            <a:ext cx="4010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u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1115616" y="4931886"/>
            <a:ext cx="4940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u 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76135" y="5498068"/>
            <a:ext cx="915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běhl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1115616" y="5498068"/>
            <a:ext cx="90762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nad </a:t>
            </a:r>
            <a:endParaRPr lang="cs-CZ" sz="2000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3489670" y="1988840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490775" y="2564904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490775" y="3140968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490775" y="3717032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90775" y="4293096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490775" y="4869160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490775" y="5445224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490775" y="6021288"/>
            <a:ext cx="360150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916532" y="251356"/>
            <a:ext cx="1310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pracovní list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44137" y="539969"/>
            <a:ext cx="26557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správně napiš  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3528" y="260648"/>
            <a:ext cx="378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29162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2.01665E-6 L 0.0217 0.00023 " pathEditMode="relative" rAng="0" ptsTypes="AA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1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6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1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0" grpId="1"/>
      <p:bldP spid="11" grpId="0"/>
      <p:bldP spid="11" grpId="1"/>
      <p:bldP spid="12" grpId="0"/>
      <p:bldP spid="13" grpId="0"/>
      <p:bldP spid="14" grpId="0"/>
      <p:bldP spid="14" grpId="1"/>
      <p:bldP spid="15" grpId="0"/>
      <p:bldP spid="17" grpId="0"/>
      <p:bldP spid="17" grpId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858</TotalTime>
  <Words>645</Words>
  <Application>Microsoft Office PowerPoint</Application>
  <PresentationFormat>Předvádění na obrazovce (4:3)</PresentationFormat>
  <Paragraphs>243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Motiv systému Office</vt:lpstr>
      <vt:lpstr>1_Motiv systému Office</vt:lpstr>
      <vt:lpstr>2_Motiv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66</cp:revision>
  <dcterms:created xsi:type="dcterms:W3CDTF">2012-03-08T11:57:01Z</dcterms:created>
  <dcterms:modified xsi:type="dcterms:W3CDTF">2012-04-04T15:43:10Z</dcterms:modified>
</cp:coreProperties>
</file>