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99" r:id="rId2"/>
    <p:sldId id="300" r:id="rId3"/>
    <p:sldId id="276" r:id="rId4"/>
    <p:sldId id="297" r:id="rId5"/>
    <p:sldId id="287" r:id="rId6"/>
    <p:sldId id="277" r:id="rId7"/>
    <p:sldId id="294" r:id="rId8"/>
    <p:sldId id="279" r:id="rId9"/>
    <p:sldId id="286" r:id="rId10"/>
    <p:sldId id="278" r:id="rId11"/>
    <p:sldId id="291" r:id="rId12"/>
    <p:sldId id="296" r:id="rId13"/>
    <p:sldId id="292" r:id="rId14"/>
    <p:sldId id="293" r:id="rId15"/>
    <p:sldId id="280" r:id="rId16"/>
    <p:sldId id="295" r:id="rId17"/>
    <p:sldId id="282" r:id="rId18"/>
    <p:sldId id="29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8276" autoAdjust="0"/>
  </p:normalViewPr>
  <p:slideViewPr>
    <p:cSldViewPr>
      <p:cViewPr>
        <p:scale>
          <a:sx n="100" d="100"/>
          <a:sy n="100" d="100"/>
        </p:scale>
        <p:origin x="-300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CF122-BE63-4E75-8AA5-D76D56662CCA}" type="datetimeFigureOut">
              <a:rPr lang="cs-CZ" smtClean="0"/>
              <a:pPr/>
              <a:t>25.2.2014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75A7E-8A57-46C4-BCF5-66EFA7AA0B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1015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12EF10-1C0E-4A17-A01F-6F1BB9B4C43F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2/25/2014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6.xml"/><Relationship Id="rId7" Type="http://schemas.openxmlformats.org/officeDocument/2006/relationships/slide" Target="slide1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3.xml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tBbyglq37E" TargetMode="External"/><Relationship Id="rId2" Type="http://schemas.openxmlformats.org/officeDocument/2006/relationships/hyperlink" Target="http://www.youtube.com/watch?v=Thls_tMuFkc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It7107ELQvY" TargetMode="External"/><Relationship Id="rId2" Type="http://schemas.openxmlformats.org/officeDocument/2006/relationships/hyperlink" Target="http://www.youtube.com/watch?v=VfXTCmWeNYo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hyperlink" Target="http://www.youtube.com/watch?v=IcCMMxgozS4" TargetMode="External"/><Relationship Id="rId4" Type="http://schemas.openxmlformats.org/officeDocument/2006/relationships/hyperlink" Target="http://www.youtube.com/watch?v=f4hsC0nRvZ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0XSaKQlBZuE" TargetMode="External"/><Relationship Id="rId3" Type="http://schemas.openxmlformats.org/officeDocument/2006/relationships/hyperlink" Target="http://www.youtube.com/watch?v=5V430M59Yn8" TargetMode="External"/><Relationship Id="rId7" Type="http://schemas.openxmlformats.org/officeDocument/2006/relationships/hyperlink" Target="http://www.youtube.com/watch?v=ZFo8-JqzSC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hyperlink" Target="http://www.youtube.com/watch?v=ZgdufzXvjqw" TargetMode="External"/><Relationship Id="rId10" Type="http://schemas.openxmlformats.org/officeDocument/2006/relationships/slide" Target="slide3.xml"/><Relationship Id="rId4" Type="http://schemas.openxmlformats.org/officeDocument/2006/relationships/hyperlink" Target="http://www.youtube.com/watch?v=76We6yBnIKE" TargetMode="External"/><Relationship Id="rId9" Type="http://schemas.openxmlformats.org/officeDocument/2006/relationships/hyperlink" Target="http://www.youtube.com/watch?v=rBrH9EWZ-B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76We6yBnIKE" TargetMode="External"/><Relationship Id="rId2" Type="http://schemas.openxmlformats.org/officeDocument/2006/relationships/hyperlink" Target="http://www.youtube.com/watch?v=Wtwm4KelqpA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hyperlink" Target="http://www.youtube.com/watch?v=5V430M59Yn8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KoPT5Mq1pzQ" TargetMode="External"/><Relationship Id="rId13" Type="http://schemas.openxmlformats.org/officeDocument/2006/relationships/hyperlink" Target="http://www.youtube.com/watch?v=WZnv6qLWPy4" TargetMode="External"/><Relationship Id="rId3" Type="http://schemas.openxmlformats.org/officeDocument/2006/relationships/hyperlink" Target="http://www.youtube.com/watch?v=0LZ2R2zW2Yc" TargetMode="External"/><Relationship Id="rId7" Type="http://schemas.openxmlformats.org/officeDocument/2006/relationships/hyperlink" Target="http://www.youtube.com/watch?v=hvOi0M2JSW0" TargetMode="External"/><Relationship Id="rId12" Type="http://schemas.openxmlformats.org/officeDocument/2006/relationships/hyperlink" Target="http://www.youtube.com/watch?v=Oe9Q4Ecy8xI" TargetMode="External"/><Relationship Id="rId2" Type="http://schemas.openxmlformats.org/officeDocument/2006/relationships/hyperlink" Target="http://www.youtube.com/watch?v=GCPAhR09wC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PZBQjTF_Hpk" TargetMode="External"/><Relationship Id="rId11" Type="http://schemas.openxmlformats.org/officeDocument/2006/relationships/hyperlink" Target="http://www.youtube.com/watch?v=vWwgrjjIMXA" TargetMode="External"/><Relationship Id="rId5" Type="http://schemas.openxmlformats.org/officeDocument/2006/relationships/hyperlink" Target="http://www.youtube.com/watch?v=x34cX7_YHgg" TargetMode="External"/><Relationship Id="rId15" Type="http://schemas.openxmlformats.org/officeDocument/2006/relationships/slide" Target="slide3.xml"/><Relationship Id="rId10" Type="http://schemas.openxmlformats.org/officeDocument/2006/relationships/hyperlink" Target="http://www.youtube.com/watch?v=oTNt2VWDRAc" TargetMode="External"/><Relationship Id="rId4" Type="http://schemas.openxmlformats.org/officeDocument/2006/relationships/hyperlink" Target="http://www.youtube.com/watch?v=1QZq-wKaBWc" TargetMode="External"/><Relationship Id="rId9" Type="http://schemas.openxmlformats.org/officeDocument/2006/relationships/hyperlink" Target="http://www.youtube.com/watch?v=c8jEapecSqc" TargetMode="External"/><Relationship Id="rId14" Type="http://schemas.openxmlformats.org/officeDocument/2006/relationships/hyperlink" Target="http://www.youtube.com/watch?v=cPparklNw50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tN6_zHjKR8Y" TargetMode="External"/><Relationship Id="rId3" Type="http://schemas.openxmlformats.org/officeDocument/2006/relationships/hyperlink" Target="http://www.youtube.com/watch?v=2sDGTZRdQdw" TargetMode="External"/><Relationship Id="rId7" Type="http://schemas.openxmlformats.org/officeDocument/2006/relationships/hyperlink" Target="http://www.youtube.com/watch?v=eIct9dw65cY" TargetMode="External"/><Relationship Id="rId2" Type="http://schemas.openxmlformats.org/officeDocument/2006/relationships/hyperlink" Target="http://www.youtube.com/watch?v=f4hsC0nRvZ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qSgsW9GLerA" TargetMode="External"/><Relationship Id="rId11" Type="http://schemas.openxmlformats.org/officeDocument/2006/relationships/slide" Target="slide3.xml"/><Relationship Id="rId5" Type="http://schemas.openxmlformats.org/officeDocument/2006/relationships/hyperlink" Target="http://www.youtube.com/watch?v=WJTiXoMCppw" TargetMode="External"/><Relationship Id="rId10" Type="http://schemas.openxmlformats.org/officeDocument/2006/relationships/hyperlink" Target="http://www.youtube.com/watch?v=_htNwkq81rs" TargetMode="External"/><Relationship Id="rId4" Type="http://schemas.openxmlformats.org/officeDocument/2006/relationships/hyperlink" Target="http://www.youtube.com/watch?v=X1ZRBPA8SK0" TargetMode="External"/><Relationship Id="rId9" Type="http://schemas.openxmlformats.org/officeDocument/2006/relationships/hyperlink" Target="http://www.youtube.com/watch?v=x8zBm265v9Y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562" t="17592" r="15833" b="12592"/>
          <a:stretch/>
        </p:blipFill>
        <p:spPr bwMode="auto">
          <a:xfrm>
            <a:off x="0" y="-1"/>
            <a:ext cx="9144000" cy="682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997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625" t="17134" r="15729" b="10645"/>
          <a:stretch/>
        </p:blipFill>
        <p:spPr bwMode="auto">
          <a:xfrm>
            <a:off x="-180528" y="7640"/>
            <a:ext cx="9324528" cy="692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29550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2529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Calibri" panose="020F0502020204030204" pitchFamily="34" charset="0"/>
                <a:hlinkClick r:id="rId2" action="ppaction://hlinksldjump"/>
              </a:rPr>
              <a:t>COUNTRY AND WESTERN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3" action="ppaction://hlinksldjump"/>
              </a:rPr>
              <a:t>RHYTHM AND BLUES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4" action="ppaction://hlinksldjump"/>
              </a:rPr>
              <a:t>ROCK AND ROLL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  <a:hlinkClick r:id="rId5" action="ppaction://hlinksldjump"/>
              </a:rPr>
              <a:t>FOLK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</a:rPr>
              <a:t>zpíváme  </a:t>
            </a:r>
            <a:r>
              <a:rPr lang="cs-CZ" sz="2800" dirty="0" smtClean="0">
                <a:latin typeface="Calibri" panose="020F0502020204030204" pitchFamily="34" charset="0"/>
                <a:hlinkClick r:id="rId6" action="ppaction://hlinksldjump"/>
              </a:rPr>
              <a:t>FOLK</a:t>
            </a:r>
            <a:endParaRPr lang="cs-CZ" sz="2800" dirty="0" smtClean="0">
              <a:latin typeface="Calibri" panose="020F0502020204030204" pitchFamily="34" charset="0"/>
            </a:endParaRPr>
          </a:p>
          <a:p>
            <a:r>
              <a:rPr lang="cs-CZ" sz="2800" dirty="0" smtClean="0">
                <a:latin typeface="Calibri" panose="020F0502020204030204" pitchFamily="34" charset="0"/>
              </a:rPr>
              <a:t>zpíváme a hrajeme </a:t>
            </a:r>
            <a:r>
              <a:rPr lang="cs-CZ" sz="2800" dirty="0" smtClean="0">
                <a:latin typeface="Calibri" panose="020F0502020204030204" pitchFamily="34" charset="0"/>
                <a:hlinkClick r:id="rId7" action="ppaction://hlinksldjump"/>
              </a:rPr>
              <a:t>R</a:t>
            </a:r>
            <a:r>
              <a:rPr lang="cs-CZ" sz="2800" dirty="0" smtClean="0">
                <a:latin typeface="Calibri"/>
                <a:hlinkClick r:id="rId7" action="ppaction://hlinksldjump"/>
              </a:rPr>
              <a:t>&amp;R</a:t>
            </a:r>
            <a:r>
              <a:rPr lang="cs-CZ" sz="2800" dirty="0" smtClean="0">
                <a:latin typeface="Calibri" panose="020F0502020204030204" pitchFamily="34" charset="0"/>
              </a:rPr>
              <a:t>   </a:t>
            </a:r>
            <a:r>
              <a:rPr lang="cs-CZ" sz="2800" dirty="0" smtClean="0">
                <a:latin typeface="Calibri" panose="020F0502020204030204" pitchFamily="34" charset="0"/>
                <a:hlinkClick r:id="rId8" action="ppaction://hlinksldjump"/>
              </a:rPr>
              <a:t>FOLK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Calibri" panose="020F0502020204030204" pitchFamily="34" charset="0"/>
              </a:rPr>
              <a:t>C&amp;W</a:t>
            </a:r>
            <a:r>
              <a:rPr lang="cs-CZ" dirty="0">
                <a:latin typeface="Calibri" panose="020F0502020204030204" pitchFamily="34" charset="0"/>
              </a:rPr>
              <a:t>. R&amp;B. R&amp;R. </a:t>
            </a:r>
            <a:r>
              <a:rPr lang="cs-CZ" dirty="0" smtClean="0">
                <a:latin typeface="Calibri" panose="020F0502020204030204" pitchFamily="34" charset="0"/>
              </a:rPr>
              <a:t>FOLK.</a:t>
            </a:r>
            <a:endParaRPr lang="cs-CZ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8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03232" cy="1550598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>
                <a:latin typeface="Calibri" pitchFamily="34" charset="0"/>
              </a:rPr>
              <a:t/>
            </a:r>
            <a:br>
              <a:rPr lang="cs-CZ" sz="2400" dirty="0">
                <a:latin typeface="Calibri" pitchFamily="34" charset="0"/>
              </a:rPr>
            </a:br>
            <a:r>
              <a:rPr lang="cs-CZ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itchFamily="34" charset="0"/>
              </a:rPr>
              <a:t>úkol č. 1 :  BESEDA </a:t>
            </a:r>
            <a:br>
              <a:rPr lang="cs-CZ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itchFamily="34" charset="0"/>
              </a:rPr>
            </a:br>
            <a:r>
              <a:rPr lang="cs-CZ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itchFamily="34" charset="0"/>
              </a:rPr>
              <a:t>Dvě skupiny studentů porovnávají za pomocí otázek kladených moderátorem možnosti vážné a populární hudby.</a:t>
            </a:r>
            <a:br>
              <a:rPr lang="cs-CZ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itchFamily="34" charset="0"/>
              </a:rPr>
            </a:br>
            <a:endParaRPr lang="cs-CZ" sz="2400" dirty="0">
              <a:solidFill>
                <a:schemeClr val="tx2">
                  <a:lumMod val="75000"/>
                  <a:lumOff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229600" cy="5075892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Kdo je skladatel, kdo interpret? </a:t>
            </a:r>
          </a:p>
          <a:p>
            <a:pPr marL="0" indent="0">
              <a:buNone/>
            </a:pPr>
            <a:r>
              <a:rPr lang="cs-CZ" dirty="0">
                <a:latin typeface="Calibri" pitchFamily="34" charset="0"/>
              </a:rPr>
              <a:t> </a:t>
            </a:r>
            <a:r>
              <a:rPr lang="cs-CZ" dirty="0" smtClean="0">
                <a:latin typeface="Calibri" pitchFamily="34" charset="0"/>
              </a:rPr>
              <a:t>     Jaký je jejich význam při provedení hudby?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Existuje notový zápis skladby, písně?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Jaké </a:t>
            </a:r>
            <a:r>
              <a:rPr lang="cs-CZ" dirty="0">
                <a:latin typeface="Calibri" pitchFamily="34" charset="0"/>
              </a:rPr>
              <a:t>jsou hudební nástroje? Jaká je odborná příprava hráčů</a:t>
            </a:r>
            <a:r>
              <a:rPr lang="cs-CZ" dirty="0" smtClean="0">
                <a:latin typeface="Calibri" pitchFamily="34" charset="0"/>
              </a:rPr>
              <a:t>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 je hudba provozována z hlediska dynamiky?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>
                <a:latin typeface="Calibri" pitchFamily="34" charset="0"/>
              </a:rPr>
              <a:t>Co se při poslechu skladeb předpokládá od posluchače?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Jaké jsou finanční dotace?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>
                <a:latin typeface="Calibri" pitchFamily="34" charset="0"/>
              </a:rPr>
              <a:t>Jak je hudba přijímána?</a:t>
            </a:r>
          </a:p>
        </p:txBody>
      </p:sp>
      <p:sp>
        <p:nvSpPr>
          <p:cNvPr id="6" name="Tlačítko akce: Domů 5">
            <a:hlinkClick r:id="rId2" action="ppaction://hlinksldjump" highlightClick="1"/>
          </p:cNvPr>
          <p:cNvSpPr/>
          <p:nvPr/>
        </p:nvSpPr>
        <p:spPr>
          <a:xfrm>
            <a:off x="8604448" y="6309320"/>
            <a:ext cx="250328" cy="21602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10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8792" cy="1080120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latin typeface="Calibri" panose="020F0502020204030204" pitchFamily="34" charset="0"/>
              </a:rPr>
              <a:t>ú</a:t>
            </a:r>
            <a:r>
              <a:rPr lang="cs-CZ" sz="2800" dirty="0" smtClean="0">
                <a:latin typeface="Calibri" panose="020F0502020204030204" pitchFamily="34" charset="0"/>
              </a:rPr>
              <a:t>kol č. 2:   PREZENTACE </a:t>
            </a:r>
            <a:r>
              <a:rPr lang="cs-CZ" sz="2800" dirty="0">
                <a:latin typeface="Calibri" panose="020F0502020204030204" pitchFamily="34" charset="0"/>
              </a:rPr>
              <a:t> </a:t>
            </a:r>
            <a:r>
              <a:rPr lang="cs-CZ" sz="2800" dirty="0" smtClean="0">
                <a:latin typeface="Calibri" panose="020F0502020204030204" pitchFamily="34" charset="0"/>
              </a:rPr>
              <a:t/>
            </a:r>
            <a:br>
              <a:rPr lang="cs-CZ" sz="2800" dirty="0" smtClean="0">
                <a:latin typeface="Calibri" panose="020F0502020204030204" pitchFamily="34" charset="0"/>
              </a:rPr>
            </a:br>
            <a:r>
              <a:rPr lang="cs-CZ" sz="2800" dirty="0" smtClean="0">
                <a:latin typeface="Calibri" panose="020F0502020204030204" pitchFamily="34" charset="0"/>
              </a:rPr>
              <a:t>vytvořené studenty  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899592" y="1340768"/>
            <a:ext cx="7772400" cy="4932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</a:rPr>
              <a:t>COUNTRY AND WESTERN</a:t>
            </a: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Svěráková 2012, Šafářová 2012 video 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2"/>
                </a:solidFill>
                <a:latin typeface="Calibri" panose="020F0502020204030204" pitchFamily="34" charset="0"/>
              </a:rPr>
              <a:t>RHYTHM </a:t>
            </a: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</a:rPr>
              <a:t>AND BLUES</a:t>
            </a: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Ambrožová 2012, </a:t>
            </a:r>
            <a:r>
              <a:rPr lang="cs-CZ" sz="1400" dirty="0" err="1" smtClean="0">
                <a:latin typeface="Calibri" panose="020F0502020204030204" pitchFamily="34" charset="0"/>
              </a:rPr>
              <a:t>Tran</a:t>
            </a:r>
            <a:r>
              <a:rPr lang="cs-CZ" sz="1400" dirty="0" smtClean="0">
                <a:latin typeface="Calibri" panose="020F0502020204030204" pitchFamily="34" charset="0"/>
              </a:rPr>
              <a:t> 2012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2"/>
                </a:solidFill>
                <a:latin typeface="Calibri" panose="020F0502020204030204" pitchFamily="34" charset="0"/>
              </a:rPr>
              <a:t>ROCK </a:t>
            </a: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</a:rPr>
              <a:t>AND ROLL</a:t>
            </a: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Šimková 2013, </a:t>
            </a:r>
            <a:r>
              <a:rPr lang="cs-CZ" sz="1400" dirty="0" err="1" smtClean="0">
                <a:latin typeface="Calibri" panose="020F0502020204030204" pitchFamily="34" charset="0"/>
              </a:rPr>
              <a:t>Zoková</a:t>
            </a:r>
            <a:r>
              <a:rPr lang="cs-CZ" sz="1400" dirty="0" smtClean="0">
                <a:latin typeface="Calibri" panose="020F0502020204030204" pitchFamily="34" charset="0"/>
              </a:rPr>
              <a:t> 2012, Baťková 2012 </a:t>
            </a:r>
            <a:r>
              <a:rPr lang="cs-CZ" sz="1400" dirty="0" err="1" smtClean="0">
                <a:latin typeface="Calibri" panose="020F0502020204030204" pitchFamily="34" charset="0"/>
              </a:rPr>
              <a:t>CD+video</a:t>
            </a:r>
            <a:r>
              <a:rPr lang="cs-CZ" sz="1400" dirty="0">
                <a:latin typeface="Calibri" panose="020F0502020204030204" pitchFamily="34" charset="0"/>
              </a:rPr>
              <a:t>, </a:t>
            </a:r>
            <a:r>
              <a:rPr lang="cs-CZ" sz="1400" dirty="0" smtClean="0">
                <a:latin typeface="Calibri" panose="020F0502020204030204" pitchFamily="34" charset="0"/>
              </a:rPr>
              <a:t>Ondráčková 2010 videa, Jánská 2011 </a:t>
            </a:r>
            <a:r>
              <a:rPr lang="cs-CZ" sz="1400" dirty="0" err="1" smtClean="0">
                <a:latin typeface="Calibri" panose="020F0502020204030204" pitchFamily="34" charset="0"/>
              </a:rPr>
              <a:t>videa+CD</a:t>
            </a:r>
            <a:r>
              <a:rPr lang="cs-CZ" sz="1400" dirty="0" smtClean="0">
                <a:latin typeface="Calibri" panose="020F0502020204030204" pitchFamily="34" charset="0"/>
              </a:rPr>
              <a:t>, Antošová 2009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2"/>
                </a:solidFill>
                <a:latin typeface="Calibri" panose="020F0502020204030204" pitchFamily="34" charset="0"/>
              </a:rPr>
              <a:t>FOLK</a:t>
            </a:r>
            <a:endParaRPr lang="en-US" sz="24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 smtClean="0">
                <a:latin typeface="Calibri" panose="020F0502020204030204" pitchFamily="34" charset="0"/>
              </a:rPr>
              <a:t>Malý 2012, Nowaková 2012</a:t>
            </a:r>
          </a:p>
          <a:p>
            <a:endParaRPr lang="cs-CZ" dirty="0">
              <a:latin typeface="Calibri" panose="020F0502020204030204" pitchFamily="34" charset="0"/>
            </a:endParaRPr>
          </a:p>
        </p:txBody>
      </p:sp>
      <p:sp>
        <p:nvSpPr>
          <p:cNvPr id="2" name="Tlačítko akce: Domů 1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070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/>
            </a:r>
            <a:br>
              <a:rPr lang="cs-CZ" dirty="0"/>
            </a:br>
            <a:r>
              <a:rPr lang="cs-CZ" sz="3100" dirty="0">
                <a:latin typeface="Calibri" panose="020F0502020204030204" pitchFamily="34" charset="0"/>
              </a:rPr>
              <a:t>RHYTHM AND BLUES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052736"/>
            <a:ext cx="7772400" cy="4967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elektrifikované městské blues 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ovlivnil </a:t>
            </a:r>
            <a:r>
              <a:rPr lang="cs-CZ" sz="2400" dirty="0">
                <a:latin typeface="Calibri" panose="020F0502020204030204" pitchFamily="34" charset="0"/>
              </a:rPr>
              <a:t>vznik </a:t>
            </a:r>
            <a:r>
              <a:rPr lang="cs-CZ" sz="2400" dirty="0" smtClean="0">
                <a:latin typeface="Calibri" panose="020F0502020204030204" pitchFamily="34" charset="0"/>
              </a:rPr>
              <a:t>R&amp;R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nástroje:  rytmická sekce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                  basová kytara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                  elektrické kytary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                    saxofon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771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3300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sz="3100" dirty="0">
                <a:latin typeface="Calibri" panose="020F0502020204030204" pitchFamily="34" charset="0"/>
                <a:cs typeface="Times New Roman" pitchFamily="18" charset="0"/>
              </a:rPr>
              <a:t>RHYTHM AND </a:t>
            </a:r>
            <a:r>
              <a:rPr lang="cs-CZ" altLang="cs-CZ" sz="3100" dirty="0" smtClean="0">
                <a:latin typeface="Calibri" panose="020F0502020204030204" pitchFamily="34" charset="0"/>
                <a:cs typeface="Times New Roman" pitchFamily="18" charset="0"/>
              </a:rPr>
              <a:t>BLUES   poslech</a:t>
            </a:r>
            <a:r>
              <a:rPr lang="cs-CZ" alt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altLang="cs-CZ" dirty="0">
                <a:latin typeface="Times New Roman" pitchFamily="18" charset="0"/>
                <a:cs typeface="Times New Roman" pitchFamily="18" charset="0"/>
              </a:rPr>
            </a:br>
            <a:endParaRPr lang="cs-CZ" alt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52736"/>
            <a:ext cx="7772400" cy="4967064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1"/>
                </a:solidFill>
                <a:latin typeface="Calibri" panose="020F0502020204030204" pitchFamily="34" charset="0"/>
                <a:cs typeface="Times New Roman" pitchFamily="18" charset="0"/>
              </a:rPr>
              <a:t>MAHALIA JACKSON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1"/>
                </a:solidFill>
                <a:latin typeface="Calibri" panose="020F0502020204030204" pitchFamily="34" charset="0"/>
                <a:cs typeface="Times New Roman" pitchFamily="18" charset="0"/>
              </a:rPr>
              <a:t>RAY CHARLES:  </a:t>
            </a:r>
            <a:r>
              <a:rPr lang="en-US" altLang="cs-CZ" sz="2400" dirty="0">
                <a:solidFill>
                  <a:schemeClr val="accent1"/>
                </a:solidFill>
                <a:latin typeface="Calibri" panose="020F0502020204030204" pitchFamily="34" charset="0"/>
                <a:cs typeface="Times New Roman" pitchFamily="18" charset="0"/>
                <a:hlinkClick r:id="rId2"/>
              </a:rPr>
              <a:t>Georgia On My </a:t>
            </a:r>
            <a:r>
              <a:rPr lang="en-US" altLang="cs-CZ" sz="2400" dirty="0" smtClean="0">
                <a:solidFill>
                  <a:schemeClr val="accent1"/>
                </a:solidFill>
                <a:latin typeface="Calibri" panose="020F0502020204030204" pitchFamily="34" charset="0"/>
                <a:cs typeface="Times New Roman" pitchFamily="18" charset="0"/>
                <a:hlinkClick r:id="rId2"/>
              </a:rPr>
              <a:t>Mind</a:t>
            </a:r>
            <a:endParaRPr lang="cs-CZ" altLang="cs-CZ" sz="2400" dirty="0" smtClean="0">
              <a:solidFill>
                <a:schemeClr val="accent1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cs-CZ" altLang="cs-CZ" sz="2400" dirty="0" smtClean="0">
                <a:latin typeface="Calibri" panose="020F0502020204030204" pitchFamily="34" charset="0"/>
                <a:cs typeface="Times New Roman" pitchFamily="18" charset="0"/>
              </a:rPr>
              <a:t>OTIS RUSH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sz="2400" dirty="0" smtClean="0">
                <a:solidFill>
                  <a:schemeClr val="accent1"/>
                </a:solidFill>
                <a:latin typeface="Calibri" panose="020F0502020204030204" pitchFamily="34" charset="0"/>
                <a:cs typeface="Times New Roman" pitchFamily="18" charset="0"/>
              </a:rPr>
              <a:t>ARETHA FRANKLIN:   </a:t>
            </a:r>
            <a:r>
              <a:rPr lang="en-US" altLang="cs-CZ" sz="2400" dirty="0" smtClean="0">
                <a:solidFill>
                  <a:schemeClr val="accent1"/>
                </a:solidFill>
                <a:latin typeface="Calibri" panose="020F0502020204030204" pitchFamily="34" charset="0"/>
                <a:cs typeface="Times New Roman" pitchFamily="18" charset="0"/>
                <a:hlinkClick r:id="rId3"/>
              </a:rPr>
              <a:t>I Say A Little Prayer </a:t>
            </a:r>
            <a:endParaRPr lang="cs-CZ" altLang="cs-CZ" sz="2400" dirty="0" smtClean="0">
              <a:solidFill>
                <a:schemeClr val="accent1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cs-CZ" sz="2400" dirty="0">
                <a:latin typeface="Calibri" panose="020F0502020204030204" pitchFamily="34" charset="0"/>
                <a:cs typeface="Times New Roman" pitchFamily="18" charset="0"/>
              </a:rPr>
              <a:t>NINA </a:t>
            </a:r>
            <a:r>
              <a:rPr lang="en-US" altLang="cs-CZ" sz="2400" dirty="0" smtClean="0">
                <a:latin typeface="Calibri" panose="020F0502020204030204" pitchFamily="34" charset="0"/>
                <a:cs typeface="Times New Roman" pitchFamily="18" charset="0"/>
              </a:rPr>
              <a:t>SIMONE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cs-CZ" sz="2400" dirty="0" smtClean="0">
                <a:latin typeface="Calibri" panose="020F0502020204030204" pitchFamily="34" charset="0"/>
                <a:cs typeface="Times New Roman" pitchFamily="18" charset="0"/>
              </a:rPr>
              <a:t>JAMES BROWN</a:t>
            </a:r>
          </a:p>
          <a:p>
            <a:pPr marL="0" indent="0" eaLnBrk="1" hangingPunct="1">
              <a:buNone/>
            </a:pPr>
            <a:endParaRPr lang="cs-CZ" altLang="cs-CZ" sz="2400" dirty="0" smtClean="0">
              <a:latin typeface="Calibri" panose="020F0502020204030204" pitchFamily="34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cs-CZ" alt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lačítko akce: Domů 3">
            <a:hlinkClick r:id="rId4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018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 smtClean="0">
                <a:latin typeface="Calibri" panose="020F0502020204030204" pitchFamily="34" charset="0"/>
              </a:rPr>
              <a:t>COUNTRY AND WESTERN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8853" y="1005905"/>
            <a:ext cx="8208912" cy="5328592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latin typeface="Calibri" panose="020F0502020204030204" pitchFamily="34" charset="0"/>
              </a:rPr>
              <a:t>bělošská americká hudba vycházející z písňových tradic evropských přistěhovalců usazených v izolaci od velkých měst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accent1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směry </a:t>
            </a:r>
          </a:p>
          <a:p>
            <a:r>
              <a:rPr lang="cs-CZ" sz="2400" dirty="0" err="1" smtClean="0">
                <a:latin typeface="Calibri" panose="020F0502020204030204" pitchFamily="34" charset="0"/>
              </a:rPr>
              <a:t>bluegras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C</a:t>
            </a:r>
            <a:r>
              <a:rPr lang="cs-CZ" sz="2400" dirty="0" smtClean="0">
                <a:latin typeface="Calibri"/>
              </a:rPr>
              <a:t>&amp;W </a:t>
            </a:r>
            <a:r>
              <a:rPr lang="cs-CZ" sz="2400" dirty="0" smtClean="0">
                <a:latin typeface="Calibri" panose="020F0502020204030204" pitchFamily="34" charset="0"/>
              </a:rPr>
              <a:t>hraná původně v oblastech amerického jihu</a:t>
            </a: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nástroje: 5 strunné </a:t>
            </a:r>
            <a:r>
              <a:rPr lang="cs-CZ" sz="2400" dirty="0" err="1" smtClean="0">
                <a:latin typeface="Calibri" panose="020F0502020204030204" pitchFamily="34" charset="0"/>
              </a:rPr>
              <a:t>banjo</a:t>
            </a:r>
            <a:r>
              <a:rPr lang="cs-CZ" sz="2400" dirty="0" smtClean="0">
                <a:latin typeface="Calibri" panose="020F0502020204030204" pitchFamily="34" charset="0"/>
              </a:rPr>
              <a:t>, kytara, mandolína, housle, kontrabas,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            dobro, foukací harmonika, 4-5hlasý zpěv</a:t>
            </a:r>
          </a:p>
          <a:p>
            <a:pPr marL="0" indent="0">
              <a:buNone/>
            </a:pPr>
            <a:endParaRPr lang="cs-CZ" sz="1200" dirty="0" smtClean="0">
              <a:latin typeface="Calibri" panose="020F0502020204030204" pitchFamily="34" charset="0"/>
            </a:endParaRPr>
          </a:p>
          <a:p>
            <a:r>
              <a:rPr lang="cs-CZ" sz="2400" dirty="0" err="1" smtClean="0">
                <a:latin typeface="Calibri" panose="020F0502020204030204" pitchFamily="34" charset="0"/>
              </a:rPr>
              <a:t>rockabilly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proud C&amp;W předcházející  R</a:t>
            </a:r>
            <a:r>
              <a:rPr lang="cs-CZ" sz="2400" dirty="0" smtClean="0">
                <a:latin typeface="Calibri"/>
              </a:rPr>
              <a:t>&amp;R</a:t>
            </a:r>
          </a:p>
          <a:p>
            <a:pPr marL="0" indent="0">
              <a:buNone/>
            </a:pPr>
            <a:r>
              <a:rPr lang="cs-CZ" sz="2400" dirty="0" smtClean="0">
                <a:latin typeface="Calibri"/>
              </a:rPr>
              <a:t>centrem Memphis (Tennessee, USA)</a:t>
            </a:r>
          </a:p>
          <a:p>
            <a:pPr marL="0" indent="0">
              <a:buNone/>
            </a:pPr>
            <a:r>
              <a:rPr lang="cs-CZ" sz="2400" dirty="0" smtClean="0">
                <a:latin typeface="Calibri"/>
              </a:rPr>
              <a:t>1954–1958 vrchol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699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330008" cy="562074"/>
          </a:xfrm>
        </p:spPr>
        <p:txBody>
          <a:bodyPr>
            <a:noAutofit/>
          </a:bodyPr>
          <a:lstStyle/>
          <a:p>
            <a:pPr algn="ctr"/>
            <a:r>
              <a:rPr lang="cs-CZ" altLang="cs-CZ" sz="2800" dirty="0" smtClean="0">
                <a:latin typeface="Calibri" panose="020F0502020204030204" pitchFamily="34" charset="0"/>
              </a:rPr>
              <a:t>COUNTRY </a:t>
            </a:r>
            <a:r>
              <a:rPr lang="cs-CZ" altLang="cs-CZ" sz="2800" dirty="0">
                <a:latin typeface="Calibri" panose="020F0502020204030204" pitchFamily="34" charset="0"/>
              </a:rPr>
              <a:t>AND </a:t>
            </a:r>
            <a:r>
              <a:rPr lang="cs-CZ" altLang="cs-CZ" sz="2800" dirty="0" smtClean="0">
                <a:latin typeface="Calibri" panose="020F0502020204030204" pitchFamily="34" charset="0"/>
              </a:rPr>
              <a:t>WESTERN   poslech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908720"/>
            <a:ext cx="7772400" cy="511108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sz="2400" b="1" dirty="0" smtClean="0">
                <a:solidFill>
                  <a:schemeClr val="accent1"/>
                </a:solidFill>
                <a:latin typeface="Calibri" panose="020F0502020204030204" pitchFamily="34" charset="0"/>
                <a:hlinkClick r:id="rId2"/>
              </a:rPr>
              <a:t>country </a:t>
            </a:r>
            <a:r>
              <a:rPr lang="cs-CZ" altLang="cs-CZ" sz="2400" b="1" dirty="0" smtClean="0">
                <a:latin typeface="Calibri" panose="020F0502020204030204" pitchFamily="34" charset="0"/>
                <a:hlinkClick r:id="rId2"/>
              </a:rPr>
              <a:t> </a:t>
            </a:r>
            <a:r>
              <a:rPr lang="cs-CZ" altLang="cs-CZ" sz="2400" b="1" dirty="0" smtClean="0">
                <a:latin typeface="Calibri" panose="020F0502020204030204" pitchFamily="34" charset="0"/>
              </a:rPr>
              <a:t>        </a:t>
            </a:r>
            <a:r>
              <a:rPr lang="cs-CZ" altLang="cs-CZ" sz="2400" dirty="0" smtClean="0">
                <a:latin typeface="Calibri" panose="020F0502020204030204" pitchFamily="34" charset="0"/>
              </a:rPr>
              <a:t>                  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HANK WILLIAMS</a:t>
            </a:r>
          </a:p>
          <a:p>
            <a:pPr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</a:rPr>
              <a:t>JOHNY 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CASH:   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  <a:hlinkClick r:id="rId3"/>
              </a:rPr>
              <a:t>Ring </a:t>
            </a:r>
            <a:r>
              <a:rPr lang="cs-CZ" altLang="cs-CZ" dirty="0" err="1">
                <a:solidFill>
                  <a:schemeClr val="accent1"/>
                </a:solidFill>
                <a:latin typeface="Calibri" panose="020F0502020204030204" pitchFamily="34" charset="0"/>
                <a:hlinkClick r:id="rId3"/>
              </a:rPr>
              <a:t>of</a:t>
            </a: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3"/>
              </a:rPr>
              <a:t> </a:t>
            </a:r>
            <a:r>
              <a:rPr lang="cs-CZ" altLang="cs-CZ" dirty="0" err="1">
                <a:solidFill>
                  <a:schemeClr val="accent1"/>
                </a:solidFill>
                <a:latin typeface="Calibri" panose="020F0502020204030204" pitchFamily="34" charset="0"/>
                <a:hlinkClick r:id="rId3"/>
              </a:rPr>
              <a:t>Fire</a:t>
            </a:r>
            <a:endParaRPr lang="cs-CZ" altLang="cs-CZ" dirty="0" smtClean="0">
              <a:solidFill>
                <a:schemeClr val="accent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KRIS KRISTOFFERSON</a:t>
            </a:r>
          </a:p>
          <a:p>
            <a:pPr>
              <a:lnSpc>
                <a:spcPct val="150000"/>
              </a:lnSpc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JOHN DENVER:   </a:t>
            </a:r>
            <a:r>
              <a:rPr lang="en-US" altLang="cs-CZ" dirty="0" smtClean="0">
                <a:latin typeface="Calibri" panose="020F0502020204030204" pitchFamily="34" charset="0"/>
                <a:hlinkClick r:id="rId4"/>
              </a:rPr>
              <a:t>Leaving </a:t>
            </a:r>
            <a:r>
              <a:rPr lang="en-US" altLang="cs-CZ" dirty="0">
                <a:latin typeface="Calibri" panose="020F0502020204030204" pitchFamily="34" charset="0"/>
                <a:hlinkClick r:id="rId4"/>
              </a:rPr>
              <a:t>on a Jet Plane</a:t>
            </a:r>
            <a:endParaRPr lang="cs-CZ" altLang="cs-CZ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endParaRPr lang="cs-CZ" alt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bluegrass</a:t>
            </a:r>
            <a:endParaRPr lang="cs-CZ" altLang="cs-CZ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</a:rPr>
              <a:t>ROBERT KŘESŤAN </a:t>
            </a:r>
            <a:r>
              <a:rPr lang="cs-CZ" altLang="cs-CZ" sz="2400" dirty="0">
                <a:latin typeface="Calibri" panose="020F0502020204030204" pitchFamily="34" charset="0"/>
              </a:rPr>
              <a:t>A DRUHÁ TRÁVA </a:t>
            </a:r>
            <a:r>
              <a:rPr lang="cs-CZ" altLang="cs-CZ" sz="2400" dirty="0" smtClean="0">
                <a:latin typeface="Calibri" panose="020F0502020204030204" pitchFamily="34" charset="0"/>
              </a:rPr>
              <a:t>:   </a:t>
            </a:r>
            <a:r>
              <a:rPr lang="cs-CZ" altLang="cs-CZ" sz="2400" dirty="0" smtClean="0">
                <a:latin typeface="Calibri" panose="020F0502020204030204" pitchFamily="34" charset="0"/>
                <a:hlinkClick r:id="rId5"/>
              </a:rPr>
              <a:t>Panenka</a:t>
            </a:r>
            <a:endParaRPr lang="cs-CZ" altLang="cs-CZ" sz="2400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altLang="cs-CZ" sz="2400" dirty="0">
                <a:latin typeface="Calibri" panose="020F0502020204030204" pitchFamily="34" charset="0"/>
              </a:rPr>
              <a:t>POUTNÍCI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endParaRPr lang="cs-CZ" altLang="cs-CZ" sz="2400" dirty="0" smtClean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6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692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dirty="0">
                <a:latin typeface="Calibri" panose="020F0502020204030204" pitchFamily="34" charset="0"/>
              </a:rPr>
              <a:t>ROCK AND ROLL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052736"/>
            <a:ext cx="8075240" cy="4967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rychlé skladby, které vycházely z C</a:t>
            </a:r>
            <a:r>
              <a:rPr lang="cs-CZ" sz="2400" dirty="0" smtClean="0">
                <a:latin typeface="Calibri"/>
              </a:rPr>
              <a:t>&amp;W a byly ovlivněny R&amp;B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všechny styly populární hudby od počátku 50. let po nástup Beatles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rychlé skladby tanečního charakteru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232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ROCK </a:t>
            </a:r>
            <a:r>
              <a:rPr lang="cs-CZ" sz="2800" dirty="0">
                <a:latin typeface="Calibri" panose="020F0502020204030204" pitchFamily="34" charset="0"/>
              </a:rPr>
              <a:t>AND </a:t>
            </a:r>
            <a:r>
              <a:rPr lang="cs-CZ" sz="2800" dirty="0" smtClean="0">
                <a:latin typeface="Calibri" panose="020F0502020204030204" pitchFamily="34" charset="0"/>
              </a:rPr>
              <a:t>ROLL   poslech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54275" name="Rectangle 3"/>
          <p:cNvSpPr>
            <a:spLocks noGrp="1"/>
          </p:cNvSpPr>
          <p:nvPr>
            <p:ph sz="quarter" idx="1"/>
          </p:nvPr>
        </p:nvSpPr>
        <p:spPr>
          <a:xfrm>
            <a:off x="914400" y="1052736"/>
            <a:ext cx="7772400" cy="5400600"/>
          </a:xfrm>
        </p:spPr>
        <p:txBody>
          <a:bodyPr>
            <a:normAutofit lnSpcReduction="10000"/>
          </a:bodyPr>
          <a:lstStyle/>
          <a:p>
            <a:pPr marL="320040" lvl="1" indent="0" algn="just">
              <a:lnSpc>
                <a:spcPct val="150000"/>
              </a:lnSpc>
              <a:buNone/>
            </a:pP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ELVIS PRESLEY:   </a:t>
            </a:r>
            <a:r>
              <a:rPr lang="en-US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3"/>
              </a:rPr>
              <a:t>Can´t Help Falling In Love </a:t>
            </a:r>
            <a:endParaRPr lang="cs-CZ" altLang="cs-CZ" dirty="0" smtClean="0">
              <a:solidFill>
                <a:schemeClr val="accent1"/>
              </a:solidFill>
              <a:latin typeface="Calibri" panose="020F0502020204030204" pitchFamily="34" charset="0"/>
            </a:endParaRPr>
          </a:p>
          <a:p>
            <a:pPr marL="320040" lvl="1" indent="0" algn="just">
              <a:lnSpc>
                <a:spcPct val="150000"/>
              </a:lnSpc>
              <a:buNone/>
            </a:pP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		       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  <a:hlinkClick r:id="rId4"/>
              </a:rPr>
              <a:t>Love </a:t>
            </a:r>
            <a:r>
              <a:rPr lang="cs-CZ" altLang="cs-CZ" dirty="0" err="1" smtClean="0">
                <a:solidFill>
                  <a:schemeClr val="accent1"/>
                </a:solidFill>
                <a:latin typeface="Calibri" panose="020F0502020204030204" pitchFamily="34" charset="0"/>
                <a:hlinkClick r:id="rId4"/>
              </a:rPr>
              <a:t>Me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  <a:hlinkClick r:id="rId4"/>
              </a:rPr>
              <a:t> Tender</a:t>
            </a:r>
            <a:endParaRPr lang="cs-CZ" altLang="cs-CZ" dirty="0" smtClean="0">
              <a:solidFill>
                <a:schemeClr val="accent1"/>
              </a:solidFill>
              <a:latin typeface="Calibri" panose="020F0502020204030204" pitchFamily="34" charset="0"/>
            </a:endParaRPr>
          </a:p>
          <a:p>
            <a:pPr marL="320040" lvl="1" indent="0" algn="just"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</a:rPr>
              <a:t>BILL HALEY: 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  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Rock </a:t>
            </a:r>
            <a:r>
              <a:rPr lang="cs-CZ" altLang="cs-CZ" dirty="0" err="1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Around</a:t>
            </a: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 </a:t>
            </a:r>
            <a:r>
              <a:rPr lang="cs-CZ" altLang="cs-CZ" dirty="0" err="1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The</a:t>
            </a: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 </a:t>
            </a:r>
            <a:r>
              <a:rPr lang="cs-CZ" altLang="cs-CZ" dirty="0" err="1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Clock</a:t>
            </a: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5"/>
              </a:rPr>
              <a:t> </a:t>
            </a:r>
            <a:endParaRPr lang="cs-CZ" altLang="cs-CZ" dirty="0" smtClean="0">
              <a:solidFill>
                <a:schemeClr val="accent1"/>
              </a:solidFill>
              <a:latin typeface="Calibri" panose="020F0502020204030204" pitchFamily="34" charset="0"/>
              <a:hlinkClick r:id="rId6" action="ppaction://hlinksldjump"/>
            </a:endParaRPr>
          </a:p>
          <a:p>
            <a:pPr marL="320040" lvl="1" indent="0" algn="just"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</a:rPr>
              <a:t>CHUCK BERRY: 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  </a:t>
            </a:r>
            <a:r>
              <a:rPr lang="cs-CZ" altLang="cs-CZ" dirty="0" err="1" smtClean="0">
                <a:solidFill>
                  <a:schemeClr val="accent1"/>
                </a:solidFill>
                <a:latin typeface="Calibri" panose="020F0502020204030204" pitchFamily="34" charset="0"/>
                <a:hlinkClick r:id="rId7"/>
              </a:rPr>
              <a:t>Johnny</a:t>
            </a:r>
            <a:r>
              <a:rPr lang="cs-CZ" altLang="cs-CZ" dirty="0" smtClean="0">
                <a:solidFill>
                  <a:schemeClr val="accent1"/>
                </a:solidFill>
                <a:latin typeface="Calibri" panose="020F0502020204030204" pitchFamily="34" charset="0"/>
                <a:hlinkClick r:id="rId7"/>
              </a:rPr>
              <a:t> </a:t>
            </a: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7"/>
              </a:rPr>
              <a:t>B. </a:t>
            </a:r>
            <a:r>
              <a:rPr lang="cs-CZ" altLang="cs-CZ" dirty="0" err="1">
                <a:solidFill>
                  <a:schemeClr val="accent1"/>
                </a:solidFill>
                <a:latin typeface="Calibri" panose="020F0502020204030204" pitchFamily="34" charset="0"/>
                <a:hlinkClick r:id="rId7"/>
              </a:rPr>
              <a:t>Goode</a:t>
            </a:r>
            <a:r>
              <a:rPr lang="cs-CZ" altLang="cs-CZ" dirty="0">
                <a:solidFill>
                  <a:schemeClr val="accent1"/>
                </a:solidFill>
                <a:latin typeface="Calibri" panose="020F0502020204030204" pitchFamily="34" charset="0"/>
                <a:hlinkClick r:id="rId7"/>
              </a:rPr>
              <a:t> </a:t>
            </a:r>
            <a:endParaRPr lang="cs-CZ" altLang="cs-CZ" dirty="0" smtClean="0">
              <a:solidFill>
                <a:schemeClr val="accent1"/>
              </a:solidFill>
              <a:latin typeface="Calibri" panose="020F0502020204030204" pitchFamily="34" charset="0"/>
              <a:hlinkClick r:id="rId6" action="ppaction://hlinksldjump"/>
            </a:endParaRPr>
          </a:p>
          <a:p>
            <a:pPr marL="320040" lvl="1" indent="0" algn="just">
              <a:lnSpc>
                <a:spcPct val="150000"/>
              </a:lnSpc>
              <a:buNone/>
            </a:pPr>
            <a:r>
              <a:rPr lang="cs-CZ" altLang="cs-CZ" dirty="0">
                <a:latin typeface="Calibri" panose="020F0502020204030204" pitchFamily="34" charset="0"/>
              </a:rPr>
              <a:t>    </a:t>
            </a:r>
            <a:r>
              <a:rPr lang="cs-CZ" altLang="cs-CZ" dirty="0" smtClean="0">
                <a:latin typeface="Calibri" panose="020F0502020204030204" pitchFamily="34" charset="0"/>
              </a:rPr>
              <a:t>                         </a:t>
            </a:r>
            <a:r>
              <a:rPr lang="cs-CZ" altLang="cs-CZ" dirty="0" smtClean="0">
                <a:latin typeface="Calibri" panose="020F0502020204030204" pitchFamily="34" charset="0"/>
                <a:hlinkClick r:id="rId8"/>
              </a:rPr>
              <a:t>Rock And </a:t>
            </a:r>
            <a:r>
              <a:rPr lang="cs-CZ" altLang="cs-CZ" dirty="0" err="1" smtClean="0">
                <a:latin typeface="Calibri" panose="020F0502020204030204" pitchFamily="34" charset="0"/>
                <a:hlinkClick r:id="rId8"/>
              </a:rPr>
              <a:t>Roll</a:t>
            </a:r>
            <a:r>
              <a:rPr lang="cs-CZ" altLang="cs-CZ" dirty="0" smtClean="0">
                <a:latin typeface="Calibri" panose="020F0502020204030204" pitchFamily="34" charset="0"/>
                <a:hlinkClick r:id="rId8"/>
              </a:rPr>
              <a:t> Music</a:t>
            </a:r>
            <a:endParaRPr lang="cs-CZ" altLang="cs-CZ" dirty="0" smtClean="0">
              <a:latin typeface="Calibri" panose="020F0502020204030204" pitchFamily="34" charset="0"/>
            </a:endParaRPr>
          </a:p>
          <a:p>
            <a:pPr marL="320040" lvl="1" indent="0" algn="just">
              <a:lnSpc>
                <a:spcPct val="150000"/>
              </a:lnSpc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                             </a:t>
            </a:r>
            <a:r>
              <a:rPr lang="en-US" altLang="cs-CZ" sz="2000" dirty="0" smtClean="0">
                <a:latin typeface="Calibri" panose="020F0502020204030204" pitchFamily="34" charset="0"/>
                <a:hlinkClick r:id="rId9"/>
              </a:rPr>
              <a:t>Rock </a:t>
            </a:r>
            <a:r>
              <a:rPr lang="en-US" altLang="cs-CZ" sz="2000" dirty="0">
                <a:latin typeface="Calibri" panose="020F0502020204030204" pitchFamily="34" charset="0"/>
                <a:hlinkClick r:id="rId9"/>
              </a:rPr>
              <a:t>AND Roll </a:t>
            </a:r>
            <a:r>
              <a:rPr lang="en-US" altLang="cs-CZ" sz="2000" dirty="0" smtClean="0">
                <a:latin typeface="Calibri" panose="020F0502020204030204" pitchFamily="34" charset="0"/>
                <a:hlinkClick r:id="rId9"/>
              </a:rPr>
              <a:t>Music</a:t>
            </a:r>
            <a:r>
              <a:rPr lang="cs-CZ" altLang="cs-CZ" sz="2000" dirty="0" smtClean="0">
                <a:latin typeface="Calibri" panose="020F0502020204030204" pitchFamily="34" charset="0"/>
              </a:rPr>
              <a:t>,</a:t>
            </a:r>
            <a:r>
              <a:rPr lang="en-US" altLang="cs-CZ" sz="2000" dirty="0" smtClean="0">
                <a:latin typeface="Calibri" panose="020F0502020204030204" pitchFamily="34" charset="0"/>
              </a:rPr>
              <a:t> </a:t>
            </a:r>
            <a:r>
              <a:rPr lang="cs-CZ" altLang="cs-CZ" sz="2000" dirty="0" err="1" smtClean="0">
                <a:latin typeface="Calibri" panose="020F0502020204030204" pitchFamily="34" charset="0"/>
              </a:rPr>
              <a:t>The</a:t>
            </a:r>
            <a:r>
              <a:rPr lang="cs-CZ" altLang="cs-CZ" sz="2000" dirty="0" smtClean="0">
                <a:latin typeface="Calibri" panose="020F0502020204030204" pitchFamily="34" charset="0"/>
              </a:rPr>
              <a:t> </a:t>
            </a:r>
            <a:r>
              <a:rPr lang="en-US" altLang="cs-CZ" sz="2000" dirty="0" smtClean="0">
                <a:latin typeface="Calibri" panose="020F0502020204030204" pitchFamily="34" charset="0"/>
              </a:rPr>
              <a:t>Beatles</a:t>
            </a:r>
            <a:endParaRPr lang="cs-CZ" altLang="cs-CZ" sz="2000" dirty="0" smtClean="0">
              <a:latin typeface="Calibri" panose="020F0502020204030204" pitchFamily="34" charset="0"/>
            </a:endParaRPr>
          </a:p>
          <a:p>
            <a:pPr marL="320040" lvl="1" indent="0" algn="just" eaLnBrk="1" hangingPunct="1">
              <a:lnSpc>
                <a:spcPct val="150000"/>
              </a:lnSpc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BUDDY HOLLY</a:t>
            </a:r>
            <a:endParaRPr lang="cs-CZ" altLang="cs-CZ" dirty="0" smtClean="0">
              <a:latin typeface="Calibri" panose="020F0502020204030204" pitchFamily="34" charset="0"/>
              <a:hlinkClick r:id="rId6" action="ppaction://hlinksldjump"/>
            </a:endParaRPr>
          </a:p>
          <a:p>
            <a:pPr marL="320040" lvl="1" indent="0" algn="just" eaLnBrk="1" hangingPunct="1">
              <a:lnSpc>
                <a:spcPct val="150000"/>
              </a:lnSpc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JERRY LEE LEWIS</a:t>
            </a:r>
            <a:endParaRPr lang="cs-CZ" altLang="cs-CZ" dirty="0" smtClean="0">
              <a:latin typeface="Calibri" panose="020F0502020204030204" pitchFamily="34" charset="0"/>
              <a:hlinkClick r:id="rId6" action="ppaction://hlinksldjump"/>
            </a:endParaRPr>
          </a:p>
          <a:p>
            <a:pPr marL="320040" lvl="1" indent="0" algn="just" eaLnBrk="1" hangingPunct="1">
              <a:lnSpc>
                <a:spcPct val="150000"/>
              </a:lnSpc>
              <a:buNone/>
            </a:pPr>
            <a:r>
              <a:rPr lang="cs-CZ" altLang="cs-CZ" dirty="0" smtClean="0">
                <a:latin typeface="Calibri" panose="020F0502020204030204" pitchFamily="34" charset="0"/>
              </a:rPr>
              <a:t>ROY ORBISON</a:t>
            </a:r>
            <a:endParaRPr lang="cs-CZ" altLang="cs-CZ" dirty="0" smtClean="0">
              <a:latin typeface="Calibri" panose="020F0502020204030204" pitchFamily="34" charset="0"/>
              <a:hlinkClick r:id="rId6" action="ppaction://hlinksldjump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endParaRPr lang="cs-CZ" altLang="cs-CZ" sz="3200" dirty="0" smtClean="0"/>
          </a:p>
        </p:txBody>
      </p:sp>
      <p:sp>
        <p:nvSpPr>
          <p:cNvPr id="4" name="Tlačítko akce: Domů 3">
            <a:hlinkClick r:id="rId10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465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128792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R</a:t>
            </a:r>
            <a:r>
              <a:rPr lang="cs-CZ" sz="2800" dirty="0" smtClean="0">
                <a:latin typeface="Calibri"/>
              </a:rPr>
              <a:t>&amp;R</a:t>
            </a:r>
            <a:r>
              <a:rPr lang="cs-CZ" sz="2800" dirty="0" smtClean="0">
                <a:latin typeface="Calibri" panose="020F0502020204030204" pitchFamily="34" charset="0"/>
              </a:rPr>
              <a:t>  zpíváme a hrajeme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124744"/>
            <a:ext cx="7772400" cy="48950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Zuzana                                              C. S. </a:t>
            </a:r>
            <a:r>
              <a:rPr lang="cs-CZ" sz="2400" dirty="0" err="1" smtClean="0">
                <a:latin typeface="Calibri" panose="020F0502020204030204" pitchFamily="34" charset="0"/>
              </a:rPr>
              <a:t>Foster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  <a:hlinkClick r:id="rId2"/>
              </a:rPr>
              <a:t>Růže z Texasu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400" dirty="0" smtClean="0">
                <a:latin typeface="Calibri" panose="020F0502020204030204" pitchFamily="34" charset="0"/>
                <a:hlinkClick r:id="rId3"/>
              </a:rPr>
              <a:t>Pár havraních copánků</a:t>
            </a:r>
            <a:r>
              <a:rPr lang="cs-CZ" sz="2400" dirty="0" smtClean="0">
                <a:latin typeface="Calibri" panose="020F0502020204030204" pitchFamily="34" charset="0"/>
              </a:rPr>
              <a:t>                  Elvis </a:t>
            </a:r>
            <a:r>
              <a:rPr lang="cs-CZ" sz="2400" dirty="0" err="1" smtClean="0">
                <a:latin typeface="Calibri" panose="020F0502020204030204" pitchFamily="34" charset="0"/>
              </a:rPr>
              <a:t>Presley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400" dirty="0" err="1" smtClean="0">
                <a:latin typeface="Calibri" panose="020F0502020204030204" pitchFamily="34" charset="0"/>
                <a:hlinkClick r:id="rId4"/>
              </a:rPr>
              <a:t>Can´t</a:t>
            </a:r>
            <a:r>
              <a:rPr lang="cs-CZ" sz="2400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  <a:hlinkClick r:id="rId4"/>
              </a:rPr>
              <a:t>Help</a:t>
            </a:r>
            <a:r>
              <a:rPr lang="cs-CZ" sz="2400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  <a:hlinkClick r:id="rId4"/>
              </a:rPr>
              <a:t>Falling</a:t>
            </a:r>
            <a:r>
              <a:rPr lang="cs-CZ" sz="2400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sz="2400" dirty="0">
                <a:latin typeface="Calibri" panose="020F0502020204030204" pitchFamily="34" charset="0"/>
                <a:hlinkClick r:id="rId4"/>
              </a:rPr>
              <a:t>In </a:t>
            </a:r>
            <a:r>
              <a:rPr lang="cs-CZ" sz="2400" dirty="0" smtClean="0">
                <a:latin typeface="Calibri" panose="020F0502020204030204" pitchFamily="34" charset="0"/>
                <a:hlinkClick r:id="rId4"/>
              </a:rPr>
              <a:t>Love</a:t>
            </a:r>
            <a:r>
              <a:rPr lang="cs-CZ" sz="2400" dirty="0" smtClean="0">
                <a:latin typeface="Calibri" panose="020F0502020204030204" pitchFamily="34" charset="0"/>
              </a:rPr>
              <a:t>             Elvis </a:t>
            </a:r>
            <a:r>
              <a:rPr lang="cs-CZ" sz="2400" dirty="0" err="1" smtClean="0">
                <a:latin typeface="Calibri" panose="020F0502020204030204" pitchFamily="34" charset="0"/>
              </a:rPr>
              <a:t>Presley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5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349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FOLK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052736"/>
            <a:ext cx="8075240" cy="4967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kořeny </a:t>
            </a:r>
            <a:r>
              <a:rPr lang="cs-CZ" sz="2400" dirty="0">
                <a:latin typeface="Calibri" panose="020F0502020204030204" pitchFamily="34" charset="0"/>
              </a:rPr>
              <a:t>v </a:t>
            </a:r>
            <a:r>
              <a:rPr lang="cs-CZ" sz="2400" dirty="0" smtClean="0">
                <a:latin typeface="Calibri" panose="020F0502020204030204" pitchFamily="34" charset="0"/>
              </a:rPr>
              <a:t>anglosaských </a:t>
            </a:r>
            <a:r>
              <a:rPr lang="cs-CZ" sz="2400" dirty="0">
                <a:latin typeface="Calibri" panose="020F0502020204030204" pitchFamily="34" charset="0"/>
              </a:rPr>
              <a:t>zemích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znamená </a:t>
            </a:r>
            <a:r>
              <a:rPr lang="cs-CZ" sz="2400" dirty="0">
                <a:latin typeface="Calibri" panose="020F0502020204030204" pitchFamily="34" charset="0"/>
              </a:rPr>
              <a:t>lid respektive lidovou písničku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v češtině se pro lidovou hudbu používá termín folklór pojmem folk se označuje moderní folk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anose="020F0502020204030204" pitchFamily="34" charset="0"/>
              </a:rPr>
              <a:t>představuje </a:t>
            </a:r>
            <a:r>
              <a:rPr lang="cs-CZ" sz="2400" dirty="0">
                <a:latin typeface="Calibri" panose="020F0502020204030204" pitchFamily="34" charset="0"/>
              </a:rPr>
              <a:t>píseň doprovázenou akustickými nástroji 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latin typeface="Calibri" panose="020F0502020204030204" pitchFamily="34" charset="0"/>
              </a:rPr>
              <a:t>typickým znakem je angažovanost písní -&gt; protestsong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328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2580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FOLK   poslech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75656" y="1124744"/>
            <a:ext cx="6696744" cy="518457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JOAN BAEZ</a:t>
            </a:r>
            <a:r>
              <a:rPr lang="cs-CZ" sz="2400" dirty="0" smtClean="0">
                <a:latin typeface="Calibri" panose="020F0502020204030204" pitchFamily="34" charset="0"/>
              </a:rPr>
              <a:t>			</a:t>
            </a:r>
            <a:r>
              <a:rPr lang="en-US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KAREL KRYL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BOB DYLAN</a:t>
            </a:r>
            <a:r>
              <a:rPr lang="cs-CZ" sz="2400" dirty="0" smtClean="0">
                <a:latin typeface="Calibri" panose="020F0502020204030204" pitchFamily="34" charset="0"/>
              </a:rPr>
              <a:t>			</a:t>
            </a:r>
            <a:r>
              <a:rPr lang="en-US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JAROMÍR NOHAVICA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JONI MITCHELL</a:t>
            </a:r>
            <a:r>
              <a:rPr lang="cs-CZ" sz="2400" dirty="0" smtClean="0">
                <a:latin typeface="Calibri" panose="020F0502020204030204" pitchFamily="34" charset="0"/>
              </a:rPr>
              <a:t>		</a:t>
            </a:r>
            <a:r>
              <a:rPr lang="en-US" sz="2400" dirty="0" smtClean="0">
                <a:latin typeface="Calibri" panose="020F0502020204030204" pitchFamily="34" charset="0"/>
              </a:rPr>
              <a:t>KAREL PLÍHAL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PETER, PAUL &amp; MARY </a:t>
            </a:r>
            <a:r>
              <a:rPr lang="cs-CZ" sz="2400" dirty="0" smtClean="0">
                <a:latin typeface="Calibri" panose="020F0502020204030204" pitchFamily="34" charset="0"/>
              </a:rPr>
              <a:t>		</a:t>
            </a:r>
            <a:r>
              <a:rPr lang="en-US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TOMÁŠ KLUS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SIMON &amp; GARFUNKEL</a:t>
            </a:r>
            <a:r>
              <a:rPr lang="cs-CZ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	</a:t>
            </a:r>
            <a:r>
              <a:rPr lang="cs-CZ" sz="2400" dirty="0" smtClean="0">
                <a:latin typeface="Calibri" panose="020F0502020204030204" pitchFamily="34" charset="0"/>
              </a:rPr>
              <a:t>	</a:t>
            </a:r>
            <a:r>
              <a:rPr lang="en-US" sz="24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SPIRITUÁL KVINTET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</a:rPr>
              <a:t>PETE SIGER	</a:t>
            </a:r>
            <a:r>
              <a:rPr lang="cs-CZ" sz="2400" dirty="0" smtClean="0">
                <a:latin typeface="Calibri" panose="020F0502020204030204" pitchFamily="34" charset="0"/>
              </a:rPr>
              <a:t>		VLASTA REDL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196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FOLK  zpíváme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899592" y="836712"/>
            <a:ext cx="7787208" cy="583264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Calibri" panose="020F0502020204030204" pitchFamily="34" charset="0"/>
                <a:hlinkClick r:id="rId2"/>
              </a:rPr>
              <a:t>Where </a:t>
            </a:r>
            <a:r>
              <a:rPr lang="en-US" sz="2400" dirty="0">
                <a:latin typeface="Calibri" panose="020F0502020204030204" pitchFamily="34" charset="0"/>
                <a:hlinkClick r:id="rId2"/>
              </a:rPr>
              <a:t>Have all the Flowers </a:t>
            </a:r>
            <a:r>
              <a:rPr lang="en-US" sz="2400" dirty="0" smtClean="0">
                <a:latin typeface="Calibri" panose="020F0502020204030204" pitchFamily="34" charset="0"/>
                <a:hlinkClick r:id="rId2"/>
              </a:rPr>
              <a:t>Gone</a:t>
            </a:r>
            <a:r>
              <a:rPr lang="cs-CZ" sz="2400" dirty="0" smtClean="0">
                <a:latin typeface="Calibri" panose="020F0502020204030204" pitchFamily="34" charset="0"/>
              </a:rPr>
              <a:t>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Pete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</a:rPr>
              <a:t>Seeger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>
                <a:latin typeface="Calibri" panose="020F0502020204030204" pitchFamily="34" charset="0"/>
                <a:hlinkClick r:id="rId3"/>
              </a:rPr>
              <a:t>Joan </a:t>
            </a:r>
            <a:r>
              <a:rPr lang="cs-CZ" sz="2000" dirty="0" err="1" smtClean="0">
                <a:latin typeface="Calibri" panose="020F0502020204030204" pitchFamily="34" charset="0"/>
                <a:hlinkClick r:id="rId3"/>
              </a:rPr>
              <a:t>Baez</a:t>
            </a:r>
            <a:r>
              <a:rPr lang="cs-CZ" sz="2000" dirty="0">
                <a:latin typeface="Calibri" panose="020F0502020204030204" pitchFamily="34" charset="0"/>
              </a:rPr>
              <a:t>   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 smtClean="0">
                <a:latin typeface="Calibri" panose="020F0502020204030204" pitchFamily="34" charset="0"/>
                <a:hlinkClick r:id="rId4"/>
              </a:rPr>
              <a:t>Peter </a:t>
            </a:r>
            <a:r>
              <a:rPr lang="cs-CZ" sz="2000" dirty="0">
                <a:latin typeface="Calibri" panose="020F0502020204030204" pitchFamily="34" charset="0"/>
                <a:hlinkClick r:id="rId4"/>
              </a:rPr>
              <a:t>Paul and </a:t>
            </a:r>
            <a:r>
              <a:rPr lang="cs-CZ" sz="2000" dirty="0" smtClean="0">
                <a:latin typeface="Calibri" panose="020F0502020204030204" pitchFamily="34" charset="0"/>
                <a:hlinkClick r:id="rId4"/>
              </a:rPr>
              <a:t>Mary</a:t>
            </a:r>
            <a:r>
              <a:rPr lang="cs-CZ" sz="2000" dirty="0">
                <a:latin typeface="Calibri" panose="020F0502020204030204" pitchFamily="34" charset="0"/>
              </a:rPr>
              <a:t>   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 smtClean="0">
                <a:latin typeface="Calibri" panose="020F0502020204030204" pitchFamily="34" charset="0"/>
                <a:hlinkClick r:id="rId5"/>
              </a:rPr>
              <a:t>Řekni</a:t>
            </a:r>
            <a:r>
              <a:rPr lang="cs-CZ" sz="2000" dirty="0">
                <a:latin typeface="Calibri" panose="020F0502020204030204" pitchFamily="34" charset="0"/>
                <a:hlinkClick r:id="rId5"/>
              </a:rPr>
              <a:t>, kde ty kytky jsou </a:t>
            </a:r>
            <a:r>
              <a:rPr lang="cs-CZ" sz="2000" dirty="0">
                <a:latin typeface="Calibri" panose="020F0502020204030204" pitchFamily="34" charset="0"/>
              </a:rPr>
              <a:t>  </a:t>
            </a:r>
            <a:r>
              <a:rPr lang="cs-CZ" sz="2000" dirty="0" smtClean="0">
                <a:latin typeface="Calibri" panose="020F0502020204030204" pitchFamily="34" charset="0"/>
              </a:rPr>
              <a:t>                                               Marta Kubišová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  <a:hlinkClick r:id="rId6"/>
              </a:rPr>
              <a:t>Country </a:t>
            </a:r>
            <a:r>
              <a:rPr lang="cs-CZ" sz="2400" dirty="0" err="1" smtClean="0">
                <a:latin typeface="Calibri" panose="020F0502020204030204" pitchFamily="34" charset="0"/>
                <a:hlinkClick r:id="rId6"/>
              </a:rPr>
              <a:t>Roads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John  Denver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 smtClean="0">
                <a:latin typeface="Calibri" panose="020F0502020204030204" pitchFamily="34" charset="0"/>
                <a:hlinkClick r:id="rId7"/>
              </a:rPr>
              <a:t>Veď mě dál, cesto má</a:t>
            </a:r>
            <a:r>
              <a:rPr lang="cs-CZ" sz="2000" dirty="0" smtClean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dirty="0" smtClean="0">
                <a:latin typeface="Calibri" panose="020F0502020204030204" pitchFamily="34" charset="0"/>
              </a:rPr>
              <a:t>                                                    Pavel Bobek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Calibri" panose="020F0502020204030204" pitchFamily="34" charset="0"/>
                <a:hlinkClick r:id="rId8"/>
              </a:rPr>
              <a:t>Leaving On A Jet Plane Live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 smtClean="0">
                <a:latin typeface="Calibri" panose="020F0502020204030204" pitchFamily="34" charset="0"/>
                <a:hlinkClick r:id="rId9"/>
              </a:rPr>
              <a:t>Peter, Paul &amp; Mary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 smtClean="0">
                <a:latin typeface="Calibri" panose="020F0502020204030204" pitchFamily="34" charset="0"/>
                <a:hlinkClick r:id="rId10"/>
              </a:rPr>
              <a:t>Spinkej</a:t>
            </a:r>
            <a:r>
              <a:rPr lang="cs-CZ" sz="2000" dirty="0" smtClean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dirty="0" smtClean="0">
                <a:latin typeface="Calibri" panose="020F0502020204030204" pitchFamily="34" charset="0"/>
              </a:rPr>
              <a:t>                                                                              Spirituál kvintet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err="1">
                <a:latin typeface="Calibri" panose="020F0502020204030204" pitchFamily="34" charset="0"/>
                <a:hlinkClick r:id="rId11"/>
              </a:rPr>
              <a:t>Blowing</a:t>
            </a:r>
            <a:r>
              <a:rPr lang="cs-CZ" sz="2400" dirty="0">
                <a:latin typeface="Calibri" panose="020F0502020204030204" pitchFamily="34" charset="0"/>
                <a:hlinkClick r:id="rId11"/>
              </a:rPr>
              <a:t> In </a:t>
            </a:r>
            <a:r>
              <a:rPr lang="cs-CZ" sz="2400" dirty="0" err="1">
                <a:latin typeface="Calibri" panose="020F0502020204030204" pitchFamily="34" charset="0"/>
                <a:hlinkClick r:id="rId11"/>
              </a:rPr>
              <a:t>The</a:t>
            </a:r>
            <a:r>
              <a:rPr lang="cs-CZ" sz="2400" dirty="0">
                <a:latin typeface="Calibri" panose="020F0502020204030204" pitchFamily="34" charset="0"/>
                <a:hlinkClick r:id="rId11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  <a:hlinkClick r:id="rId11"/>
              </a:rPr>
              <a:t>Wind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Bob </a:t>
            </a:r>
            <a:r>
              <a:rPr lang="cs-CZ" sz="2400" dirty="0" err="1" smtClean="0">
                <a:latin typeface="Calibri" panose="020F0502020204030204" pitchFamily="34" charset="0"/>
              </a:rPr>
              <a:t>Dylan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  <a:hlinkClick r:id="rId12"/>
              </a:rPr>
              <a:t>Joan </a:t>
            </a:r>
            <a:r>
              <a:rPr lang="cs-CZ" sz="2400" dirty="0" err="1" smtClean="0">
                <a:latin typeface="Calibri" panose="020F0502020204030204" pitchFamily="34" charset="0"/>
                <a:hlinkClick r:id="rId12"/>
              </a:rPr>
              <a:t>Baez</a:t>
            </a:r>
            <a:r>
              <a:rPr lang="cs-CZ" sz="2400" dirty="0">
                <a:latin typeface="Calibri" panose="020F0502020204030204" pitchFamily="34" charset="0"/>
              </a:rPr>
              <a:t>   </a:t>
            </a:r>
            <a:r>
              <a:rPr lang="cs-CZ" sz="2400" dirty="0" err="1">
                <a:latin typeface="Calibri" panose="020F0502020204030204" pitchFamily="34" charset="0"/>
                <a:hlinkClick r:id="rId13"/>
              </a:rPr>
              <a:t>Stevie</a:t>
            </a:r>
            <a:r>
              <a:rPr lang="cs-CZ" sz="2400" dirty="0">
                <a:latin typeface="Calibri" panose="020F0502020204030204" pitchFamily="34" charset="0"/>
                <a:hlinkClick r:id="rId13"/>
              </a:rPr>
              <a:t> </a:t>
            </a:r>
            <a:r>
              <a:rPr lang="cs-CZ" sz="2400" dirty="0" err="1">
                <a:latin typeface="Calibri" panose="020F0502020204030204" pitchFamily="34" charset="0"/>
                <a:hlinkClick r:id="rId13"/>
              </a:rPr>
              <a:t>Wonder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  <a:hlinkClick r:id="rId14"/>
              </a:rPr>
              <a:t>Vítr to ví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           Bob </a:t>
            </a:r>
            <a:r>
              <a:rPr lang="cs-CZ" sz="2400" dirty="0" err="1" smtClean="0">
                <a:latin typeface="Calibri" panose="020F0502020204030204" pitchFamily="34" charset="0"/>
              </a:rPr>
              <a:t>Frídl</a:t>
            </a:r>
            <a:endParaRPr lang="cs-CZ" sz="2400" dirty="0" smtClean="0">
              <a:latin typeface="Calibri" panose="020F0502020204030204" pitchFamily="34" charset="0"/>
            </a:endParaRPr>
          </a:p>
          <a:p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6" name="Tlačítko akce: Domů 5">
            <a:hlinkClick r:id="rId15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569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>
                <a:latin typeface="Calibri" panose="020F0502020204030204" pitchFamily="34" charset="0"/>
              </a:rPr>
              <a:t>FOLK  </a:t>
            </a:r>
            <a:r>
              <a:rPr lang="cs-CZ" sz="2800" dirty="0" smtClean="0">
                <a:latin typeface="Calibri" panose="020F0502020204030204" pitchFamily="34" charset="0"/>
              </a:rPr>
              <a:t>zpíváme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052736"/>
            <a:ext cx="7772400" cy="496706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dirty="0" err="1">
                <a:latin typeface="Calibri" panose="020F0502020204030204" pitchFamily="34" charset="0"/>
              </a:rPr>
              <a:t>Morituri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</a:rPr>
              <a:t>te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</a:rPr>
              <a:t>salutant</a:t>
            </a:r>
            <a:r>
              <a:rPr lang="cs-CZ" sz="2400" dirty="0">
                <a:latin typeface="Calibri" panose="020F0502020204030204" pitchFamily="34" charset="0"/>
              </a:rPr>
              <a:t>                                      Karel Kryl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</a:rPr>
              <a:t>Tři čuníci                                                          Jaromír Nohavica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</a:rPr>
              <a:t>Vlaštovko leť                                                   Jaromír Nohavica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Mezi </a:t>
            </a:r>
            <a:r>
              <a:rPr lang="cs-CZ" sz="2400" dirty="0">
                <a:latin typeface="Calibri" panose="020F0502020204030204" pitchFamily="34" charset="0"/>
              </a:rPr>
              <a:t>horami                                                   </a:t>
            </a:r>
            <a:r>
              <a:rPr lang="cs-CZ" sz="2400" dirty="0" err="1">
                <a:latin typeface="Calibri" panose="020F0502020204030204" pitchFamily="34" charset="0"/>
              </a:rPr>
              <a:t>Čechomor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</a:rPr>
              <a:t>Sbohem </a:t>
            </a:r>
            <a:r>
              <a:rPr lang="cs-CZ" sz="2400" dirty="0" err="1">
                <a:latin typeface="Calibri" panose="020F0502020204030204" pitchFamily="34" charset="0"/>
              </a:rPr>
              <a:t>galánečko</a:t>
            </a:r>
            <a:r>
              <a:rPr lang="cs-CZ" sz="2400" dirty="0">
                <a:latin typeface="Calibri" panose="020F0502020204030204" pitchFamily="34" charset="0"/>
              </a:rPr>
              <a:t>                                        Vlasta </a:t>
            </a:r>
            <a:r>
              <a:rPr lang="cs-CZ" sz="2400" dirty="0" err="1">
                <a:latin typeface="Calibri" panose="020F0502020204030204" pitchFamily="34" charset="0"/>
              </a:rPr>
              <a:t>Redl</a:t>
            </a:r>
            <a:endParaRPr lang="cs-CZ" sz="2400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841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Calibri" panose="020F0502020204030204" pitchFamily="34" charset="0"/>
              </a:rPr>
              <a:t>FOLK  zpíváme a hrajeme</a:t>
            </a: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683568" y="836712"/>
            <a:ext cx="8003232" cy="561662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dirty="0" err="1" smtClean="0">
                <a:latin typeface="Calibri" panose="020F0502020204030204" pitchFamily="34" charset="0"/>
                <a:hlinkClick r:id="rId2"/>
              </a:rPr>
              <a:t>Leaving</a:t>
            </a:r>
            <a:r>
              <a:rPr lang="cs-CZ" sz="2400" dirty="0" smtClean="0">
                <a:latin typeface="Calibri" panose="020F0502020204030204" pitchFamily="34" charset="0"/>
                <a:hlinkClick r:id="rId2"/>
              </a:rPr>
              <a:t>  On A Jet Plane </a:t>
            </a:r>
            <a:r>
              <a:rPr lang="cs-CZ" sz="2400" dirty="0" smtClean="0">
                <a:latin typeface="Calibri" panose="020F0502020204030204" pitchFamily="34" charset="0"/>
              </a:rPr>
              <a:t>, 1966                       John Denver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err="1" smtClean="0">
                <a:latin typeface="Calibri" panose="020F0502020204030204" pitchFamily="34" charset="0"/>
                <a:hlinkClick r:id="rId3"/>
              </a:rPr>
              <a:t>Knockin´On</a:t>
            </a:r>
            <a:r>
              <a:rPr lang="cs-CZ" sz="2400" dirty="0" smtClean="0">
                <a:latin typeface="Calibri" panose="020F0502020204030204" pitchFamily="34" charset="0"/>
                <a:hlinkClick r:id="rId3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  <a:hlinkClick r:id="rId3"/>
              </a:rPr>
              <a:t>Heavens</a:t>
            </a:r>
            <a:r>
              <a:rPr lang="cs-CZ" sz="2400" dirty="0" smtClean="0">
                <a:latin typeface="Calibri" panose="020F0502020204030204" pitchFamily="34" charset="0"/>
                <a:hlinkClick r:id="rId3"/>
              </a:rPr>
              <a:t> </a:t>
            </a:r>
            <a:r>
              <a:rPr lang="cs-CZ" sz="2400" dirty="0" err="1" smtClean="0">
                <a:latin typeface="Calibri" panose="020F0502020204030204" pitchFamily="34" charset="0"/>
                <a:hlinkClick r:id="rId3"/>
              </a:rPr>
              <a:t>Door</a:t>
            </a:r>
            <a:r>
              <a:rPr lang="cs-CZ" sz="2400" dirty="0" smtClean="0">
                <a:latin typeface="Calibri" panose="020F0502020204030204" pitchFamily="34" charset="0"/>
                <a:hlinkClick r:id="rId3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Bob </a:t>
            </a:r>
            <a:r>
              <a:rPr lang="cs-CZ" sz="2400" dirty="0" err="1">
                <a:latin typeface="Calibri" panose="020F0502020204030204" pitchFamily="34" charset="0"/>
              </a:rPr>
              <a:t>Dylan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 err="1" smtClean="0">
                <a:latin typeface="Calibri" panose="020F0502020204030204" pitchFamily="34" charset="0"/>
                <a:hlinkClick r:id="rId4"/>
              </a:rPr>
              <a:t>Knocking</a:t>
            </a:r>
            <a:r>
              <a:rPr lang="cs-CZ" sz="2000" dirty="0" smtClean="0">
                <a:latin typeface="Calibri" panose="020F0502020204030204" pitchFamily="34" charset="0"/>
                <a:hlinkClick r:id="rId4"/>
              </a:rPr>
              <a:t> On </a:t>
            </a:r>
            <a:r>
              <a:rPr lang="cs-CZ" sz="2000" dirty="0" err="1" smtClean="0">
                <a:latin typeface="Calibri" panose="020F0502020204030204" pitchFamily="34" charset="0"/>
                <a:hlinkClick r:id="rId4"/>
              </a:rPr>
              <a:t>Heaven's</a:t>
            </a:r>
            <a:r>
              <a:rPr lang="cs-CZ" sz="2000" dirty="0">
                <a:latin typeface="Calibri" panose="020F0502020204030204" pitchFamily="34" charset="0"/>
                <a:hlinkClick r:id="rId4"/>
              </a:rPr>
              <a:t> </a:t>
            </a:r>
            <a:r>
              <a:rPr lang="cs-CZ" sz="2000" dirty="0" err="1" smtClean="0">
                <a:latin typeface="Calibri" panose="020F0502020204030204" pitchFamily="34" charset="0"/>
                <a:hlinkClick r:id="rId4"/>
              </a:rPr>
              <a:t>Door</a:t>
            </a:r>
            <a:r>
              <a:rPr lang="cs-CZ" sz="2000" dirty="0" smtClean="0">
                <a:latin typeface="Calibri" panose="020F0502020204030204" pitchFamily="34" charset="0"/>
                <a:hlinkClick r:id="rId4"/>
              </a:rPr>
              <a:t> </a:t>
            </a:r>
            <a:r>
              <a:rPr lang="cs-CZ" sz="2000" dirty="0" smtClean="0">
                <a:latin typeface="Calibri" panose="020F0502020204030204" pitchFamily="34" charset="0"/>
              </a:rPr>
              <a:t>- </a:t>
            </a:r>
            <a:r>
              <a:rPr lang="cs-CZ" sz="2000" dirty="0" err="1" smtClean="0">
                <a:latin typeface="Calibri" panose="020F0502020204030204" pitchFamily="34" charset="0"/>
              </a:rPr>
              <a:t>Guns</a:t>
            </a:r>
            <a:r>
              <a:rPr lang="cs-CZ" sz="2000" dirty="0" smtClean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</a:rPr>
              <a:t>N' </a:t>
            </a:r>
            <a:r>
              <a:rPr lang="cs-CZ" sz="2000" dirty="0" err="1">
                <a:latin typeface="Calibri" panose="020F0502020204030204" pitchFamily="34" charset="0"/>
              </a:rPr>
              <a:t>Roses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err="1" smtClean="0">
                <a:latin typeface="Calibri" panose="020F0502020204030204" pitchFamily="34" charset="0"/>
                <a:hlinkClick r:id="rId5"/>
              </a:rPr>
              <a:t>Hallelujah</a:t>
            </a:r>
            <a:r>
              <a:rPr lang="cs-CZ" sz="2400" dirty="0" smtClean="0">
                <a:latin typeface="Calibri" panose="020F0502020204030204" pitchFamily="34" charset="0"/>
                <a:hlinkClick r:id="rId5"/>
              </a:rPr>
              <a:t>   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  Leonard </a:t>
            </a:r>
            <a:r>
              <a:rPr lang="cs-CZ" sz="2400" dirty="0" err="1" smtClean="0">
                <a:latin typeface="Calibri" panose="020F0502020204030204" pitchFamily="34" charset="0"/>
              </a:rPr>
              <a:t>Cohen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err="1" smtClean="0">
                <a:latin typeface="Calibri" panose="020F0502020204030204" pitchFamily="34" charset="0"/>
                <a:hlinkClick r:id="rId6"/>
              </a:rPr>
              <a:t>Hallelujah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  <a:hlinkClick r:id="rId7"/>
              </a:rPr>
              <a:t>Kometa  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        Jaromír Nohavica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  <a:hlinkClick r:id="rId8"/>
              </a:rPr>
              <a:t>Když jsi smutná  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Karel Plíhal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latin typeface="Calibri" panose="020F0502020204030204" pitchFamily="34" charset="0"/>
                <a:hlinkClick r:id="rId9"/>
              </a:rPr>
              <a:t>Proměny  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Čechomor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dirty="0">
                <a:latin typeface="Calibri" panose="020F0502020204030204" pitchFamily="34" charset="0"/>
                <a:hlinkClick r:id="rId10"/>
              </a:rPr>
              <a:t>Vyšly </a:t>
            </a:r>
            <a:r>
              <a:rPr lang="cs-CZ" sz="2400" dirty="0" smtClean="0">
                <a:latin typeface="Calibri" panose="020F0502020204030204" pitchFamily="34" charset="0"/>
                <a:hlinkClick r:id="rId10"/>
              </a:rPr>
              <a:t>ryby</a:t>
            </a:r>
            <a:r>
              <a:rPr lang="cs-CZ" sz="2400" dirty="0" smtClean="0">
                <a:latin typeface="Calibri" panose="020F0502020204030204" pitchFamily="34" charset="0"/>
              </a:rPr>
              <a:t>                                                          </a:t>
            </a:r>
            <a:r>
              <a:rPr lang="cs-CZ" sz="2400" dirty="0" err="1" smtClean="0">
                <a:latin typeface="Calibri" panose="020F0502020204030204" pitchFamily="34" charset="0"/>
              </a:rPr>
              <a:t>Čechomor</a:t>
            </a:r>
            <a:endParaRPr lang="cs-CZ" sz="2400" dirty="0" smtClean="0">
              <a:latin typeface="Calibri" panose="020F0502020204030204" pitchFamily="34" charset="0"/>
            </a:endParaRPr>
          </a:p>
          <a:p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6" name="Tlačítko akce: Domů 5">
            <a:hlinkClick r:id="rId11" action="ppaction://hlinksldjump" highlightClick="1"/>
          </p:cNvPr>
          <p:cNvSpPr/>
          <p:nvPr/>
        </p:nvSpPr>
        <p:spPr>
          <a:xfrm>
            <a:off x="8647733" y="6309320"/>
            <a:ext cx="197172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511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sz="quarter" idx="1"/>
          </p:nvPr>
        </p:nvSpPr>
        <p:spPr>
          <a:xfrm>
            <a:off x="611560" y="332656"/>
            <a:ext cx="7772400" cy="4572000"/>
          </a:xfrm>
        </p:spPr>
        <p:txBody>
          <a:bodyPr/>
          <a:lstStyle/>
          <a:p>
            <a:r>
              <a:rPr lang="cs-CZ" sz="1200" dirty="0">
                <a:latin typeface="Calibri" panose="020F0502020204030204" pitchFamily="34" charset="0"/>
              </a:rPr>
              <a:t>Použité hypertextové odkazy jsou platné ke dni vytvoření díla.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939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Vlastní 16">
      <a:dk1>
        <a:srgbClr val="000000"/>
      </a:dk1>
      <a:lt1>
        <a:srgbClr val="FFFFFF"/>
      </a:lt1>
      <a:dk2>
        <a:srgbClr val="005390"/>
      </a:dk2>
      <a:lt2>
        <a:srgbClr val="CDD7D9"/>
      </a:lt2>
      <a:accent1>
        <a:srgbClr val="005390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005390"/>
      </a:hlink>
      <a:folHlink>
        <a:srgbClr val="00539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1324</TotalTime>
  <Words>528</Words>
  <Application>Microsoft Office PowerPoint</Application>
  <PresentationFormat>Předvádění na obrazovce (4:3)</PresentationFormat>
  <Paragraphs>128</Paragraphs>
  <Slides>18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Jmění</vt:lpstr>
      <vt:lpstr>Snímek 1</vt:lpstr>
      <vt:lpstr>Snímek 2</vt:lpstr>
      <vt:lpstr>C&amp;W. R&amp;B. R&amp;R. FOLK.</vt:lpstr>
      <vt:lpstr>  úkol č. 1 :  BESEDA  Dvě skupiny studentů porovnávají za pomocí otázek kladených moderátorem možnosti vážné a populární hudby. </vt:lpstr>
      <vt:lpstr>úkol č. 2:   PREZENTACE   vytvořené studenty  </vt:lpstr>
      <vt:lpstr> RHYTHM AND BLUES </vt:lpstr>
      <vt:lpstr>RHYTHM AND BLUES   poslech </vt:lpstr>
      <vt:lpstr>COUNTRY AND WESTERN </vt:lpstr>
      <vt:lpstr>COUNTRY AND WESTERN   poslech</vt:lpstr>
      <vt:lpstr>ROCK AND ROLL </vt:lpstr>
      <vt:lpstr>ROCK AND ROLL   poslech</vt:lpstr>
      <vt:lpstr>R&amp;R  zpíváme a hrajeme</vt:lpstr>
      <vt:lpstr>FOLK</vt:lpstr>
      <vt:lpstr>FOLK   poslech</vt:lpstr>
      <vt:lpstr>FOLK  zpíváme</vt:lpstr>
      <vt:lpstr>FOLK  zpíváme</vt:lpstr>
      <vt:lpstr>FOLK  zpíváme a hrajeme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NONART</dc:title>
  <dc:creator>bu</dc:creator>
  <cp:lastModifiedBy>Dum</cp:lastModifiedBy>
  <cp:revision>120</cp:revision>
  <dcterms:created xsi:type="dcterms:W3CDTF">2013-03-13T09:10:28Z</dcterms:created>
  <dcterms:modified xsi:type="dcterms:W3CDTF">2014-02-25T10:14:12Z</dcterms:modified>
</cp:coreProperties>
</file>