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73" r:id="rId3"/>
    <p:sldId id="258" r:id="rId4"/>
    <p:sldId id="259" r:id="rId5"/>
    <p:sldId id="257" r:id="rId6"/>
    <p:sldId id="263" r:id="rId7"/>
    <p:sldId id="265" r:id="rId8"/>
    <p:sldId id="266" r:id="rId9"/>
    <p:sldId id="268" r:id="rId10"/>
    <p:sldId id="272" r:id="rId11"/>
    <p:sldId id="269" r:id="rId12"/>
    <p:sldId id="270" r:id="rId13"/>
    <p:sldId id="274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ddíl bez názvu" id="{0CA246D0-FE46-4715-B7CB-BA0E5AAB07B2}">
          <p14:sldIdLst>
            <p14:sldId id="256"/>
            <p14:sldId id="273"/>
            <p14:sldId id="258"/>
            <p14:sldId id="259"/>
            <p14:sldId id="257"/>
            <p14:sldId id="263"/>
            <p14:sldId id="265"/>
            <p14:sldId id="266"/>
            <p14:sldId id="268"/>
            <p14:sldId id="272"/>
            <p14:sldId id="269"/>
            <p14:sldId id="270"/>
            <p14:sldId id="274"/>
            <p14:sldId id="271"/>
          </p14:sldIdLst>
        </p14:section>
      </p14:section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to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50" autoAdjust="0"/>
    <p:restoredTop sz="94660"/>
  </p:normalViewPr>
  <p:slideViewPr>
    <p:cSldViewPr>
      <p:cViewPr varScale="1">
        <p:scale>
          <a:sx n="70" d="100"/>
          <a:sy n="70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5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9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9" y="6309321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5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3" y="6215083"/>
            <a:ext cx="2786083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6" y="6356351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3" y="6215083"/>
            <a:ext cx="2786083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9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1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4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1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6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9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3" y="6215083"/>
            <a:ext cx="2786083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3" y="6215083"/>
            <a:ext cx="2786083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7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2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7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9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3" y="6215083"/>
            <a:ext cx="2786083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3" y="6215083"/>
            <a:ext cx="2786083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3" y="6215083"/>
            <a:ext cx="2786083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9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8" y="500042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9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3" y="6215083"/>
            <a:ext cx="2786083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3" y="476673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7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3" y="6215083"/>
            <a:ext cx="2786083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3" y="6215083"/>
            <a:ext cx="2786083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7" y="5219002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5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5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3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7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3" y="6215083"/>
            <a:ext cx="2786083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9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9" y="6356351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6" y="6356351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9" y="6356351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1" y="6499385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5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8" y="44625"/>
            <a:ext cx="66727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8" y="44625"/>
            <a:ext cx="66727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kipedia.cz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pravidla německé výslovnosti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dirty="0" err="1" smtClean="0"/>
              <a:t>Tonová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658818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VY_32_INOVACE_4.NJ.20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srpen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nižší </a:t>
            </a:r>
            <a:r>
              <a:rPr lang="cs-CZ" sz="1200" dirty="0" smtClean="0"/>
              <a:t>ročníky čtyřletého a </a:t>
            </a:r>
            <a:r>
              <a:rPr lang="cs-CZ" sz="1200" smtClean="0"/>
              <a:t>víceletého gymnázia </a:t>
            </a:r>
            <a:r>
              <a:rPr lang="cs-CZ" sz="1200" dirty="0" smtClean="0"/>
              <a:t>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441893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Jazykové prostředky a funkce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seznámení se základními</a:t>
            </a:r>
            <a:r>
              <a:rPr lang="cs-CZ" sz="1100" dirty="0"/>
              <a:t> </a:t>
            </a:r>
            <a:r>
              <a:rPr lang="cs-CZ" sz="1100" dirty="0" smtClean="0"/>
              <a:t>pravidly výslovnosti  v němčině. Materiál se může použít na začátku výkladu i při jeho shrnutí.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53039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mezi českou a německou výslovností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 první pohled se sice německá výslovnost nejeví tak obtížná jako anglická nebo francouzská, ale nesmíme existující rozdíly podceňovat.</a:t>
            </a:r>
          </a:p>
          <a:p>
            <a:pPr marL="0" indent="0">
              <a:buNone/>
            </a:pPr>
            <a:r>
              <a:rPr lang="cs-CZ" dirty="0" smtClean="0"/>
              <a:t>Jedná se o tyto základní jevy :</a:t>
            </a:r>
          </a:p>
          <a:p>
            <a:pPr marL="457200" indent="-457200">
              <a:buAutoNum type="arabicParenR"/>
            </a:pPr>
            <a:r>
              <a:rPr lang="cs-CZ" dirty="0" smtClean="0"/>
              <a:t>důraznější přízvuk (není vždy na 1. slabice jako v češtině)</a:t>
            </a:r>
          </a:p>
          <a:p>
            <a:pPr marL="457200" indent="-457200">
              <a:buAutoNum type="arabicParenR"/>
            </a:pPr>
            <a:r>
              <a:rPr lang="cs-CZ" dirty="0" smtClean="0"/>
              <a:t>oslabená výslovnost nepřízvučného -</a:t>
            </a:r>
            <a:r>
              <a:rPr lang="cs-CZ" b="1" dirty="0" smtClean="0"/>
              <a:t>e </a:t>
            </a:r>
            <a:r>
              <a:rPr lang="cs-CZ" dirty="0"/>
              <a:t>a</a:t>
            </a:r>
            <a:r>
              <a:rPr lang="cs-CZ" b="1" dirty="0" smtClean="0"/>
              <a:t> -</a:t>
            </a:r>
            <a:r>
              <a:rPr lang="cs-CZ" b="1" dirty="0" err="1" smtClean="0"/>
              <a:t>er</a:t>
            </a:r>
            <a:endParaRPr lang="cs-CZ" dirty="0" smtClean="0"/>
          </a:p>
          <a:p>
            <a:pPr marL="457200" indent="-457200">
              <a:buAutoNum type="arabicParenR"/>
            </a:pPr>
            <a:r>
              <a:rPr lang="cs-CZ" dirty="0" smtClean="0"/>
              <a:t>existence </a:t>
            </a:r>
            <a:r>
              <a:rPr lang="cs-CZ" b="1" dirty="0" smtClean="0"/>
              <a:t>přehlásek</a:t>
            </a:r>
            <a:r>
              <a:rPr lang="cs-CZ" dirty="0" smtClean="0"/>
              <a:t> </a:t>
            </a:r>
            <a:r>
              <a:rPr lang="cs-CZ" b="1" dirty="0" smtClean="0"/>
              <a:t>ö, ä, ü</a:t>
            </a:r>
          </a:p>
          <a:p>
            <a:pPr marL="457200" indent="-457200">
              <a:buAutoNum type="arabicParenR"/>
            </a:pPr>
            <a:r>
              <a:rPr lang="cs-CZ" dirty="0" smtClean="0"/>
              <a:t>neexistence spodoby neznělých souhlásek ve znělé</a:t>
            </a:r>
          </a:p>
          <a:p>
            <a:pPr marL="457200" indent="-457200">
              <a:buAutoNum type="arabicParenR"/>
            </a:pPr>
            <a:endParaRPr lang="cs-CZ" dirty="0" smtClean="0"/>
          </a:p>
          <a:p>
            <a:pPr marL="457200" indent="-457200">
              <a:buAutoNum type="arabicParenR"/>
            </a:pPr>
            <a:endParaRPr lang="cs-CZ" dirty="0" smtClean="0"/>
          </a:p>
          <a:p>
            <a:pPr marL="457200" indent="-45720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247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Výslovnost samohlásek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Čeština i němčina mají samohlásky krátké a dlouhé. Ve výslovnosti krátkých samohlásek </a:t>
            </a:r>
            <a:r>
              <a:rPr lang="cs-CZ" b="1" dirty="0" smtClean="0"/>
              <a:t>a, e, i, o, u </a:t>
            </a:r>
            <a:r>
              <a:rPr lang="cs-CZ" dirty="0" smtClean="0"/>
              <a:t>nejsou mezi našimi jazyky výrazné rozdíly.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Stadt</a:t>
            </a:r>
            <a:r>
              <a:rPr lang="cs-CZ" dirty="0" smtClean="0"/>
              <a:t>, der Mann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Krátká nebo dlouhá samohláska ale může v němčině rozlišovat význam slov: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 (postel)  X 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Beet</a:t>
            </a:r>
            <a:r>
              <a:rPr lang="cs-CZ" dirty="0" smtClean="0"/>
              <a:t> (záhon)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ie</a:t>
            </a:r>
            <a:r>
              <a:rPr lang="cs-CZ" dirty="0" smtClean="0"/>
              <a:t> Mitte (střed) X </a:t>
            </a:r>
            <a:r>
              <a:rPr lang="cs-CZ" dirty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Miete</a:t>
            </a:r>
            <a:r>
              <a:rPr lang="cs-CZ" dirty="0" smtClean="0"/>
              <a:t> (nájem)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f</a:t>
            </a:r>
            <a:r>
              <a:rPr lang="cs-CZ" dirty="0" err="1" smtClean="0"/>
              <a:t>üllen</a:t>
            </a:r>
            <a:r>
              <a:rPr lang="cs-CZ" dirty="0" smtClean="0"/>
              <a:t> (plnit) X  </a:t>
            </a:r>
            <a:r>
              <a:rPr lang="cs-CZ" dirty="0" err="1" smtClean="0"/>
              <a:t>fühlen</a:t>
            </a:r>
            <a:r>
              <a:rPr lang="cs-CZ" dirty="0" smtClean="0"/>
              <a:t> (cítit)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710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Dlouhé samohlásky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98144" y="1494662"/>
            <a:ext cx="8219256" cy="418640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V němčině se nepoužívají čárky ani kroužky, přesto existuje způsob jak označit délku příslušné samohlásky – většinou se uvedená samohláska zdvojí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a</a:t>
            </a:r>
            <a:r>
              <a:rPr lang="cs-CZ" dirty="0" err="1" smtClean="0"/>
              <a:t>a</a:t>
            </a:r>
            <a:r>
              <a:rPr lang="cs-CZ" dirty="0" smtClean="0"/>
              <a:t> – čteme jako dlouhé české á : </a:t>
            </a:r>
            <a:r>
              <a:rPr lang="cs-CZ" dirty="0" err="1" smtClean="0"/>
              <a:t>Haare</a:t>
            </a:r>
            <a:r>
              <a:rPr lang="cs-CZ" dirty="0" smtClean="0"/>
              <a:t> (vlasy)</a:t>
            </a:r>
          </a:p>
          <a:p>
            <a:pPr marL="0" indent="0">
              <a:buNone/>
            </a:pPr>
            <a:r>
              <a:rPr lang="cs-CZ" dirty="0" err="1" smtClean="0"/>
              <a:t>ee</a:t>
            </a:r>
            <a:r>
              <a:rPr lang="cs-CZ" dirty="0" smtClean="0"/>
              <a:t>- čteme </a:t>
            </a:r>
            <a:r>
              <a:rPr lang="cs-CZ" dirty="0"/>
              <a:t>jako dlouhé české é : </a:t>
            </a:r>
            <a:r>
              <a:rPr lang="cs-CZ" dirty="0" err="1"/>
              <a:t>Tee</a:t>
            </a:r>
            <a:r>
              <a:rPr lang="cs-CZ" dirty="0"/>
              <a:t> (čaj)</a:t>
            </a:r>
          </a:p>
          <a:p>
            <a:pPr marL="0" indent="0">
              <a:buNone/>
            </a:pPr>
            <a:r>
              <a:rPr lang="cs-CZ" dirty="0" err="1" smtClean="0"/>
              <a:t>oo</a:t>
            </a:r>
            <a:r>
              <a:rPr lang="cs-CZ" dirty="0" smtClean="0"/>
              <a:t> – čteme jako dlouhé české ó : </a:t>
            </a:r>
            <a:r>
              <a:rPr lang="cs-CZ" dirty="0" err="1" smtClean="0"/>
              <a:t>Boot</a:t>
            </a:r>
            <a:r>
              <a:rPr lang="cs-CZ" dirty="0" smtClean="0"/>
              <a:t> (člun)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1026" name="Picture 2" descr="C:\Users\to\AppData\Local\Microsoft\Windows\Temporary Internet Files\Content.IE5\GSOYEQRJ\MC9004231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9" y="3861049"/>
            <a:ext cx="1827887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4294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možnosti označování délky samohlásek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Dlouze se vyslovuje taky spojení samohlásek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ie</a:t>
            </a:r>
            <a:r>
              <a:rPr lang="cs-CZ" dirty="0" smtClean="0"/>
              <a:t>, tedy jako dlouhé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í </a:t>
            </a:r>
            <a:r>
              <a:rPr lang="cs-CZ" dirty="0" smtClean="0"/>
              <a:t>– např. ve slovech </a:t>
            </a:r>
            <a:r>
              <a:rPr lang="cs-CZ" dirty="0" err="1" smtClean="0"/>
              <a:t>Wien</a:t>
            </a:r>
            <a:r>
              <a:rPr lang="cs-CZ" dirty="0" smtClean="0"/>
              <a:t> (Vídeň), </a:t>
            </a:r>
            <a:r>
              <a:rPr lang="cs-CZ" dirty="0" err="1" smtClean="0"/>
              <a:t>Bier</a:t>
            </a:r>
            <a:r>
              <a:rPr lang="cs-CZ" dirty="0" smtClean="0"/>
              <a:t> (pivo)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K označení délky následující samohlásky slouží také </a:t>
            </a:r>
            <a:r>
              <a:rPr lang="cs-CZ" b="1" dirty="0" smtClean="0">
                <a:solidFill>
                  <a:srgbClr val="FF0000"/>
                </a:solidFill>
              </a:rPr>
              <a:t>tzv. němé h</a:t>
            </a:r>
            <a:r>
              <a:rPr lang="cs-CZ" dirty="0" smtClean="0"/>
              <a:t>, které se nevyslovuje, ale vyjadřuje délku následující hlásky: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 [</a:t>
            </a:r>
            <a:r>
              <a:rPr lang="cs-CZ" dirty="0" err="1" smtClean="0"/>
              <a:t>jár</a:t>
            </a:r>
            <a:r>
              <a:rPr lang="cs-CZ" dirty="0" smtClean="0"/>
              <a:t>] = rok</a:t>
            </a:r>
          </a:p>
          <a:p>
            <a:pPr marL="0" indent="0">
              <a:buNone/>
            </a:pPr>
            <a:r>
              <a:rPr lang="cs-CZ" dirty="0" err="1"/>
              <a:t>k</a:t>
            </a:r>
            <a:r>
              <a:rPr lang="cs-CZ" dirty="0" err="1" smtClean="0"/>
              <a:t>ühl</a:t>
            </a:r>
            <a:r>
              <a:rPr lang="cs-CZ" dirty="0" smtClean="0"/>
              <a:t> </a:t>
            </a:r>
            <a:r>
              <a:rPr lang="cs-CZ" dirty="0"/>
              <a:t>[</a:t>
            </a:r>
            <a:r>
              <a:rPr lang="cs-CZ" dirty="0" smtClean="0"/>
              <a:t>kýl] = chladný</a:t>
            </a:r>
          </a:p>
          <a:p>
            <a:pPr marL="0" indent="0">
              <a:buNone/>
            </a:pPr>
            <a:r>
              <a:rPr lang="cs-CZ" dirty="0" err="1"/>
              <a:t>f</a:t>
            </a:r>
            <a:r>
              <a:rPr lang="cs-CZ" dirty="0" err="1" smtClean="0"/>
              <a:t>ehlen</a:t>
            </a:r>
            <a:r>
              <a:rPr lang="cs-CZ" dirty="0" smtClean="0"/>
              <a:t> [</a:t>
            </a:r>
            <a:r>
              <a:rPr lang="cs-CZ" dirty="0" err="1" smtClean="0"/>
              <a:t>féln</a:t>
            </a:r>
            <a:r>
              <a:rPr lang="cs-CZ" dirty="0" smtClean="0"/>
              <a:t>] = chybět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902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Přehlásky v němčině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V němčině se přehlasují samohlásky </a:t>
            </a:r>
            <a:r>
              <a:rPr lang="cs-CZ" dirty="0" smtClean="0">
                <a:solidFill>
                  <a:srgbClr val="FF0000"/>
                </a:solidFill>
              </a:rPr>
              <a:t>a – o – u</a:t>
            </a:r>
            <a:r>
              <a:rPr lang="cs-CZ" dirty="0" smtClean="0"/>
              <a:t>, to znamená, že se nad nimi píší dvě čárky vedle sebe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ä</a:t>
            </a:r>
            <a:r>
              <a:rPr lang="cs-CZ" dirty="0" smtClean="0"/>
              <a:t> se čte jako dlouhé otevřené é  : der </a:t>
            </a:r>
            <a:r>
              <a:rPr lang="cs-CZ" dirty="0" err="1" smtClean="0"/>
              <a:t>Bär</a:t>
            </a:r>
            <a:r>
              <a:rPr lang="cs-CZ" dirty="0" smtClean="0"/>
              <a:t> (medvěd)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Mädchen</a:t>
            </a:r>
            <a:r>
              <a:rPr lang="cs-CZ" dirty="0" smtClean="0"/>
              <a:t> (děvče)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ö</a:t>
            </a:r>
            <a:r>
              <a:rPr lang="cs-CZ" dirty="0" smtClean="0"/>
              <a:t> se čte se zaokrouhlením a vyšpulením rtů jako e :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</a:t>
            </a:r>
            <a:r>
              <a:rPr lang="cs-CZ" dirty="0" err="1" smtClean="0"/>
              <a:t>schön</a:t>
            </a:r>
            <a:r>
              <a:rPr lang="cs-CZ" dirty="0" smtClean="0"/>
              <a:t> (pěkně)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der </a:t>
            </a:r>
            <a:r>
              <a:rPr lang="cs-CZ" dirty="0" err="1" smtClean="0"/>
              <a:t>Löwe</a:t>
            </a:r>
            <a:r>
              <a:rPr lang="cs-CZ" dirty="0" smtClean="0"/>
              <a:t> (lev)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ü</a:t>
            </a:r>
            <a:r>
              <a:rPr lang="cs-CZ" dirty="0" smtClean="0"/>
              <a:t> se </a:t>
            </a:r>
            <a:r>
              <a:rPr lang="cs-CZ" dirty="0"/>
              <a:t>čte se zaokrouhlením a vyšpulením rtů </a:t>
            </a:r>
            <a:r>
              <a:rPr lang="cs-CZ" dirty="0" smtClean="0"/>
              <a:t>jako y 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der Müller (mlynář)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</a:t>
            </a:r>
            <a:r>
              <a:rPr lang="cs-CZ" dirty="0" err="1" smtClean="0"/>
              <a:t>lügen</a:t>
            </a:r>
            <a:r>
              <a:rPr lang="cs-CZ" dirty="0" smtClean="0"/>
              <a:t> (lhát)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251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Německé 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Nejmenší problémy dělá českým uživatelům výslovnost </a:t>
            </a:r>
            <a:r>
              <a:rPr lang="cs-CZ" dirty="0" smtClean="0">
                <a:solidFill>
                  <a:srgbClr val="FF0000"/>
                </a:solidFill>
              </a:rPr>
              <a:t>au</a:t>
            </a:r>
            <a:r>
              <a:rPr lang="cs-CZ" dirty="0" smtClean="0"/>
              <a:t>, protože jeho výslovnost se podobá výslovnosti tohoto spojení češtině např. der </a:t>
            </a:r>
            <a:r>
              <a:rPr lang="cs-CZ" dirty="0" err="1" smtClean="0"/>
              <a:t>Baum</a:t>
            </a:r>
            <a:r>
              <a:rPr lang="cs-CZ" dirty="0" smtClean="0"/>
              <a:t> (strom) nebo </a:t>
            </a:r>
            <a:r>
              <a:rPr lang="cs-CZ" dirty="0" err="1" smtClean="0"/>
              <a:t>laufen</a:t>
            </a:r>
            <a:r>
              <a:rPr lang="cs-CZ" dirty="0" smtClean="0"/>
              <a:t> (běhat)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Dvojhlásky 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ai</a:t>
            </a:r>
            <a:r>
              <a:rPr lang="cs-CZ" dirty="0" smtClean="0"/>
              <a:t> se vyslovují jako </a:t>
            </a:r>
            <a:r>
              <a:rPr lang="cs-CZ" dirty="0" err="1" smtClean="0"/>
              <a:t>ai</a:t>
            </a:r>
            <a:r>
              <a:rPr lang="cs-CZ" dirty="0" smtClean="0"/>
              <a:t> :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Ei</a:t>
            </a:r>
            <a:r>
              <a:rPr lang="cs-CZ" dirty="0" smtClean="0"/>
              <a:t> (vejce)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mein(můj), </a:t>
            </a:r>
            <a:r>
              <a:rPr lang="cs-CZ" dirty="0" err="1" smtClean="0"/>
              <a:t>dein</a:t>
            </a:r>
            <a:r>
              <a:rPr lang="cs-CZ" dirty="0" smtClean="0"/>
              <a:t>(tvůj)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der </a:t>
            </a:r>
            <a:r>
              <a:rPr lang="cs-CZ" dirty="0" err="1" smtClean="0"/>
              <a:t>Mais</a:t>
            </a:r>
            <a:r>
              <a:rPr lang="cs-CZ" dirty="0" smtClean="0"/>
              <a:t> (kukuřice)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Dvojhlásky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äu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se vyslovují přibližně jako </a:t>
            </a:r>
            <a:r>
              <a:rPr lang="cs-CZ" dirty="0" err="1" smtClean="0"/>
              <a:t>oi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Europa (Evropa), </a:t>
            </a:r>
            <a:r>
              <a:rPr lang="cs-CZ" dirty="0" err="1" smtClean="0"/>
              <a:t>Deutsch</a:t>
            </a:r>
            <a:r>
              <a:rPr lang="cs-CZ" dirty="0" smtClean="0"/>
              <a:t>(němčina)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dirty="0" err="1" smtClean="0"/>
              <a:t>träumen</a:t>
            </a:r>
            <a:r>
              <a:rPr lang="cs-CZ" dirty="0" smtClean="0"/>
              <a:t> (snít),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Räume</a:t>
            </a:r>
            <a:r>
              <a:rPr lang="cs-CZ" dirty="0" smtClean="0"/>
              <a:t> (prostory)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2561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Výslovnost souhlásek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Nejvýraznější rozdíly ve výslovnosti některých souhlásek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/>
              <a:t> se čte v němčině většinou jako z, takže der </a:t>
            </a:r>
            <a:r>
              <a:rPr lang="cs-CZ" dirty="0" err="1" smtClean="0"/>
              <a:t>Salz</a:t>
            </a:r>
            <a:r>
              <a:rPr lang="cs-CZ" dirty="0" smtClean="0"/>
              <a:t> (sůl)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</a:t>
            </a:r>
            <a:r>
              <a:rPr lang="cs-CZ" dirty="0" err="1" smtClean="0"/>
              <a:t>sauber</a:t>
            </a:r>
            <a:r>
              <a:rPr lang="cs-CZ" dirty="0" smtClean="0"/>
              <a:t> (čistý)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němčině existuje </a:t>
            </a:r>
            <a:r>
              <a:rPr lang="cs-CZ" dirty="0" err="1" smtClean="0"/>
              <a:t>tzv.ostré</a:t>
            </a:r>
            <a:r>
              <a:rPr lang="cs-CZ" dirty="0" smtClean="0"/>
              <a:t> s = </a:t>
            </a:r>
            <a:r>
              <a:rPr lang="el-GR" dirty="0" smtClean="0">
                <a:solidFill>
                  <a:srgbClr val="FF0000"/>
                </a:solidFill>
              </a:rPr>
              <a:t>β</a:t>
            </a:r>
            <a:r>
              <a:rPr lang="cs-CZ" dirty="0" smtClean="0"/>
              <a:t>, které se čte jako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ormální s, </a:t>
            </a:r>
            <a:r>
              <a:rPr lang="cs-CZ" dirty="0" err="1" smtClean="0"/>
              <a:t>flei</a:t>
            </a:r>
            <a:r>
              <a:rPr lang="el-GR" dirty="0" smtClean="0"/>
              <a:t>β</a:t>
            </a:r>
            <a:r>
              <a:rPr lang="cs-CZ" dirty="0" err="1" smtClean="0"/>
              <a:t>ig</a:t>
            </a:r>
            <a:r>
              <a:rPr lang="cs-CZ" dirty="0" smtClean="0"/>
              <a:t> [</a:t>
            </a:r>
            <a:r>
              <a:rPr lang="cs-CZ" dirty="0" err="1" smtClean="0"/>
              <a:t>flaisich</a:t>
            </a:r>
            <a:r>
              <a:rPr lang="cs-CZ" dirty="0" smtClean="0"/>
              <a:t>], </a:t>
            </a:r>
            <a:r>
              <a:rPr lang="cs-CZ" dirty="0" err="1" smtClean="0"/>
              <a:t>flie</a:t>
            </a:r>
            <a:r>
              <a:rPr lang="el-GR" dirty="0" smtClean="0"/>
              <a:t>β</a:t>
            </a:r>
            <a:r>
              <a:rPr lang="cs-CZ" dirty="0" smtClean="0"/>
              <a:t>en [</a:t>
            </a:r>
            <a:r>
              <a:rPr lang="cs-CZ" dirty="0" err="1" smtClean="0"/>
              <a:t>flísen</a:t>
            </a:r>
            <a:r>
              <a:rPr lang="cs-CZ" dirty="0" smtClean="0"/>
              <a:t>]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/>
              <a:t> se vyslovuje jako c, tudíž </a:t>
            </a:r>
            <a:r>
              <a:rPr lang="cs-CZ" dirty="0" err="1" smtClean="0"/>
              <a:t>spazieren</a:t>
            </a:r>
            <a:r>
              <a:rPr lang="cs-CZ" dirty="0" smtClean="0"/>
              <a:t> (procházet se)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říjmení skladatele Mozarta čteme </a:t>
            </a:r>
            <a:r>
              <a:rPr lang="cs-CZ" dirty="0" err="1" smtClean="0"/>
              <a:t>Mocart</a:t>
            </a:r>
            <a:r>
              <a:rPr lang="cs-CZ" dirty="0" smtClean="0"/>
              <a:t>                             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1Z68N18G\MC90037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29000"/>
            <a:ext cx="1246188" cy="187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87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německé souhlásky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Jednoduché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se čte v německých slovech jako f 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der Vater (otec)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Volk</a:t>
            </a:r>
            <a:r>
              <a:rPr lang="cs-CZ" dirty="0" smtClean="0"/>
              <a:t> (národ)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Ve slovech cizího původu (</a:t>
            </a:r>
            <a:r>
              <a:rPr lang="cs-CZ" dirty="0" err="1" smtClean="0"/>
              <a:t>das</a:t>
            </a:r>
            <a:r>
              <a:rPr lang="cs-CZ" dirty="0" smtClean="0"/>
              <a:t> Visum, der </a:t>
            </a:r>
            <a:r>
              <a:rPr lang="cs-CZ" smtClean="0"/>
              <a:t>November) </a:t>
            </a:r>
            <a:r>
              <a:rPr lang="cs-CZ" dirty="0" smtClean="0"/>
              <a:t>se v vyslovuje jako v.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Dvojité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r>
              <a:rPr lang="cs-CZ" dirty="0" smtClean="0"/>
              <a:t> se čte jako normální v : der </a:t>
            </a:r>
            <a:r>
              <a:rPr lang="cs-CZ" dirty="0" err="1" smtClean="0"/>
              <a:t>Wagen</a:t>
            </a:r>
            <a:r>
              <a:rPr lang="cs-CZ" dirty="0" smtClean="0"/>
              <a:t> (vůz)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Wasser</a:t>
            </a:r>
            <a:r>
              <a:rPr lang="cs-CZ" dirty="0" smtClean="0"/>
              <a:t> (voda)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5739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Výslovnost skupin souhlásek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sp</a:t>
            </a:r>
            <a:r>
              <a:rPr lang="cs-CZ" dirty="0" smtClean="0">
                <a:solidFill>
                  <a:srgbClr val="FF0000"/>
                </a:solidFill>
              </a:rPr>
              <a:t>, st</a:t>
            </a:r>
            <a:r>
              <a:rPr lang="cs-CZ" dirty="0" smtClean="0"/>
              <a:t> se čte na začátku slova a kmenové slabiky jako </a:t>
            </a:r>
            <a:r>
              <a:rPr lang="cs-CZ" dirty="0" err="1" smtClean="0"/>
              <a:t>šp</a:t>
            </a:r>
            <a:r>
              <a:rPr lang="cs-CZ" dirty="0" smtClean="0"/>
              <a:t>, </a:t>
            </a:r>
            <a:r>
              <a:rPr lang="cs-CZ" dirty="0" err="1" smtClean="0"/>
              <a:t>št</a:t>
            </a:r>
            <a:r>
              <a:rPr lang="cs-CZ" dirty="0" smtClean="0"/>
              <a:t> 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Sport, </a:t>
            </a:r>
            <a:r>
              <a:rPr lang="cs-CZ" dirty="0" err="1" smtClean="0"/>
              <a:t>Staat</a:t>
            </a:r>
            <a:r>
              <a:rPr lang="cs-CZ" dirty="0" smtClean="0"/>
              <a:t>, </a:t>
            </a:r>
            <a:r>
              <a:rPr lang="cs-CZ" dirty="0" err="1" smtClean="0"/>
              <a:t>versprechen</a:t>
            </a:r>
            <a:r>
              <a:rPr lang="cs-CZ" dirty="0"/>
              <a:t> </a:t>
            </a:r>
            <a:r>
              <a:rPr lang="cs-CZ" dirty="0" smtClean="0"/>
              <a:t>(slíbit),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dirty="0" err="1" smtClean="0"/>
              <a:t>verstehen</a:t>
            </a:r>
            <a:r>
              <a:rPr lang="cs-CZ" dirty="0" smtClean="0"/>
              <a:t> (rozumět)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s</a:t>
            </a:r>
            <a:r>
              <a:rPr lang="cs-CZ" dirty="0" err="1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 se vyslovuje jako š : </a:t>
            </a:r>
            <a:r>
              <a:rPr lang="cs-CZ" dirty="0" err="1" smtClean="0"/>
              <a:t>Englisch</a:t>
            </a:r>
            <a:r>
              <a:rPr lang="cs-CZ" dirty="0" smtClean="0"/>
              <a:t> (angličtina), </a:t>
            </a:r>
            <a:r>
              <a:rPr lang="cs-CZ" dirty="0" err="1" smtClean="0"/>
              <a:t>schauen</a:t>
            </a:r>
            <a:r>
              <a:rPr lang="cs-CZ" dirty="0" smtClean="0"/>
              <a:t> (dívat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se)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t</a:t>
            </a:r>
            <a:r>
              <a:rPr lang="cs-CZ" dirty="0" err="1" smtClean="0">
                <a:solidFill>
                  <a:srgbClr val="FF0000"/>
                </a:solidFill>
              </a:rPr>
              <a:t>sch</a:t>
            </a:r>
            <a:r>
              <a:rPr lang="cs-CZ" dirty="0" smtClean="0"/>
              <a:t> se čte jako č : </a:t>
            </a:r>
            <a:r>
              <a:rPr lang="cs-CZ" dirty="0" err="1" smtClean="0"/>
              <a:t>Tschechisch</a:t>
            </a:r>
            <a:r>
              <a:rPr lang="cs-CZ" dirty="0" smtClean="0"/>
              <a:t>, </a:t>
            </a:r>
            <a:r>
              <a:rPr lang="cs-CZ" dirty="0" err="1" smtClean="0"/>
              <a:t>Tolpatsch</a:t>
            </a:r>
            <a:r>
              <a:rPr lang="cs-CZ" dirty="0" smtClean="0"/>
              <a:t> (nemotora, ťulpas)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t</a:t>
            </a:r>
            <a:r>
              <a:rPr lang="cs-CZ" dirty="0" err="1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 se vyslovuje jako c : </a:t>
            </a:r>
            <a:r>
              <a:rPr lang="cs-CZ" dirty="0" err="1" smtClean="0"/>
              <a:t>jetzt</a:t>
            </a:r>
            <a:r>
              <a:rPr lang="cs-CZ" dirty="0" smtClean="0"/>
              <a:t> (nyní), </a:t>
            </a:r>
            <a:r>
              <a:rPr lang="cs-CZ" dirty="0" err="1" smtClean="0"/>
              <a:t>Hitze</a:t>
            </a:r>
            <a:r>
              <a:rPr lang="cs-CZ" dirty="0" smtClean="0"/>
              <a:t> </a:t>
            </a:r>
            <a:r>
              <a:rPr lang="cs-CZ" smtClean="0"/>
              <a:t>(vedro)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322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souhlásky ve skupinách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c</a:t>
            </a:r>
            <a:r>
              <a:rPr lang="cs-CZ" dirty="0" err="1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 se čte jako k – </a:t>
            </a:r>
            <a:r>
              <a:rPr lang="cs-CZ" dirty="0" err="1" smtClean="0"/>
              <a:t>Decke</a:t>
            </a:r>
            <a:r>
              <a:rPr lang="cs-CZ" dirty="0" smtClean="0"/>
              <a:t> (deka, přikrývka), </a:t>
            </a:r>
            <a:r>
              <a:rPr lang="cs-CZ" dirty="0" err="1" smtClean="0"/>
              <a:t>Zucker</a:t>
            </a:r>
            <a:r>
              <a:rPr lang="cs-CZ" dirty="0" smtClean="0"/>
              <a:t> (cukr)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c</a:t>
            </a:r>
            <a:r>
              <a:rPr lang="cs-CZ" dirty="0" err="1" smtClean="0">
                <a:solidFill>
                  <a:srgbClr val="FF0000"/>
                </a:solidFill>
              </a:rPr>
              <a:t>hs</a:t>
            </a:r>
            <a:r>
              <a:rPr lang="cs-CZ" dirty="0" smtClean="0"/>
              <a:t> se vyslovuje jako ks - </a:t>
            </a:r>
            <a:r>
              <a:rPr lang="cs-CZ" dirty="0" err="1" smtClean="0"/>
              <a:t>sechs</a:t>
            </a:r>
            <a:r>
              <a:rPr lang="cs-CZ" dirty="0" smtClean="0"/>
              <a:t> (šest), </a:t>
            </a:r>
            <a:r>
              <a:rPr lang="cs-CZ" dirty="0" err="1" smtClean="0"/>
              <a:t>wachsen</a:t>
            </a:r>
            <a:r>
              <a:rPr lang="cs-CZ" dirty="0" smtClean="0"/>
              <a:t> (růst)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di</a:t>
            </a:r>
            <a:r>
              <a:rPr lang="cs-CZ" dirty="0" smtClean="0"/>
              <a:t>  se čte jako </a:t>
            </a:r>
            <a:r>
              <a:rPr lang="cs-CZ" dirty="0" err="1" smtClean="0"/>
              <a:t>dy</a:t>
            </a:r>
            <a:r>
              <a:rPr lang="cs-CZ" dirty="0" smtClean="0"/>
              <a:t> - </a:t>
            </a:r>
            <a:r>
              <a:rPr lang="cs-CZ" dirty="0" err="1" smtClean="0"/>
              <a:t>studieren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ti</a:t>
            </a:r>
            <a:r>
              <a:rPr lang="cs-CZ" dirty="0" smtClean="0"/>
              <a:t>  se čte jako ty – </a:t>
            </a:r>
            <a:r>
              <a:rPr lang="cs-CZ" dirty="0" err="1" smtClean="0"/>
              <a:t>Assistentin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ni</a:t>
            </a:r>
            <a:r>
              <a:rPr lang="cs-CZ" dirty="0" smtClean="0"/>
              <a:t>  se čte jako </a:t>
            </a:r>
            <a:r>
              <a:rPr lang="cs-CZ" dirty="0" err="1" smtClean="0"/>
              <a:t>ny</a:t>
            </a:r>
            <a:r>
              <a:rPr lang="cs-CZ" dirty="0" smtClean="0"/>
              <a:t> – </a:t>
            </a:r>
            <a:r>
              <a:rPr lang="cs-CZ" dirty="0" err="1" smtClean="0"/>
              <a:t>Nichte</a:t>
            </a:r>
            <a:r>
              <a:rPr lang="cs-CZ" dirty="0" smtClean="0"/>
              <a:t> (neteř) 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EDGYPHZV\MC90044068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52936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3157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Zungenbrecher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1864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de-DE" sz="1400" dirty="0"/>
          </a:p>
          <a:p>
            <a:pPr marL="0" indent="0">
              <a:buNone/>
            </a:pPr>
            <a:endParaRPr lang="de-DE" sz="1600" dirty="0"/>
          </a:p>
          <a:p>
            <a:r>
              <a:rPr lang="de-DE" sz="1600" dirty="0" smtClean="0"/>
              <a:t>Fischers Fritz fischt frische Fische, frische Fische fischt Fischers Fritz</a:t>
            </a:r>
          </a:p>
          <a:p>
            <a:pPr marL="0" indent="0">
              <a:buNone/>
            </a:pPr>
            <a:r>
              <a:rPr lang="cs-CZ" sz="1600" dirty="0" smtClean="0"/>
              <a:t>2.    </a:t>
            </a:r>
            <a:r>
              <a:rPr lang="de-DE" sz="1600" dirty="0" smtClean="0"/>
              <a:t>Zwischen </a:t>
            </a:r>
            <a:r>
              <a:rPr lang="de-DE" sz="1600" dirty="0"/>
              <a:t>zwei Zwetschgenzweigen sitzen zwei zwitschernde Schwalben.</a:t>
            </a:r>
          </a:p>
          <a:p>
            <a:pPr>
              <a:buAutoNum type="arabicPeriod" startAt="3"/>
            </a:pPr>
            <a:r>
              <a:rPr lang="de-DE" sz="1600" dirty="0" smtClean="0"/>
              <a:t>Fromme </a:t>
            </a:r>
            <a:r>
              <a:rPr lang="de-DE" sz="1600" dirty="0"/>
              <a:t>Frösche fressen frische Frühlingszwiebeln, aber freche Frösche fressen </a:t>
            </a:r>
            <a:r>
              <a:rPr lang="de-DE" sz="1600" dirty="0" smtClean="0"/>
              <a:t>frische Früchte</a:t>
            </a:r>
            <a:r>
              <a:rPr lang="cs-CZ" sz="1600" dirty="0"/>
              <a:t>.</a:t>
            </a:r>
            <a:endParaRPr lang="de-DE" sz="1600" dirty="0"/>
          </a:p>
          <a:p>
            <a:pPr marL="0" indent="0">
              <a:buNone/>
            </a:pPr>
            <a:r>
              <a:rPr lang="cs-CZ" sz="1600" dirty="0" smtClean="0"/>
              <a:t>4.    </a:t>
            </a:r>
            <a:r>
              <a:rPr lang="de-DE" sz="1600" dirty="0" smtClean="0"/>
              <a:t>Zehn </a:t>
            </a:r>
            <a:r>
              <a:rPr lang="de-DE" sz="1600" dirty="0"/>
              <a:t>zahme Ziegen ziehen zehn Zentner Zucker zum Zürcher Zoo.</a:t>
            </a:r>
          </a:p>
          <a:p>
            <a:pPr>
              <a:buAutoNum type="arabicPeriod" startAt="5"/>
            </a:pPr>
            <a:r>
              <a:rPr lang="de-DE" sz="1600" dirty="0" smtClean="0"/>
              <a:t>Sechzig </a:t>
            </a:r>
            <a:r>
              <a:rPr lang="de-DE" sz="1600" dirty="0"/>
              <a:t>tschechische Chemiker checken rechnerisch technische </a:t>
            </a:r>
            <a:r>
              <a:rPr lang="cs-CZ" sz="1600" dirty="0" smtClean="0"/>
              <a:t>      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</a:t>
            </a:r>
            <a:r>
              <a:rPr lang="cs-CZ" sz="1600" dirty="0" err="1" smtClean="0"/>
              <a:t>Schemata</a:t>
            </a:r>
            <a:r>
              <a:rPr lang="de-DE" sz="1600" dirty="0" smtClean="0"/>
              <a:t>.</a:t>
            </a:r>
            <a:endParaRPr lang="de-DE" sz="1600" dirty="0"/>
          </a:p>
          <a:p>
            <a:pPr>
              <a:buAutoNum type="arabicPeriod" startAt="6"/>
            </a:pPr>
            <a:r>
              <a:rPr lang="de-DE" sz="1600" dirty="0" smtClean="0"/>
              <a:t>Der </a:t>
            </a:r>
            <a:r>
              <a:rPr lang="de-DE" sz="1600" dirty="0"/>
              <a:t>fiese friesische Fliesenleger fliest mit fiesem, </a:t>
            </a:r>
            <a:r>
              <a:rPr lang="de-DE" sz="1600" dirty="0" smtClean="0"/>
              <a:t>friesischen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      </a:t>
            </a:r>
            <a:r>
              <a:rPr lang="de-DE" sz="1600" dirty="0" smtClean="0"/>
              <a:t>Fliesenkleber</a:t>
            </a:r>
            <a:r>
              <a:rPr lang="de-DE" sz="1600" dirty="0"/>
              <a:t>.</a:t>
            </a:r>
          </a:p>
          <a:p>
            <a:pPr marL="0" indent="0">
              <a:buNone/>
            </a:pPr>
            <a:r>
              <a:rPr lang="cs-CZ" sz="1600" dirty="0" smtClean="0"/>
              <a:t>7.    </a:t>
            </a:r>
            <a:r>
              <a:rPr lang="de-DE" sz="1600" dirty="0" smtClean="0"/>
              <a:t>Wenn </a:t>
            </a:r>
            <a:r>
              <a:rPr lang="de-DE" sz="1600" dirty="0"/>
              <a:t>Hessen in Essen </a:t>
            </a:r>
            <a:r>
              <a:rPr lang="de-DE" sz="1600" dirty="0" err="1"/>
              <a:t>Essen</a:t>
            </a:r>
            <a:r>
              <a:rPr lang="de-DE" sz="1600" dirty="0"/>
              <a:t> </a:t>
            </a:r>
            <a:r>
              <a:rPr lang="de-DE" sz="1600" dirty="0" err="1"/>
              <a:t>essen</a:t>
            </a:r>
            <a:r>
              <a:rPr lang="de-DE" sz="1600" dirty="0"/>
              <a:t>, essen Hessen Essen in Essen.</a:t>
            </a:r>
          </a:p>
          <a:p>
            <a:pPr marL="0" indent="0">
              <a:buNone/>
            </a:pPr>
            <a:r>
              <a:rPr lang="cs-CZ" sz="1600" dirty="0" smtClean="0"/>
              <a:t>8.    </a:t>
            </a:r>
            <a:r>
              <a:rPr lang="de-DE" sz="1600" dirty="0" smtClean="0"/>
              <a:t>Wenn </a:t>
            </a:r>
            <a:r>
              <a:rPr lang="de-DE" sz="1600" dirty="0"/>
              <a:t>hinter Fliegen </a:t>
            </a:r>
            <a:r>
              <a:rPr lang="de-DE" sz="1600" dirty="0" err="1"/>
              <a:t>Fliegen</a:t>
            </a:r>
            <a:r>
              <a:rPr lang="de-DE" sz="1600" dirty="0"/>
              <a:t> </a:t>
            </a:r>
            <a:r>
              <a:rPr lang="de-DE" sz="1600" dirty="0" err="1"/>
              <a:t>fliegen</a:t>
            </a:r>
            <a:r>
              <a:rPr lang="de-DE" sz="1600" dirty="0"/>
              <a:t>, fliegen </a:t>
            </a:r>
            <a:r>
              <a:rPr lang="de-DE" sz="1600" dirty="0" err="1"/>
              <a:t>Fliegen</a:t>
            </a:r>
            <a:r>
              <a:rPr lang="de-DE" sz="1600" dirty="0"/>
              <a:t> </a:t>
            </a:r>
            <a:r>
              <a:rPr lang="de-DE" sz="1600" dirty="0" err="1"/>
              <a:t>Fliegen</a:t>
            </a:r>
            <a:r>
              <a:rPr lang="de-DE" sz="1600" dirty="0"/>
              <a:t> nach</a:t>
            </a:r>
            <a:r>
              <a:rPr lang="de-DE" sz="1600" dirty="0" smtClean="0"/>
              <a:t>.</a:t>
            </a:r>
            <a:endParaRPr lang="de-DE" sz="1600" dirty="0"/>
          </a:p>
          <a:p>
            <a:pPr>
              <a:buAutoNum type="arabicPeriod" startAt="9"/>
            </a:pPr>
            <a:r>
              <a:rPr lang="de-DE" sz="1600" dirty="0" smtClean="0"/>
              <a:t>Wenn </a:t>
            </a:r>
            <a:r>
              <a:rPr lang="de-DE" sz="1600" dirty="0"/>
              <a:t>hinter Griechen </a:t>
            </a:r>
            <a:r>
              <a:rPr lang="de-DE" sz="1600" dirty="0" err="1"/>
              <a:t>Griechen</a:t>
            </a:r>
            <a:r>
              <a:rPr lang="de-DE" sz="1600" dirty="0"/>
              <a:t> kriechen, kriechen Griechen </a:t>
            </a:r>
            <a:r>
              <a:rPr lang="de-DE" sz="1600" dirty="0" err="1"/>
              <a:t>Griechen</a:t>
            </a:r>
            <a:r>
              <a:rPr lang="de-DE" sz="1600" dirty="0"/>
              <a:t> </a:t>
            </a:r>
            <a:endParaRPr lang="cs-CZ" sz="1600" dirty="0"/>
          </a:p>
          <a:p>
            <a:pPr marL="0" indent="0">
              <a:buNone/>
            </a:pPr>
            <a:r>
              <a:rPr lang="cs-CZ" sz="1600" smtClean="0"/>
              <a:t>       nach.</a:t>
            </a:r>
            <a:endParaRPr lang="de-DE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54342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ZAPLETAL, Štěpán; JUNGWIRTH, Karel. </a:t>
            </a:r>
            <a:r>
              <a:rPr lang="cs-CZ" i="1" dirty="0"/>
              <a:t>Praktická mluvnice němčiny</a:t>
            </a:r>
            <a:r>
              <a:rPr lang="cs-CZ" dirty="0"/>
              <a:t>. Praha: SPN, 1980, ISBN 80-04-24880-2. </a:t>
            </a:r>
            <a:endParaRPr lang="cs-CZ" dirty="0" smtClean="0"/>
          </a:p>
          <a:p>
            <a:r>
              <a:rPr lang="cs-CZ" dirty="0" smtClean="0"/>
              <a:t>Jazykolamy (</a:t>
            </a:r>
            <a:r>
              <a:rPr lang="cs-CZ" dirty="0" err="1" smtClean="0"/>
              <a:t>Zungenbrecher</a:t>
            </a:r>
            <a:r>
              <a:rPr lang="cs-CZ" dirty="0" smtClean="0"/>
              <a:t>) převzaty z </a:t>
            </a:r>
            <a:r>
              <a:rPr lang="cs-CZ" dirty="0" smtClean="0">
                <a:hlinkClick r:id="rId2"/>
              </a:rPr>
              <a:t>www.vikipedia.cz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Veškeré použité obrázky pocházejí z otevřené galerie Microsoft Office (</a:t>
            </a:r>
            <a:r>
              <a:rPr lang="cs-CZ" dirty="0" err="1"/>
              <a:t>Powerpoint</a:t>
            </a:r>
            <a:r>
              <a:rPr lang="cs-CZ" dirty="0"/>
              <a:t> 2010)</a:t>
            </a:r>
          </a:p>
          <a:p>
            <a:pPr marL="0" indent="0">
              <a:buNone/>
            </a:pPr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725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238</TotalTime>
  <Words>937</Words>
  <Application>Microsoft Office PowerPoint</Application>
  <PresentationFormat>Předvádění na obrazovce (4:3)</PresentationFormat>
  <Paragraphs>150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projekt_logo_cent</vt:lpstr>
      <vt:lpstr>Základní pravidla německé výslovnosti</vt:lpstr>
      <vt:lpstr>ANOTACE</vt:lpstr>
      <vt:lpstr>Rozdíly mezi českou a německou výslovností</vt:lpstr>
      <vt:lpstr>Výslovnost samohlásek</vt:lpstr>
      <vt:lpstr>Dlouhé samohlásky</vt:lpstr>
      <vt:lpstr>Další možnosti označování délky samohlásek</vt:lpstr>
      <vt:lpstr>Přehlásky v němčině</vt:lpstr>
      <vt:lpstr>Německé dvojhlásky</vt:lpstr>
      <vt:lpstr>Výslovnost souhlásek</vt:lpstr>
      <vt:lpstr>Další německé souhlásky </vt:lpstr>
      <vt:lpstr>Výslovnost skupin souhlásek</vt:lpstr>
      <vt:lpstr>Další souhlásky ve skupinách</vt:lpstr>
      <vt:lpstr>Zungenbrecher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37</cp:revision>
  <dcterms:created xsi:type="dcterms:W3CDTF">2012-07-02T08:03:24Z</dcterms:created>
  <dcterms:modified xsi:type="dcterms:W3CDTF">2014-02-12T18:45:41Z</dcterms:modified>
</cp:coreProperties>
</file>