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3" r:id="rId1"/>
  </p:sldMasterIdLst>
  <p:handoutMasterIdLst>
    <p:handoutMasterId r:id="rId17"/>
  </p:handoutMasterIdLst>
  <p:sldIdLst>
    <p:sldId id="271" r:id="rId2"/>
    <p:sldId id="272" r:id="rId3"/>
    <p:sldId id="273" r:id="rId4"/>
    <p:sldId id="274" r:id="rId5"/>
    <p:sldId id="277" r:id="rId6"/>
    <p:sldId id="275" r:id="rId7"/>
    <p:sldId id="276" r:id="rId8"/>
    <p:sldId id="281" r:id="rId9"/>
    <p:sldId id="278" r:id="rId10"/>
    <p:sldId id="279" r:id="rId11"/>
    <p:sldId id="280" r:id="rId12"/>
    <p:sldId id="282" r:id="rId13"/>
    <p:sldId id="283" r:id="rId14"/>
    <p:sldId id="284" r:id="rId15"/>
    <p:sldId id="285" r:id="rId16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503" autoAdjust="0"/>
    <p:restoredTop sz="94660"/>
  </p:normalViewPr>
  <p:slideViewPr>
    <p:cSldViewPr>
      <p:cViewPr>
        <p:scale>
          <a:sx n="76" d="100"/>
          <a:sy n="76" d="100"/>
        </p:scale>
        <p:origin x="-1158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21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13721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/>
          </a:p>
        </p:txBody>
      </p:sp>
      <p:sp>
        <p:nvSpPr>
          <p:cNvPr id="13722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13722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737B30CD-B906-4C2C-B652-9552B2BDD18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807020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17D3A-A6EF-4B6D-AD67-25973E352A0E}" type="slidenum">
              <a:rPr lang="cs-CZ" altLang="en-US" smtClean="0"/>
              <a:pPr/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13366732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302964-72CF-49FB-A419-2C7455FE1C63}" type="slidenum">
              <a:rPr lang="cs-CZ" altLang="en-US" smtClean="0"/>
              <a:pPr/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4248145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417881-5EC3-4258-8F3B-F4E7A331B1C0}" type="slidenum">
              <a:rPr lang="cs-CZ" altLang="en-US" smtClean="0"/>
              <a:pPr/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27545188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50B26D-A202-4760-84A2-E10055F3A20C}" type="slidenum">
              <a:rPr lang="cs-CZ" altLang="en-US" smtClean="0"/>
              <a:pPr/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31331564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96144-94DC-411F-BE7E-76445EF9C813}" type="slidenum">
              <a:rPr lang="cs-CZ" altLang="en-US" smtClean="0"/>
              <a:pPr/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30099959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052988-EF3A-44A4-8F91-C02ED4CB961B}" type="slidenum">
              <a:rPr lang="cs-CZ" altLang="en-US" smtClean="0"/>
              <a:pPr/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20206788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6C884E-6231-4B66-BFC3-56B6461CB71F}" type="slidenum">
              <a:rPr lang="cs-CZ" altLang="en-US" smtClean="0"/>
              <a:pPr/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26523470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D75CA3-8A68-4C4D-B668-DAA604BA0075}" type="slidenum">
              <a:rPr lang="cs-CZ" altLang="en-US" smtClean="0"/>
              <a:pPr/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4942540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9E1CF-0BE2-496A-810C-934A57E9C8E9}" type="slidenum">
              <a:rPr lang="cs-CZ" altLang="en-US" smtClean="0"/>
              <a:pPr/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37780835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5DFDF-69F4-466E-9E12-79B376524BD0}" type="slidenum">
              <a:rPr lang="cs-CZ" altLang="en-US" smtClean="0"/>
              <a:pPr/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16543906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0E6DF-14C8-45D7-8487-4591AA446A65}" type="slidenum">
              <a:rPr lang="cs-CZ" altLang="en-US" smtClean="0"/>
              <a:pPr/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19606602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alt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alt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464C85-417D-404A-81D3-D6734032B981}" type="slidenum">
              <a:rPr lang="cs-CZ" altLang="en-US" smtClean="0"/>
              <a:pPr/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5107859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4" r:id="rId1"/>
    <p:sldLayoutId id="2147483865" r:id="rId2"/>
    <p:sldLayoutId id="2147483866" r:id="rId3"/>
    <p:sldLayoutId id="2147483867" r:id="rId4"/>
    <p:sldLayoutId id="2147483868" r:id="rId5"/>
    <p:sldLayoutId id="2147483869" r:id="rId6"/>
    <p:sldLayoutId id="2147483870" r:id="rId7"/>
    <p:sldLayoutId id="2147483871" r:id="rId8"/>
    <p:sldLayoutId id="2147483872" r:id="rId9"/>
    <p:sldLayoutId id="2147483873" r:id="rId10"/>
    <p:sldLayoutId id="2147483874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familysafety/" TargetMode="External"/><Relationship Id="rId2" Type="http://schemas.openxmlformats.org/officeDocument/2006/relationships/hyperlink" Target="http://www.bezpecnyinternet.cz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microsoft.com/cze/security/" TargetMode="External"/><Relationship Id="rId4" Type="http://schemas.openxmlformats.org/officeDocument/2006/relationships/hyperlink" Target="http://alik.idnes.cz/alik.asp?y=alik/bezpecnost-na-internetu.htm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eznamsebezpecne.cz/desatero-bezpecneho-internetu" TargetMode="External"/><Relationship Id="rId2" Type="http://schemas.openxmlformats.org/officeDocument/2006/relationships/hyperlink" Target="http://www.seznamsebezpecne.cz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primanet.cz/bezpecnost-na-internetu/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62980" y="476672"/>
            <a:ext cx="7772400" cy="1470025"/>
          </a:xfrm>
        </p:spPr>
        <p:txBody>
          <a:bodyPr/>
          <a:lstStyle/>
          <a:p>
            <a:r>
              <a:rPr lang="cs-CZ" b="1" dirty="0" smtClean="0"/>
              <a:t>Bezpečnost na internetu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421" y="2972544"/>
            <a:ext cx="6400800" cy="17526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959032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VY_32_INOVACE_01-60</a:t>
            </a:r>
          </a:p>
          <a:p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90728867"/>
              </p:ext>
            </p:extLst>
          </p:nvPr>
        </p:nvGraphicFramePr>
        <p:xfrm>
          <a:off x="1475656" y="1772816"/>
          <a:ext cx="6920622" cy="318621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81845"/>
                <a:gridCol w="5238777"/>
              </a:tblGrid>
              <a:tr h="241717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5.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329605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Informační a komunikační technologie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329605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Informatika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329605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Vyhledávání informací a komunikace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329605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Téma: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+mn-lt"/>
                          <a:ea typeface="+mn-ea"/>
                        </a:rPr>
                        <a:t>Bezpečnost</a:t>
                      </a:r>
                      <a:r>
                        <a:rPr lang="cs-CZ" sz="1400" kern="50" baseline="0" dirty="0" smtClean="0">
                          <a:effectLst/>
                          <a:latin typeface="+mn-lt"/>
                          <a:ea typeface="+mn-ea"/>
                        </a:rPr>
                        <a:t> na internetu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329605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Jméno autora: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Mgr. Petr Chvojka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329605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Vytvořeno dne: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10</a:t>
                      </a:r>
                      <a:r>
                        <a:rPr lang="cs-CZ" sz="1400" kern="50" dirty="0" smtClean="0">
                          <a:effectLst/>
                        </a:rPr>
                        <a:t>. 12.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966869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Prezentace </a:t>
                      </a:r>
                      <a:r>
                        <a:rPr lang="cs-CZ" sz="1400" kern="50" dirty="0" smtClean="0">
                          <a:effectLst/>
                        </a:rPr>
                        <a:t>o e-mailu je určená k podpoře výkladu základního i rozšiřujícího učiva o bezpečnosti na internetu. Učitel si vybere pouze ty snímky, které se mu k podpoře</a:t>
                      </a:r>
                      <a:r>
                        <a:rPr lang="cs-CZ" sz="1400" kern="50" baseline="0" dirty="0" smtClean="0">
                          <a:effectLst/>
                        </a:rPr>
                        <a:t> výkladu hodí. Prezentaci je vhodné zpřístupnit žákům na internetu např. v </a:t>
                      </a:r>
                      <a:r>
                        <a:rPr lang="cs-CZ" sz="1400" kern="50" baseline="0" dirty="0" err="1" smtClean="0">
                          <a:effectLst/>
                        </a:rPr>
                        <a:t>pdf</a:t>
                      </a:r>
                      <a:r>
                        <a:rPr lang="cs-CZ" sz="1400" kern="50" baseline="0" dirty="0" smtClean="0">
                          <a:effectLst/>
                        </a:rPr>
                        <a:t>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89869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 čem budeme hovořit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Nebezpečí virové </a:t>
            </a:r>
            <a:r>
              <a:rPr lang="cs-CZ" dirty="0" smtClean="0"/>
              <a:t>nákazy</a:t>
            </a:r>
            <a:endParaRPr lang="cs-CZ" dirty="0" smtClean="0"/>
          </a:p>
          <a:p>
            <a:r>
              <a:rPr lang="cs-CZ" dirty="0" smtClean="0"/>
              <a:t>Prozrazení osobních údajů při </a:t>
            </a:r>
            <a:r>
              <a:rPr lang="cs-CZ" dirty="0" smtClean="0"/>
              <a:t>komunikaci</a:t>
            </a:r>
            <a:endParaRPr lang="cs-CZ" dirty="0" smtClean="0"/>
          </a:p>
          <a:p>
            <a:r>
              <a:rPr lang="cs-CZ" dirty="0" smtClean="0"/>
              <a:t>Nebezpečí související s používáním </a:t>
            </a:r>
            <a:r>
              <a:rPr lang="cs-CZ" dirty="0" smtClean="0"/>
              <a:t>e-mailu</a:t>
            </a:r>
            <a:endParaRPr lang="cs-CZ" dirty="0" smtClean="0"/>
          </a:p>
          <a:p>
            <a:pPr lvl="1"/>
            <a:r>
              <a:rPr lang="cs-CZ" dirty="0" smtClean="0"/>
              <a:t>Spam</a:t>
            </a:r>
            <a:endParaRPr lang="cs-CZ" dirty="0" smtClean="0"/>
          </a:p>
          <a:p>
            <a:pPr lvl="1"/>
            <a:r>
              <a:rPr lang="cs-CZ" dirty="0" err="1" smtClean="0"/>
              <a:t>Hoax</a:t>
            </a:r>
            <a:endParaRPr lang="cs-CZ" dirty="0"/>
          </a:p>
          <a:p>
            <a:pPr lvl="1"/>
            <a:r>
              <a:rPr lang="cs-CZ" dirty="0" err="1" smtClean="0"/>
              <a:t>Phisting</a:t>
            </a:r>
            <a:endParaRPr lang="cs-CZ" dirty="0" smtClean="0"/>
          </a:p>
          <a:p>
            <a:r>
              <a:rPr lang="cs-CZ" dirty="0" smtClean="0"/>
              <a:t>Jak se </a:t>
            </a:r>
            <a:r>
              <a:rPr lang="cs-CZ" dirty="0" smtClean="0"/>
              <a:t>bránit</a:t>
            </a:r>
            <a:endParaRPr lang="cs-CZ" dirty="0" smtClean="0"/>
          </a:p>
          <a:p>
            <a:pPr marL="0" indent="0">
              <a:buNone/>
            </a:pPr>
            <a:r>
              <a:rPr lang="cs-CZ" i="1" dirty="0" smtClean="0"/>
              <a:t>POZNÁMKA: Nebezpečí při používání e-mailu bylo již probráno v rámci informací o e-mailu.</a:t>
            </a:r>
          </a:p>
          <a:p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11325072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Nebezpečí virové nákazy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184576"/>
          </a:xfrm>
        </p:spPr>
        <p:txBody>
          <a:bodyPr>
            <a:normAutofit lnSpcReduction="10000"/>
          </a:bodyPr>
          <a:lstStyle/>
          <a:p>
            <a:r>
              <a:rPr lang="cs-CZ" dirty="0"/>
              <a:t>Co je to </a:t>
            </a:r>
            <a:r>
              <a:rPr lang="cs-CZ" dirty="0" smtClean="0"/>
              <a:t>virus?</a:t>
            </a:r>
            <a:endParaRPr lang="cs-CZ" dirty="0"/>
          </a:p>
          <a:p>
            <a:pPr lvl="1"/>
            <a:r>
              <a:rPr lang="cs-CZ" dirty="0"/>
              <a:t>Virus je </a:t>
            </a:r>
            <a:r>
              <a:rPr lang="cs-CZ" dirty="0" smtClean="0"/>
              <a:t>spustitelný program, </a:t>
            </a:r>
            <a:r>
              <a:rPr lang="cs-CZ" dirty="0"/>
              <a:t>který </a:t>
            </a:r>
            <a:r>
              <a:rPr lang="cs-CZ" dirty="0" smtClean="0"/>
              <a:t>může </a:t>
            </a:r>
            <a:r>
              <a:rPr lang="cs-CZ" dirty="0"/>
              <a:t>sám </a:t>
            </a:r>
            <a:r>
              <a:rPr lang="cs-CZ" dirty="0" smtClean="0"/>
              <a:t>napadat jiné programy a </a:t>
            </a:r>
            <a:r>
              <a:rPr lang="cs-CZ" dirty="0"/>
              <a:t>dále se šířit</a:t>
            </a:r>
          </a:p>
          <a:p>
            <a:pPr lvl="1"/>
            <a:r>
              <a:rPr lang="cs-CZ" dirty="0"/>
              <a:t>Snaží se o to, aby nebyl zničen a nakazil co nejvíce programů</a:t>
            </a:r>
          </a:p>
          <a:p>
            <a:r>
              <a:rPr lang="cs-CZ" dirty="0"/>
              <a:t>Proč vznikají viry?</a:t>
            </a:r>
          </a:p>
          <a:p>
            <a:pPr lvl="1"/>
            <a:r>
              <a:rPr lang="cs-CZ" dirty="0"/>
              <a:t>Programátor se chce proslavit ve světě</a:t>
            </a:r>
          </a:p>
          <a:p>
            <a:pPr lvl="1"/>
            <a:r>
              <a:rPr lang="cs-CZ" dirty="0"/>
              <a:t>Za účelem finančního obohacení (za odstranění viru)</a:t>
            </a:r>
          </a:p>
          <a:p>
            <a:pPr lvl="1"/>
            <a:r>
              <a:rPr lang="cs-CZ" dirty="0"/>
              <a:t>Odpůrci Microsoftu upozorňují na nedostatky systému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6112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se bránit proti virům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2800" dirty="0"/>
              <a:t>Pořídit si antivirový program a nainstalovat ho co </a:t>
            </a:r>
            <a:r>
              <a:rPr lang="cs-CZ" sz="2800" dirty="0" smtClean="0"/>
              <a:t>nejdříve.</a:t>
            </a:r>
            <a:endParaRPr lang="cs-CZ" sz="2800" dirty="0"/>
          </a:p>
          <a:p>
            <a:pPr>
              <a:lnSpc>
                <a:spcPct val="90000"/>
              </a:lnSpc>
            </a:pPr>
            <a:r>
              <a:rPr lang="cs-CZ" sz="2800" dirty="0"/>
              <a:t>Nikomu </a:t>
            </a:r>
            <a:r>
              <a:rPr lang="cs-CZ" sz="2800" dirty="0" smtClean="0"/>
              <a:t>nevěřit.</a:t>
            </a:r>
            <a:endParaRPr lang="cs-CZ" sz="2800" dirty="0"/>
          </a:p>
          <a:p>
            <a:pPr>
              <a:lnSpc>
                <a:spcPct val="90000"/>
              </a:lnSpc>
            </a:pPr>
            <a:r>
              <a:rPr lang="cs-CZ" sz="2800" dirty="0"/>
              <a:t>Aktualizace antivirového </a:t>
            </a:r>
            <a:r>
              <a:rPr lang="cs-CZ" sz="2800" dirty="0" smtClean="0"/>
              <a:t>programu.</a:t>
            </a:r>
            <a:endParaRPr lang="cs-CZ" sz="2800" dirty="0"/>
          </a:p>
          <a:p>
            <a:pPr lvl="1">
              <a:lnSpc>
                <a:spcPct val="90000"/>
              </a:lnSpc>
            </a:pPr>
            <a:r>
              <a:rPr lang="cs-CZ" dirty="0"/>
              <a:t>Neměla by být starší než několik </a:t>
            </a:r>
            <a:r>
              <a:rPr lang="cs-CZ" dirty="0" smtClean="0"/>
              <a:t>dní.</a:t>
            </a:r>
            <a:endParaRPr lang="cs-CZ" dirty="0"/>
          </a:p>
          <a:p>
            <a:pPr>
              <a:lnSpc>
                <a:spcPct val="90000"/>
              </a:lnSpc>
            </a:pPr>
            <a:r>
              <a:rPr lang="cs-CZ" sz="2800" dirty="0"/>
              <a:t>Oprava bezpečnostních děr v operačním systému </a:t>
            </a:r>
            <a:r>
              <a:rPr lang="cs-CZ" sz="2800" dirty="0" smtClean="0"/>
              <a:t>     a </a:t>
            </a:r>
            <a:r>
              <a:rPr lang="cs-CZ" sz="2800" dirty="0"/>
              <a:t>MS Internet Exploreru (Windows Update</a:t>
            </a:r>
            <a:r>
              <a:rPr lang="cs-CZ" sz="2800" dirty="0" smtClean="0"/>
              <a:t>).</a:t>
            </a:r>
            <a:endParaRPr lang="cs-CZ" sz="2800" dirty="0"/>
          </a:p>
          <a:p>
            <a:pPr>
              <a:lnSpc>
                <a:spcPct val="90000"/>
              </a:lnSpc>
            </a:pPr>
            <a:r>
              <a:rPr lang="cs-CZ" sz="2800" dirty="0" smtClean="0"/>
              <a:t>Nepřeceňovat </a:t>
            </a:r>
            <a:r>
              <a:rPr lang="cs-CZ" sz="2800" dirty="0"/>
              <a:t>antivirový </a:t>
            </a:r>
            <a:r>
              <a:rPr lang="cs-CZ" sz="2800" dirty="0" smtClean="0"/>
              <a:t>program.</a:t>
            </a:r>
            <a:endParaRPr lang="cs-CZ" sz="2800" dirty="0"/>
          </a:p>
          <a:p>
            <a:pPr>
              <a:lnSpc>
                <a:spcPct val="90000"/>
              </a:lnSpc>
            </a:pPr>
            <a:r>
              <a:rPr lang="cs-CZ" sz="2800" dirty="0"/>
              <a:t>Nepůjčovat si nelegální kopie programů a </a:t>
            </a:r>
            <a:r>
              <a:rPr lang="cs-CZ" sz="2800" dirty="0" smtClean="0"/>
              <a:t>her.</a:t>
            </a:r>
            <a:endParaRPr lang="cs-CZ" sz="2800" dirty="0"/>
          </a:p>
          <a:p>
            <a:pPr>
              <a:lnSpc>
                <a:spcPct val="90000"/>
              </a:lnSpc>
            </a:pPr>
            <a:r>
              <a:rPr lang="cs-CZ" sz="2800" dirty="0" smtClean="0"/>
              <a:t>Neotvírat </a:t>
            </a:r>
            <a:r>
              <a:rPr lang="cs-CZ" sz="2800" dirty="0"/>
              <a:t>přílohy v doručených e-mailech, pokud si nejste jisti, že pocházejí z důvěryhodného </a:t>
            </a:r>
            <a:r>
              <a:rPr lang="cs-CZ" sz="2800" dirty="0" smtClean="0"/>
              <a:t>zdroje</a:t>
            </a:r>
            <a:r>
              <a:rPr lang="cs-CZ" sz="2400" dirty="0" smtClean="0"/>
              <a:t>.</a:t>
            </a:r>
            <a:endParaRPr lang="cs-CZ" sz="2400" dirty="0"/>
          </a:p>
          <a:p>
            <a:pPr>
              <a:lnSpc>
                <a:spcPct val="90000"/>
              </a:lnSpc>
            </a:pPr>
            <a:endParaRPr lang="cs-CZ" sz="23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4562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Internet </a:t>
            </a:r>
            <a:r>
              <a:rPr lang="cs-CZ" dirty="0" err="1" smtClean="0"/>
              <a:t>Security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balíky bezpečnostních programů</a:t>
            </a:r>
          </a:p>
          <a:p>
            <a:pPr lvl="1"/>
            <a:r>
              <a:rPr lang="cs-CZ" dirty="0"/>
              <a:t>antivirus</a:t>
            </a:r>
          </a:p>
          <a:p>
            <a:pPr lvl="1"/>
            <a:r>
              <a:rPr lang="cs-CZ" dirty="0" err="1"/>
              <a:t>antispyware</a:t>
            </a:r>
            <a:endParaRPr lang="cs-CZ" dirty="0"/>
          </a:p>
          <a:p>
            <a:pPr lvl="1"/>
            <a:r>
              <a:rPr lang="cs-CZ" dirty="0" err="1"/>
              <a:t>antispam</a:t>
            </a:r>
            <a:endParaRPr lang="cs-CZ" dirty="0"/>
          </a:p>
          <a:p>
            <a:pPr lvl="1"/>
            <a:r>
              <a:rPr lang="cs-CZ" dirty="0"/>
              <a:t>firewall</a:t>
            </a:r>
          </a:p>
          <a:p>
            <a:pPr lvl="1">
              <a:buFont typeface="Wingdings" pitchFamily="2" charset="2"/>
              <a:buNone/>
            </a:pPr>
            <a:endParaRPr lang="cs-CZ" dirty="0"/>
          </a:p>
          <a:p>
            <a:pPr lvl="1">
              <a:buFont typeface="Wingdings" pitchFamily="2" charset="2"/>
              <a:buNone/>
            </a:pPr>
            <a:r>
              <a:rPr lang="cs-CZ" dirty="0"/>
              <a:t>(AVG Internet </a:t>
            </a:r>
            <a:r>
              <a:rPr lang="cs-CZ" dirty="0" err="1"/>
              <a:t>Security</a:t>
            </a:r>
            <a:r>
              <a:rPr lang="cs-CZ" dirty="0"/>
              <a:t>, </a:t>
            </a:r>
            <a:r>
              <a:rPr lang="cs-CZ" dirty="0" err="1"/>
              <a:t>Norton</a:t>
            </a:r>
            <a:r>
              <a:rPr lang="cs-CZ" dirty="0"/>
              <a:t> Internet </a:t>
            </a:r>
            <a:r>
              <a:rPr lang="cs-CZ" dirty="0" err="1"/>
              <a:t>Security</a:t>
            </a:r>
            <a:r>
              <a:rPr lang="cs-CZ" dirty="0"/>
              <a:t>…)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6527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Prozrazení osobních údajů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Co jsou citlivé osobní údaje?</a:t>
            </a:r>
          </a:p>
          <a:p>
            <a:pPr lvl="1"/>
            <a:r>
              <a:rPr lang="cs-CZ" dirty="0" smtClean="0"/>
              <a:t>Osobní data – adresa, rodné </a:t>
            </a:r>
            <a:r>
              <a:rPr lang="cs-CZ" dirty="0" smtClean="0"/>
              <a:t>číslo</a:t>
            </a:r>
            <a:endParaRPr lang="cs-CZ" dirty="0" smtClean="0"/>
          </a:p>
          <a:p>
            <a:pPr lvl="1"/>
            <a:r>
              <a:rPr lang="cs-CZ" dirty="0" smtClean="0"/>
              <a:t>Číslo telefonu, e-mailová adresa…</a:t>
            </a:r>
          </a:p>
          <a:p>
            <a:pPr lvl="1"/>
            <a:r>
              <a:rPr lang="cs-CZ" dirty="0" smtClean="0"/>
              <a:t>Informace o rodině, o </a:t>
            </a:r>
            <a:r>
              <a:rPr lang="cs-CZ" dirty="0" smtClean="0"/>
              <a:t>spolužácích</a:t>
            </a:r>
            <a:endParaRPr lang="cs-CZ" dirty="0"/>
          </a:p>
          <a:p>
            <a:r>
              <a:rPr lang="cs-CZ" dirty="0" smtClean="0"/>
              <a:t>Jak dojde k prozrazení těchto údajů?</a:t>
            </a:r>
          </a:p>
          <a:p>
            <a:pPr lvl="1"/>
            <a:r>
              <a:rPr lang="cs-CZ" dirty="0" smtClean="0"/>
              <a:t>Zadáme při registraci do chatu, internetového obchodu, </a:t>
            </a:r>
            <a:r>
              <a:rPr lang="cs-CZ" dirty="0" err="1" smtClean="0"/>
              <a:t>Facebooku</a:t>
            </a:r>
            <a:r>
              <a:rPr lang="cs-CZ" dirty="0" smtClean="0"/>
              <a:t>, </a:t>
            </a:r>
            <a:r>
              <a:rPr lang="cs-CZ" dirty="0" err="1" smtClean="0"/>
              <a:t>Twitteru</a:t>
            </a:r>
            <a:r>
              <a:rPr lang="cs-CZ" dirty="0" smtClean="0"/>
              <a:t>…</a:t>
            </a:r>
          </a:p>
          <a:p>
            <a:pPr lvl="1"/>
            <a:r>
              <a:rPr lang="cs-CZ" dirty="0" smtClean="0"/>
              <a:t>Prozradíme při komunikaci na chatu (např. cizímu člověku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42785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Jak se bránit?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525963"/>
          </a:xfrm>
        </p:spPr>
        <p:txBody>
          <a:bodyPr>
            <a:normAutofit lnSpcReduction="10000"/>
          </a:bodyPr>
          <a:lstStyle/>
          <a:p>
            <a:r>
              <a:rPr lang="cs-CZ" dirty="0"/>
              <a:t>b</a:t>
            </a:r>
            <a:r>
              <a:rPr lang="cs-CZ" dirty="0" smtClean="0"/>
              <a:t>ýt </a:t>
            </a:r>
            <a:r>
              <a:rPr lang="cs-CZ" dirty="0" smtClean="0"/>
              <a:t>opatrný</a:t>
            </a:r>
          </a:p>
          <a:p>
            <a:pPr lvl="1"/>
            <a:r>
              <a:rPr lang="cs-CZ" dirty="0" smtClean="0"/>
              <a:t>Nesdělovat osobní údaje cizím lidem (lidem, které neznám osobně).</a:t>
            </a:r>
          </a:p>
          <a:p>
            <a:pPr lvl="1"/>
            <a:r>
              <a:rPr lang="cs-CZ" dirty="0" smtClean="0"/>
              <a:t>Poradit se s rodičem (učitelem</a:t>
            </a:r>
            <a:r>
              <a:rPr lang="cs-CZ" dirty="0" smtClean="0"/>
              <a:t>).</a:t>
            </a:r>
            <a:endParaRPr lang="cs-CZ" dirty="0" smtClean="0"/>
          </a:p>
          <a:p>
            <a:pPr lvl="1"/>
            <a:r>
              <a:rPr lang="cs-CZ" dirty="0" smtClean="0"/>
              <a:t>Při registraci zbytečně nezadávat další údaje o sobě.</a:t>
            </a:r>
          </a:p>
          <a:p>
            <a:r>
              <a:rPr lang="cs-CZ" dirty="0"/>
              <a:t>neklikat na vše, co vidím</a:t>
            </a:r>
          </a:p>
          <a:p>
            <a:r>
              <a:rPr lang="cs-CZ" dirty="0"/>
              <a:t>nenavštěvovat pochybné stránky</a:t>
            </a:r>
          </a:p>
          <a:p>
            <a:r>
              <a:rPr lang="cs-CZ" dirty="0"/>
              <a:t>nestahovat a instalovat programy, které </a:t>
            </a:r>
            <a:r>
              <a:rPr lang="cs-CZ" dirty="0" smtClean="0"/>
              <a:t>nepotřebuješ</a:t>
            </a:r>
            <a:endParaRPr lang="cs-CZ" dirty="0"/>
          </a:p>
          <a:p>
            <a:endParaRPr lang="cs-CZ" dirty="0" smtClean="0"/>
          </a:p>
          <a:p>
            <a:pPr lvl="1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4983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ještě bychom neměli dělat?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Nikomu nesdělovat své přihlašovací údaje (uživatelské jméno a heslo</a:t>
            </a:r>
            <a:r>
              <a:rPr lang="cs-CZ" dirty="0" smtClean="0"/>
              <a:t>)</a:t>
            </a:r>
            <a:endParaRPr lang="cs-CZ" dirty="0" smtClean="0"/>
          </a:p>
          <a:p>
            <a:pPr lvl="1"/>
            <a:r>
              <a:rPr lang="cs-CZ" dirty="0" smtClean="0"/>
              <a:t>E-mail, chat, </a:t>
            </a:r>
            <a:r>
              <a:rPr lang="cs-CZ" dirty="0" err="1" smtClean="0"/>
              <a:t>Facebook</a:t>
            </a:r>
            <a:r>
              <a:rPr lang="cs-CZ" dirty="0" smtClean="0"/>
              <a:t>, </a:t>
            </a:r>
            <a:r>
              <a:rPr lang="cs-CZ" dirty="0" err="1" smtClean="0"/>
              <a:t>Twitter</a:t>
            </a:r>
            <a:r>
              <a:rPr lang="cs-CZ" dirty="0" smtClean="0"/>
              <a:t>, internetový obchod, internetové </a:t>
            </a:r>
            <a:r>
              <a:rPr lang="cs-CZ" dirty="0" smtClean="0"/>
              <a:t>bankovnictví</a:t>
            </a:r>
            <a:endParaRPr lang="cs-CZ" dirty="0" smtClean="0"/>
          </a:p>
          <a:p>
            <a:r>
              <a:rPr lang="cs-CZ" dirty="0" smtClean="0"/>
              <a:t>Nepoužívat jedno „univerzální heslo“ pro přístup ke všem </a:t>
            </a:r>
            <a:r>
              <a:rPr lang="cs-CZ" dirty="0" smtClean="0"/>
              <a:t>službám</a:t>
            </a:r>
            <a:endParaRPr lang="cs-CZ" dirty="0" smtClean="0"/>
          </a:p>
          <a:p>
            <a:r>
              <a:rPr lang="cs-CZ" dirty="0" smtClean="0"/>
              <a:t>Nepoužívat příliš jednoduchá hesla:</a:t>
            </a:r>
          </a:p>
          <a:p>
            <a:pPr lvl="1"/>
            <a:r>
              <a:rPr lang="cs-CZ" dirty="0" smtClean="0"/>
              <a:t>Své jméno</a:t>
            </a:r>
          </a:p>
          <a:p>
            <a:pPr lvl="1"/>
            <a:r>
              <a:rPr lang="cs-CZ" dirty="0" smtClean="0"/>
              <a:t>Jednoduché slovo…</a:t>
            </a:r>
          </a:p>
          <a:p>
            <a:pPr lvl="1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57871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také dobré ještě vědět?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Při chatování</a:t>
            </a:r>
          </a:p>
          <a:p>
            <a:pPr lvl="1"/>
            <a:r>
              <a:rPr lang="cs-CZ" dirty="0" smtClean="0"/>
              <a:t>Se nevydávej za staršího (mladšího</a:t>
            </a:r>
            <a:r>
              <a:rPr lang="cs-CZ" dirty="0" smtClean="0"/>
              <a:t>)</a:t>
            </a:r>
            <a:endParaRPr lang="cs-CZ" dirty="0" smtClean="0"/>
          </a:p>
          <a:p>
            <a:pPr lvl="1"/>
            <a:r>
              <a:rPr lang="cs-CZ" dirty="0" smtClean="0"/>
              <a:t>„Nešeptej</a:t>
            </a:r>
            <a:r>
              <a:rPr lang="cs-CZ" dirty="0" smtClean="0"/>
              <a:t>“ si s neznámým </a:t>
            </a:r>
            <a:r>
              <a:rPr lang="cs-CZ" dirty="0" smtClean="0"/>
              <a:t>člověkem</a:t>
            </a:r>
            <a:endParaRPr lang="cs-CZ" dirty="0" smtClean="0"/>
          </a:p>
          <a:p>
            <a:pPr lvl="1"/>
            <a:r>
              <a:rPr lang="cs-CZ" dirty="0" smtClean="0"/>
              <a:t>Neúčastni se vulgární nebo neslušné </a:t>
            </a:r>
            <a:r>
              <a:rPr lang="cs-CZ" dirty="0" smtClean="0"/>
              <a:t>diskuse</a:t>
            </a:r>
            <a:endParaRPr lang="cs-CZ" dirty="0" smtClean="0"/>
          </a:p>
          <a:p>
            <a:pPr lvl="1"/>
            <a:r>
              <a:rPr lang="cs-CZ" dirty="0" smtClean="0"/>
              <a:t>Nedomlouvej si schůzku s člověkem z </a:t>
            </a:r>
            <a:r>
              <a:rPr lang="cs-CZ" dirty="0" smtClean="0"/>
              <a:t>chatu</a:t>
            </a:r>
            <a:endParaRPr lang="cs-CZ" dirty="0" smtClean="0"/>
          </a:p>
          <a:p>
            <a:pPr lvl="1"/>
            <a:r>
              <a:rPr lang="cs-CZ" dirty="0" smtClean="0"/>
              <a:t>Nepouštěj se do věcí, které jsou </a:t>
            </a:r>
            <a:r>
              <a:rPr lang="cs-CZ" dirty="0" smtClean="0"/>
              <a:t>nelegální</a:t>
            </a:r>
            <a:endParaRPr lang="cs-CZ" dirty="0" smtClean="0"/>
          </a:p>
          <a:p>
            <a:pPr lvl="1"/>
            <a:r>
              <a:rPr lang="cs-CZ" dirty="0" smtClean="0"/>
              <a:t>Nepouštěj se do diskuzí, které tě uvádějí do </a:t>
            </a:r>
            <a:r>
              <a:rPr lang="cs-CZ" dirty="0" smtClean="0"/>
              <a:t>rozpaků</a:t>
            </a:r>
            <a:endParaRPr lang="cs-CZ" dirty="0" smtClean="0"/>
          </a:p>
          <a:p>
            <a:pPr lvl="1"/>
            <a:r>
              <a:rPr lang="cs-CZ" dirty="0" smtClean="0"/>
              <a:t>Přeruš komunikaci s člověkem, který vyzvídá tvoje soukromé </a:t>
            </a:r>
            <a:r>
              <a:rPr lang="cs-CZ" dirty="0" smtClean="0"/>
              <a:t>údaje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3714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Schůzka s člověkem „z internetu“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Pokud se chceš setkat s člověkem, s kterým ses seznámil na internetu…</a:t>
            </a:r>
          </a:p>
          <a:p>
            <a:pPr lvl="1"/>
            <a:r>
              <a:rPr lang="cs-CZ" dirty="0" smtClean="0"/>
              <a:t>Jedině se svolením rodičů;</a:t>
            </a:r>
          </a:p>
          <a:p>
            <a:pPr lvl="1"/>
            <a:r>
              <a:rPr lang="cs-CZ" dirty="0" smtClean="0"/>
              <a:t>Nikdy nechoď sám(a)</a:t>
            </a:r>
          </a:p>
          <a:p>
            <a:pPr lvl="1"/>
            <a:r>
              <a:rPr lang="cs-CZ" dirty="0" smtClean="0"/>
              <a:t>Schůzku si domluv na veřejném místě, kde jsou lidé</a:t>
            </a:r>
          </a:p>
          <a:p>
            <a:pPr lvl="1"/>
            <a:r>
              <a:rPr lang="cs-CZ" dirty="0" smtClean="0"/>
              <a:t>Sděl rodičům čas a místo schůzky</a:t>
            </a:r>
          </a:p>
        </p:txBody>
      </p:sp>
    </p:spTree>
    <p:extLst>
      <p:ext uri="{BB962C8B-B14F-4D97-AF65-F5344CB8AC3E}">
        <p14:creationId xmlns:p14="http://schemas.microsoft.com/office/powerpoint/2010/main" val="434352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 komunikovat na sociálních sítích?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Nezapomínej, že jsi člověk:</a:t>
            </a:r>
          </a:p>
          <a:p>
            <a:pPr lvl="1"/>
            <a:r>
              <a:rPr lang="cs-CZ" dirty="0" smtClean="0"/>
              <a:t>Nebuď vulgární;</a:t>
            </a:r>
          </a:p>
          <a:p>
            <a:pPr lvl="1"/>
            <a:r>
              <a:rPr lang="cs-CZ" dirty="0" smtClean="0"/>
              <a:t>Nedělej to, co bys nedělal v běžném životě;</a:t>
            </a:r>
          </a:p>
          <a:p>
            <a:pPr lvl="1"/>
            <a:r>
              <a:rPr lang="cs-CZ" dirty="0" smtClean="0"/>
              <a:t>Neurážej ostatní;</a:t>
            </a:r>
          </a:p>
          <a:p>
            <a:r>
              <a:rPr lang="cs-CZ" dirty="0" smtClean="0"/>
              <a:t>Když tě někdo napadne, bude k tobě vulgární?</a:t>
            </a:r>
          </a:p>
          <a:p>
            <a:pPr lvl="1"/>
            <a:r>
              <a:rPr lang="cs-CZ" dirty="0" smtClean="0"/>
              <a:t>Označ a ulož si takovou komunikaci;</a:t>
            </a:r>
          </a:p>
          <a:p>
            <a:pPr lvl="1"/>
            <a:r>
              <a:rPr lang="cs-CZ" dirty="0" smtClean="0"/>
              <a:t>Rozhovor s takovým člověkem přeruš;</a:t>
            </a:r>
          </a:p>
          <a:p>
            <a:pPr lvl="1"/>
            <a:r>
              <a:rPr lang="cs-CZ" dirty="0" smtClean="0"/>
              <a:t>Vše oznam rodičům;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3688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je to s fotografiemi?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Pokud někam umístíš svou fotografii počítej </a:t>
            </a:r>
            <a:r>
              <a:rPr lang="cs-CZ" dirty="0" smtClean="0"/>
              <a:t>    s </a:t>
            </a:r>
            <a:r>
              <a:rPr lang="cs-CZ" dirty="0" smtClean="0"/>
              <a:t>tím, že:</a:t>
            </a:r>
          </a:p>
          <a:p>
            <a:pPr lvl="1"/>
            <a:r>
              <a:rPr lang="cs-CZ" dirty="0" smtClean="0"/>
              <a:t>Kdokoliv ji může </a:t>
            </a:r>
            <a:r>
              <a:rPr lang="cs-CZ" dirty="0" smtClean="0"/>
              <a:t>vidět</a:t>
            </a:r>
            <a:endParaRPr lang="cs-CZ" dirty="0" smtClean="0"/>
          </a:p>
          <a:p>
            <a:pPr lvl="1"/>
            <a:r>
              <a:rPr lang="cs-CZ" dirty="0" smtClean="0"/>
              <a:t>Kdokoliv si ji může </a:t>
            </a:r>
            <a:r>
              <a:rPr lang="cs-CZ" dirty="0" smtClean="0"/>
              <a:t>stáhnout</a:t>
            </a:r>
            <a:endParaRPr lang="cs-CZ" dirty="0" smtClean="0"/>
          </a:p>
          <a:p>
            <a:pPr lvl="1"/>
            <a:r>
              <a:rPr lang="cs-CZ" dirty="0" smtClean="0"/>
              <a:t>Kdokoliv ji může </a:t>
            </a:r>
            <a:r>
              <a:rPr lang="cs-CZ" dirty="0" smtClean="0"/>
              <a:t>použít</a:t>
            </a:r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Nedávej na internet fotografie, u kterých nepočítáš s tím, že se toto může stát.</a:t>
            </a:r>
          </a:p>
          <a:p>
            <a:pPr lvl="1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2663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Kam se obrátit pro pomoc?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Rodiče</a:t>
            </a:r>
          </a:p>
          <a:p>
            <a:r>
              <a:rPr lang="cs-CZ" dirty="0" smtClean="0"/>
              <a:t>Policie </a:t>
            </a:r>
            <a:r>
              <a:rPr lang="cs-CZ" smtClean="0"/>
              <a:t>České republiky</a:t>
            </a:r>
            <a:endParaRPr lang="cs-CZ" dirty="0" smtClean="0"/>
          </a:p>
          <a:p>
            <a:r>
              <a:rPr lang="cs-CZ" dirty="0">
                <a:hlinkClick r:id="rId2"/>
              </a:rPr>
              <a:t>http://www.bezpecnyinternet.cz</a:t>
            </a:r>
            <a:r>
              <a:rPr lang="cs-CZ" dirty="0" smtClean="0">
                <a:hlinkClick r:id="rId2"/>
              </a:rPr>
              <a:t>/</a:t>
            </a:r>
            <a:endParaRPr lang="cs-CZ" dirty="0" smtClean="0"/>
          </a:p>
          <a:p>
            <a:r>
              <a:rPr lang="cs-CZ" dirty="0" smtClean="0"/>
              <a:t>Centrum bezpečnosti Google</a:t>
            </a:r>
          </a:p>
          <a:p>
            <a:pPr lvl="1"/>
            <a:r>
              <a:rPr lang="cs-CZ" dirty="0">
                <a:hlinkClick r:id="rId3"/>
              </a:rPr>
              <a:t>http://www.google.cz/familysafety</a:t>
            </a:r>
            <a:r>
              <a:rPr lang="cs-CZ" dirty="0" smtClean="0">
                <a:hlinkClick r:id="rId3"/>
              </a:rPr>
              <a:t>/</a:t>
            </a:r>
            <a:endParaRPr lang="cs-CZ" dirty="0" smtClean="0"/>
          </a:p>
          <a:p>
            <a:r>
              <a:rPr lang="cs-CZ" dirty="0" smtClean="0"/>
              <a:t>Centrum bezpečnosti Alík</a:t>
            </a:r>
          </a:p>
          <a:p>
            <a:pPr lvl="1"/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alik.idnes.cz/alik.asp?y=alik/bezpecnost-na-internetu.htm</a:t>
            </a:r>
            <a:endParaRPr lang="cs-CZ" dirty="0" smtClean="0"/>
          </a:p>
          <a:p>
            <a:r>
              <a:rPr lang="cs-CZ" dirty="0" smtClean="0"/>
              <a:t>Centrum zabezpečení Microsoft</a:t>
            </a:r>
          </a:p>
          <a:p>
            <a:pPr lvl="1"/>
            <a:r>
              <a:rPr lang="cs-CZ" dirty="0">
                <a:hlinkClick r:id="rId5"/>
              </a:rPr>
              <a:t>http://www.microsoft.com/cze/security/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7389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zajímavé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Seznam se bezpečně (video)</a:t>
            </a:r>
          </a:p>
          <a:p>
            <a:pPr lvl="1"/>
            <a:r>
              <a:rPr lang="cs-CZ" dirty="0">
                <a:hlinkClick r:id="rId2"/>
              </a:rPr>
              <a:t>http://www.seznamsebezpecne.cz</a:t>
            </a:r>
            <a:r>
              <a:rPr lang="cs-CZ" dirty="0" smtClean="0">
                <a:hlinkClick r:id="rId2"/>
              </a:rPr>
              <a:t>/</a:t>
            </a:r>
            <a:endParaRPr lang="cs-CZ" dirty="0" smtClean="0"/>
          </a:p>
          <a:p>
            <a:r>
              <a:rPr lang="cs-CZ" dirty="0" smtClean="0"/>
              <a:t>Desatero bezpečného internetu</a:t>
            </a:r>
          </a:p>
          <a:p>
            <a:pPr lvl="1"/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www.seznamsebezpecne.cz/desatero-bezpecneho-internetu</a:t>
            </a:r>
            <a:endParaRPr lang="cs-CZ" dirty="0" smtClean="0"/>
          </a:p>
          <a:p>
            <a:r>
              <a:rPr lang="cs-CZ" dirty="0" smtClean="0"/>
              <a:t>Bezpečnost na internetu</a:t>
            </a:r>
          </a:p>
          <a:p>
            <a:pPr lvl="1"/>
            <a:r>
              <a:rPr lang="cs-CZ" dirty="0">
                <a:hlinkClick r:id="rId4"/>
              </a:rPr>
              <a:t>http://www.primanet.cz/bezpecnost-na-internetu/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32343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hangingPunct="0"/>
            <a:r>
              <a:rPr lang="cs-CZ" b="1" dirty="0"/>
              <a:t>Použitá literatura:</a:t>
            </a:r>
          </a:p>
          <a:p>
            <a:pPr marL="0" indent="0" hangingPunct="0">
              <a:buNone/>
            </a:pPr>
            <a:r>
              <a:rPr lang="cs-CZ" dirty="0"/>
              <a:t> </a:t>
            </a:r>
          </a:p>
          <a:p>
            <a:pPr hangingPunct="0"/>
            <a:r>
              <a:rPr lang="cs-CZ" dirty="0"/>
              <a:t>KOVÁŘOVÁ, Libuše. </a:t>
            </a:r>
            <a:r>
              <a:rPr lang="cs-CZ" i="1" dirty="0"/>
              <a:t>Informatika pro základní školy</a:t>
            </a:r>
            <a:r>
              <a:rPr lang="cs-CZ" dirty="0"/>
              <a:t>: </a:t>
            </a:r>
            <a:r>
              <a:rPr lang="cs-CZ" i="1" dirty="0"/>
              <a:t>2</a:t>
            </a:r>
            <a:r>
              <a:rPr lang="cs-CZ" dirty="0"/>
              <a:t>. Vyd. 2. Kralice na Hané: </a:t>
            </a:r>
            <a:r>
              <a:rPr lang="cs-CZ" dirty="0" err="1"/>
              <a:t>Computer</a:t>
            </a:r>
            <a:r>
              <a:rPr lang="cs-CZ" dirty="0"/>
              <a:t> Media, 2009, 88 s. ISBN 978-80-7402-016-2. </a:t>
            </a:r>
          </a:p>
          <a:p>
            <a:pPr hangingPunct="0"/>
            <a:r>
              <a:rPr lang="cs-CZ" dirty="0"/>
              <a:t> </a:t>
            </a:r>
          </a:p>
          <a:p>
            <a:pPr hangingPunct="0"/>
            <a:r>
              <a:rPr lang="cs-CZ" dirty="0"/>
              <a:t>KOVÁŘOVÁ, Libuše. </a:t>
            </a:r>
            <a:r>
              <a:rPr lang="cs-CZ" i="1" dirty="0"/>
              <a:t>Informatika pro základní školy</a:t>
            </a:r>
            <a:r>
              <a:rPr lang="cs-CZ" dirty="0"/>
              <a:t>: </a:t>
            </a:r>
            <a:r>
              <a:rPr lang="cs-CZ" i="1" dirty="0"/>
              <a:t>1</a:t>
            </a:r>
            <a:r>
              <a:rPr lang="cs-CZ" dirty="0"/>
              <a:t>. Vyd. 2. Kralice na Hané: </a:t>
            </a:r>
            <a:r>
              <a:rPr lang="cs-CZ" dirty="0" err="1"/>
              <a:t>Computer</a:t>
            </a:r>
            <a:r>
              <a:rPr lang="cs-CZ" dirty="0"/>
              <a:t> Media, 2009, 88 s. ISBN 978-80-7402-015-5. </a:t>
            </a:r>
          </a:p>
          <a:p>
            <a:pPr hangingPunct="0"/>
            <a:r>
              <a:rPr lang="cs-CZ" dirty="0"/>
              <a:t> </a:t>
            </a:r>
          </a:p>
          <a:p>
            <a:pPr hangingPunct="0"/>
            <a:r>
              <a:rPr lang="cs-CZ" dirty="0"/>
              <a:t>NAVRÁTIL, Pavel. </a:t>
            </a:r>
            <a:r>
              <a:rPr lang="cs-CZ" i="1" dirty="0"/>
              <a:t>Internet pro školy</a:t>
            </a:r>
            <a:r>
              <a:rPr lang="cs-CZ" dirty="0"/>
              <a:t>. Vyd. 2. Kralice na Hané: </a:t>
            </a:r>
            <a:r>
              <a:rPr lang="cs-CZ" dirty="0" err="1"/>
              <a:t>Computer</a:t>
            </a:r>
            <a:r>
              <a:rPr lang="cs-CZ" dirty="0"/>
              <a:t> Media, 2004, 120 s. ISBN 80-866-8616-7.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14159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1766</TotalTime>
  <Words>701</Words>
  <Application>Microsoft Office PowerPoint</Application>
  <PresentationFormat>Předvádění na obrazovce (4:3)</PresentationFormat>
  <Paragraphs>130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Bezpečnost na internetu</vt:lpstr>
      <vt:lpstr>O čem budeme hovořit</vt:lpstr>
      <vt:lpstr>Nebezpečí virové nákazy</vt:lpstr>
      <vt:lpstr>Jak se bránit proti virům</vt:lpstr>
      <vt:lpstr>Internet Security</vt:lpstr>
      <vt:lpstr>Prozrazení osobních údajů</vt:lpstr>
      <vt:lpstr>Jak se bránit?</vt:lpstr>
      <vt:lpstr>Co ještě bychom neměli dělat?</vt:lpstr>
      <vt:lpstr>Co je také dobré ještě vědět?</vt:lpstr>
      <vt:lpstr>Schůzka s člověkem „z internetu“</vt:lpstr>
      <vt:lpstr>Jak komunikovat na sociálních sítích?</vt:lpstr>
      <vt:lpstr>Jak je to s fotografiemi?</vt:lpstr>
      <vt:lpstr>Kam se obrátit pro pomoc?</vt:lpstr>
      <vt:lpstr>Další zajímavé odkazy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E-mail</dc:title>
  <dc:creator>Petr Chvojka</dc:creator>
  <cp:lastModifiedBy>Učitel</cp:lastModifiedBy>
  <cp:revision>23</cp:revision>
  <cp:lastPrinted>1601-01-01T00:00:00Z</cp:lastPrinted>
  <dcterms:created xsi:type="dcterms:W3CDTF">2003-01-20T16:32:06Z</dcterms:created>
  <dcterms:modified xsi:type="dcterms:W3CDTF">2012-03-27T15:11:39Z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7</vt:i4>
  </property>
</Properties>
</file>