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VY_32_INOVACE_13/03_PRAVOPISNÁ CVIČENÍ PO B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   MŠ a ZŠ Veselí n.M., Kollárova 1045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    Iveta Salfická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  Pravopisná cvičení po B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  CZ.1.07/1.4.00/21.0822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54FFBB5-1150-43D1-98D6-30A3C8B22268}" type="presOf" srcId="{D1D4F407-5343-4D3F-B5B9-D407B03CAEB4}" destId="{D005CE8C-CC26-4C3E-AC11-E15060ECD759}" srcOrd="0" destOrd="0" presId="urn:microsoft.com/office/officeart/2005/8/layout/target3"/>
    <dgm:cxn modelId="{EB99A65F-69F0-4C1F-8C6D-D99CDABBAE22}" type="presOf" srcId="{D8197B8C-B260-4A16-BDF4-0947B075E274}" destId="{5A5FFA88-C948-4069-8E93-59FA12366E83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05AF8EC3-B9D7-40C0-8057-C0698540A4B6}" type="presOf" srcId="{B651F6E3-6281-48DB-9319-2AEAFDAE7572}" destId="{6BB5E863-4638-4E1D-BFDE-399D028AC4ED}" srcOrd="1" destOrd="0" presId="urn:microsoft.com/office/officeart/2005/8/layout/target3"/>
    <dgm:cxn modelId="{876BDC4B-AC63-449D-AE4C-AF3545E05827}" type="presOf" srcId="{B651F6E3-6281-48DB-9319-2AEAFDAE7572}" destId="{619D679B-A015-4ECF-8348-D1034C574F40}" srcOrd="0" destOrd="0" presId="urn:microsoft.com/office/officeart/2005/8/layout/target3"/>
    <dgm:cxn modelId="{7BB5D7BF-CF51-4BEF-87EB-6BEAB0C05C1A}" type="presOf" srcId="{D1B46980-6531-4606-95E6-44980827E919}" destId="{2BE915AB-18AA-4053-B92C-3BFC9ED204BB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5A86DC86-2643-45D5-B692-69712C78DBF9}" type="presOf" srcId="{757F3AB3-0718-4624-B441-E567A8F0AB56}" destId="{333A1088-737F-45CB-B68E-254E46348037}" srcOrd="0" destOrd="0" presId="urn:microsoft.com/office/officeart/2005/8/layout/target3"/>
    <dgm:cxn modelId="{2FF6E45D-8F2D-439F-8A0C-032FC9C77CF5}" type="presOf" srcId="{4C35D32F-0EAB-4CD7-82EE-45574DC2A586}" destId="{8BEBB6EC-1DAA-4CAC-8A25-BC0FCBD5DBD5}" srcOrd="0" destOrd="0" presId="urn:microsoft.com/office/officeart/2005/8/layout/target3"/>
    <dgm:cxn modelId="{C123BF63-EF23-4CD3-887E-876A667012FE}" type="presOf" srcId="{D1B46980-6531-4606-95E6-44980827E919}" destId="{6140AFEC-043D-4C43-A2F9-D0F5331DF3A3}" srcOrd="0" destOrd="0" presId="urn:microsoft.com/office/officeart/2005/8/layout/target3"/>
    <dgm:cxn modelId="{EE09E3A3-F4B5-428C-9D16-495A10B46320}" type="presOf" srcId="{4C35D32F-0EAB-4CD7-82EE-45574DC2A586}" destId="{890E4F0B-2866-4A3F-A3C7-2A14B1797930}" srcOrd="1" destOrd="0" presId="urn:microsoft.com/office/officeart/2005/8/layout/target3"/>
    <dgm:cxn modelId="{D0130EBC-21B5-4025-B78E-68155E94A6FC}" type="presOf" srcId="{D1D4F407-5343-4D3F-B5B9-D407B03CAEB4}" destId="{AED2198E-93D5-4001-81B4-73124B309672}" srcOrd="1" destOrd="0" presId="urn:microsoft.com/office/officeart/2005/8/layout/target3"/>
    <dgm:cxn modelId="{497730C4-923A-47ED-AA4A-6AE33C486CE5}" type="presOf" srcId="{D8197B8C-B260-4A16-BDF4-0947B075E274}" destId="{25B08C86-7E15-44DC-BE7F-FFB55DD49D12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375FC1CE-4603-419D-8875-3A3E0188B4E3}" type="presParOf" srcId="{333A1088-737F-45CB-B68E-254E46348037}" destId="{F5ABB229-8D3B-4694-996A-96F23CF14429}" srcOrd="0" destOrd="0" presId="urn:microsoft.com/office/officeart/2005/8/layout/target3"/>
    <dgm:cxn modelId="{597E1E97-1C4A-4E5E-91A7-385B60C8E364}" type="presParOf" srcId="{333A1088-737F-45CB-B68E-254E46348037}" destId="{F41139FD-01EE-4571-8B17-4FB00FC51163}" srcOrd="1" destOrd="0" presId="urn:microsoft.com/office/officeart/2005/8/layout/target3"/>
    <dgm:cxn modelId="{B0DCA8F0-4BDB-4D61-96A0-9BFC1E9E3976}" type="presParOf" srcId="{333A1088-737F-45CB-B68E-254E46348037}" destId="{D005CE8C-CC26-4C3E-AC11-E15060ECD759}" srcOrd="2" destOrd="0" presId="urn:microsoft.com/office/officeart/2005/8/layout/target3"/>
    <dgm:cxn modelId="{F7CEABED-1DE8-43A1-B7A2-ABFB281C60E2}" type="presParOf" srcId="{333A1088-737F-45CB-B68E-254E46348037}" destId="{2C702D82-9B77-49B7-9568-BB8EB47C3372}" srcOrd="3" destOrd="0" presId="urn:microsoft.com/office/officeart/2005/8/layout/target3"/>
    <dgm:cxn modelId="{D3F02C83-318B-4520-A3A1-D02BFCB6BD10}" type="presParOf" srcId="{333A1088-737F-45CB-B68E-254E46348037}" destId="{A52A0455-90FF-4808-ABD0-F02540D31D5A}" srcOrd="4" destOrd="0" presId="urn:microsoft.com/office/officeart/2005/8/layout/target3"/>
    <dgm:cxn modelId="{20887317-0272-48CC-81D3-A40A6F593030}" type="presParOf" srcId="{333A1088-737F-45CB-B68E-254E46348037}" destId="{6140AFEC-043D-4C43-A2F9-D0F5331DF3A3}" srcOrd="5" destOrd="0" presId="urn:microsoft.com/office/officeart/2005/8/layout/target3"/>
    <dgm:cxn modelId="{CCD02098-D9B2-4CA4-A676-38AA1378F1DF}" type="presParOf" srcId="{333A1088-737F-45CB-B68E-254E46348037}" destId="{9358AC05-5D7D-4327-9F80-1AD486AEA664}" srcOrd="6" destOrd="0" presId="urn:microsoft.com/office/officeart/2005/8/layout/target3"/>
    <dgm:cxn modelId="{77EC4A3F-9B25-4BCE-B359-42C09EE55D57}" type="presParOf" srcId="{333A1088-737F-45CB-B68E-254E46348037}" destId="{313FC574-E1CD-4FB4-B054-0B805CE0447D}" srcOrd="7" destOrd="0" presId="urn:microsoft.com/office/officeart/2005/8/layout/target3"/>
    <dgm:cxn modelId="{DDB88470-4F8C-447D-AF9F-FBB83F28BEB5}" type="presParOf" srcId="{333A1088-737F-45CB-B68E-254E46348037}" destId="{619D679B-A015-4ECF-8348-D1034C574F40}" srcOrd="8" destOrd="0" presId="urn:microsoft.com/office/officeart/2005/8/layout/target3"/>
    <dgm:cxn modelId="{0A26C67E-23E4-45CB-B73B-4A69E708918E}" type="presParOf" srcId="{333A1088-737F-45CB-B68E-254E46348037}" destId="{322283A8-4A27-4CDA-BAE3-F381106A9174}" srcOrd="9" destOrd="0" presId="urn:microsoft.com/office/officeart/2005/8/layout/target3"/>
    <dgm:cxn modelId="{6B875D05-7E72-49FD-AC90-2690366FC264}" type="presParOf" srcId="{333A1088-737F-45CB-B68E-254E46348037}" destId="{FFC9F71D-1B4F-4AD9-A4A6-86ADEFC8AF5C}" srcOrd="10" destOrd="0" presId="urn:microsoft.com/office/officeart/2005/8/layout/target3"/>
    <dgm:cxn modelId="{646FB40A-3A18-464F-8B90-7A50E254E647}" type="presParOf" srcId="{333A1088-737F-45CB-B68E-254E46348037}" destId="{25B08C86-7E15-44DC-BE7F-FFB55DD49D12}" srcOrd="11" destOrd="0" presId="urn:microsoft.com/office/officeart/2005/8/layout/target3"/>
    <dgm:cxn modelId="{691F4F94-CB98-4C5E-BD99-098D8D919B28}" type="presParOf" srcId="{333A1088-737F-45CB-B68E-254E46348037}" destId="{76644BE8-9D7C-4C09-B250-3D10AF48CBB7}" srcOrd="12" destOrd="0" presId="urn:microsoft.com/office/officeart/2005/8/layout/target3"/>
    <dgm:cxn modelId="{636E00E4-5D83-41C1-A724-5EBCE529F274}" type="presParOf" srcId="{333A1088-737F-45CB-B68E-254E46348037}" destId="{EE85B701-7295-41C0-BA7A-34D3756A2AE6}" srcOrd="13" destOrd="0" presId="urn:microsoft.com/office/officeart/2005/8/layout/target3"/>
    <dgm:cxn modelId="{060C4B7C-A8DC-4B6A-AF80-750F5B1EC2E8}" type="presParOf" srcId="{333A1088-737F-45CB-B68E-254E46348037}" destId="{8BEBB6EC-1DAA-4CAC-8A25-BC0FCBD5DBD5}" srcOrd="14" destOrd="0" presId="urn:microsoft.com/office/officeart/2005/8/layout/target3"/>
    <dgm:cxn modelId="{14C54141-C317-4DBB-93AB-0F28C72D19CB}" type="presParOf" srcId="{333A1088-737F-45CB-B68E-254E46348037}" destId="{AED2198E-93D5-4001-81B4-73124B309672}" srcOrd="15" destOrd="0" presId="urn:microsoft.com/office/officeart/2005/8/layout/target3"/>
    <dgm:cxn modelId="{6526EBE9-8264-4181-A823-D1ECD42AC2E2}" type="presParOf" srcId="{333A1088-737F-45CB-B68E-254E46348037}" destId="{2BE915AB-18AA-4053-B92C-3BFC9ED204BB}" srcOrd="16" destOrd="0" presId="urn:microsoft.com/office/officeart/2005/8/layout/target3"/>
    <dgm:cxn modelId="{34463D12-FC3F-4EFA-BF01-E9BBDC306859}" type="presParOf" srcId="{333A1088-737F-45CB-B68E-254E46348037}" destId="{6BB5E863-4638-4E1D-BFDE-399D028AC4ED}" srcOrd="17" destOrd="0" presId="urn:microsoft.com/office/officeart/2005/8/layout/target3"/>
    <dgm:cxn modelId="{9B0B877E-1463-4F61-B5CC-7C8BA757E19B}" type="presParOf" srcId="{333A1088-737F-45CB-B68E-254E46348037}" destId="{5A5FFA88-C948-4069-8E93-59FA12366E83}" srcOrd="18" destOrd="0" presId="urn:microsoft.com/office/officeart/2005/8/layout/target3"/>
    <dgm:cxn modelId="{9F5417D7-1DAC-49FA-BB0E-C505AEB30751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   MŠ a ZŠ Veselí n.M., Kollárova 1045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    Iveta Salfická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VY_32_INOVACE_13/03_PRAVOPISNÁ CVIČENÍ PO B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  Pravopisná cvičení po B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  CZ.1.07/1.4.00/21.0822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C48C4D-C66B-4551-80CF-3D605AFB13C1}" type="datetimeFigureOut">
              <a:rPr lang="cs-CZ" smtClean="0"/>
              <a:t>27.3.2012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89A0A7-6C2C-456B-9A9F-8D2340AAC84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681205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C48C4D-C66B-4551-80CF-3D605AFB13C1}" type="datetimeFigureOut">
              <a:rPr lang="cs-CZ" smtClean="0"/>
              <a:t>27.3.2012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89A0A7-6C2C-456B-9A9F-8D2340AAC84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050837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C48C4D-C66B-4551-80CF-3D605AFB13C1}" type="datetimeFigureOut">
              <a:rPr lang="cs-CZ" smtClean="0"/>
              <a:t>27.3.2012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89A0A7-6C2C-456B-9A9F-8D2340AAC84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654553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C48C4D-C66B-4551-80CF-3D605AFB13C1}" type="datetimeFigureOut">
              <a:rPr lang="cs-CZ" smtClean="0"/>
              <a:t>27.3.2012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89A0A7-6C2C-456B-9A9F-8D2340AAC84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02181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C48C4D-C66B-4551-80CF-3D605AFB13C1}" type="datetimeFigureOut">
              <a:rPr lang="cs-CZ" smtClean="0"/>
              <a:t>27.3.2012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89A0A7-6C2C-456B-9A9F-8D2340AAC84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658395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C48C4D-C66B-4551-80CF-3D605AFB13C1}" type="datetimeFigureOut">
              <a:rPr lang="cs-CZ" smtClean="0"/>
              <a:t>27.3.2012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89A0A7-6C2C-456B-9A9F-8D2340AAC84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7383516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C48C4D-C66B-4551-80CF-3D605AFB13C1}" type="datetimeFigureOut">
              <a:rPr lang="cs-CZ" smtClean="0"/>
              <a:t>27.3.2012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89A0A7-6C2C-456B-9A9F-8D2340AAC84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944187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C48C4D-C66B-4551-80CF-3D605AFB13C1}" type="datetimeFigureOut">
              <a:rPr lang="cs-CZ" smtClean="0"/>
              <a:t>27.3.2012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89A0A7-6C2C-456B-9A9F-8D2340AAC84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546944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C48C4D-C66B-4551-80CF-3D605AFB13C1}" type="datetimeFigureOut">
              <a:rPr lang="cs-CZ" smtClean="0"/>
              <a:t>27.3.2012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89A0A7-6C2C-456B-9A9F-8D2340AAC84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663859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C48C4D-C66B-4551-80CF-3D605AFB13C1}" type="datetimeFigureOut">
              <a:rPr lang="cs-CZ" smtClean="0"/>
              <a:t>27.3.2012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89A0A7-6C2C-456B-9A9F-8D2340AAC84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427639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C48C4D-C66B-4551-80CF-3D605AFB13C1}" type="datetimeFigureOut">
              <a:rPr lang="cs-CZ" smtClean="0"/>
              <a:t>27.3.2012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89A0A7-6C2C-456B-9A9F-8D2340AAC84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701099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C48C4D-C66B-4551-80CF-3D605AFB13C1}" type="datetimeFigureOut">
              <a:rPr lang="cs-CZ" smtClean="0"/>
              <a:t>27.3.2012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89A0A7-6C2C-456B-9A9F-8D2340AAC84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54384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867592080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23034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ANOTACE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268760"/>
            <a:ext cx="8640960" cy="4857403"/>
          </a:xfrm>
        </p:spPr>
        <p:txBody>
          <a:bodyPr/>
          <a:lstStyle/>
          <a:p>
            <a:endParaRPr lang="cs-CZ" sz="2400" dirty="0" smtClean="0"/>
          </a:p>
          <a:p>
            <a:r>
              <a:rPr lang="cs-CZ" sz="2400" dirty="0" smtClean="0"/>
              <a:t>Materiál je určen pro žáky ZŠ praktické – 5. ročník,  slouží </a:t>
            </a:r>
            <a:r>
              <a:rPr lang="cs-CZ" sz="2400" dirty="0" smtClean="0"/>
              <a:t>              k </a:t>
            </a:r>
            <a:r>
              <a:rPr lang="cs-CZ" sz="2400" dirty="0" smtClean="0"/>
              <a:t>procvičení pravopisu vyjmenovaných a příbuzných slov po B.</a:t>
            </a:r>
          </a:p>
          <a:p>
            <a:r>
              <a:rPr lang="cs-CZ" sz="2400" dirty="0" smtClean="0"/>
              <a:t>Materiál je určen k použití při práci na interaktivní </a:t>
            </a:r>
            <a:r>
              <a:rPr lang="cs-CZ" sz="2400" dirty="0" smtClean="0"/>
              <a:t>tabuli. </a:t>
            </a:r>
            <a:endParaRPr lang="cs-CZ" sz="2400" dirty="0" smtClean="0"/>
          </a:p>
          <a:p>
            <a:r>
              <a:rPr lang="cs-CZ" sz="2400" dirty="0" smtClean="0"/>
              <a:t>Datum </a:t>
            </a:r>
            <a:r>
              <a:rPr lang="cs-CZ" sz="2400" dirty="0"/>
              <a:t>vytvoření :  říjen 2011 </a:t>
            </a:r>
          </a:p>
          <a:p>
            <a:r>
              <a:rPr lang="cs-CZ" sz="2400" dirty="0"/>
              <a:t>Datum ověření :   </a:t>
            </a:r>
            <a:r>
              <a:rPr lang="cs-CZ" sz="2400" dirty="0" smtClean="0"/>
              <a:t>  18.11. 2011</a:t>
            </a:r>
          </a:p>
          <a:p>
            <a:r>
              <a:rPr lang="cs-CZ" sz="2400" dirty="0" smtClean="0"/>
              <a:t>Žáci doplňují neúplná slova, zdůvodňují pravopis těchto slov,  spojují příbuzná slova s příslušným slovem vyjmenovaným </a:t>
            </a:r>
            <a:r>
              <a:rPr lang="cs-CZ" sz="2400" dirty="0" smtClean="0"/>
              <a:t>           a </a:t>
            </a:r>
            <a:r>
              <a:rPr lang="cs-CZ" sz="2400" dirty="0" smtClean="0"/>
              <a:t>doplňují chybějící vyjmenovaná slova.  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Žáci pracovali aktivně a se zaujetím, je vhodné pravopisná cvičení 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vytisknout a případně použít k opakování jako samostatnou práci. </a:t>
            </a:r>
            <a:endParaRPr lang="cs-CZ" sz="2400" dirty="0"/>
          </a:p>
          <a:p>
            <a:pPr marL="0" indent="0"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0793008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sz="4000" dirty="0" smtClean="0"/>
              <a:t>Pravopisná cvičení po B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1.  Doplňte i - í nebo y – </a:t>
            </a:r>
            <a:r>
              <a:rPr lang="cs-CZ" sz="2400" dirty="0" smtClean="0"/>
              <a:t>ý:</a:t>
            </a: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Zb_střit pozornost, sb_rat zkušenosti, ub_toval se v hotelu, </a:t>
            </a:r>
          </a:p>
          <a:p>
            <a:pPr marL="0" indent="0">
              <a:buNone/>
            </a:pPr>
            <a:r>
              <a:rPr lang="cs-CZ" sz="2400" dirty="0" smtClean="0"/>
              <a:t>b_l b_ch zaspal, zb_tek látky, nerozb_tný džbán, příjemný pob_t, </a:t>
            </a:r>
          </a:p>
          <a:p>
            <a:pPr marL="0" indent="0">
              <a:buNone/>
            </a:pPr>
            <a:r>
              <a:rPr lang="cs-CZ" sz="2400" dirty="0" smtClean="0"/>
              <a:t>hrál odb_jenou, nekupuj zb_tečnosti, hb_tě vyskočil, básnička v </a:t>
            </a:r>
          </a:p>
          <a:p>
            <a:pPr marL="0" indent="0">
              <a:buNone/>
            </a:pPr>
            <a:r>
              <a:rPr lang="cs-CZ" sz="2400" dirty="0" smtClean="0"/>
              <a:t>slab_káři, krutí dob_vatelé, špaček usedl na b_dýlko.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127853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sz="4000" dirty="0" smtClean="0"/>
              <a:t>Pravopisná cvičení po B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2400" dirty="0" smtClean="0"/>
              <a:t>2. Spoj slovo příbuzné s příslušným vyjmenovaným </a:t>
            </a:r>
            <a:r>
              <a:rPr lang="cs-CZ" sz="2400" dirty="0" smtClean="0"/>
              <a:t>slovem: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 </a:t>
            </a:r>
          </a:p>
          <a:p>
            <a:pPr marL="0" indent="0">
              <a:buNone/>
            </a:pPr>
            <a:endParaRPr lang="cs-CZ" sz="2400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28185194"/>
              </p:ext>
            </p:extLst>
          </p:nvPr>
        </p:nvGraphicFramePr>
        <p:xfrm>
          <a:off x="611560" y="2276872"/>
          <a:ext cx="1872208" cy="457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72208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obývací 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4467606"/>
              </p:ext>
            </p:extLst>
          </p:nvPr>
        </p:nvGraphicFramePr>
        <p:xfrm>
          <a:off x="611560" y="2852936"/>
          <a:ext cx="1872208" cy="457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72208"/>
              </a:tblGrid>
              <a:tr h="211048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bystrozraký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34559160"/>
              </p:ext>
            </p:extLst>
          </p:nvPr>
        </p:nvGraphicFramePr>
        <p:xfrm>
          <a:off x="611560" y="3429000"/>
          <a:ext cx="1872208" cy="457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72208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bydliště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55308099"/>
              </p:ext>
            </p:extLst>
          </p:nvPr>
        </p:nvGraphicFramePr>
        <p:xfrm>
          <a:off x="611560" y="4077072"/>
          <a:ext cx="1872208" cy="457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72208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blahobyt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1" name="Tabulka 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75904574"/>
              </p:ext>
            </p:extLst>
          </p:nvPr>
        </p:nvGraphicFramePr>
        <p:xfrm>
          <a:off x="611560" y="4725144"/>
          <a:ext cx="1872208" cy="457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72208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obyčejný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3" name="Tabulka 1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27925364"/>
              </p:ext>
            </p:extLst>
          </p:nvPr>
        </p:nvGraphicFramePr>
        <p:xfrm>
          <a:off x="611560" y="5373216"/>
          <a:ext cx="1872208" cy="457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72208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bytná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4" name="Tabulka 1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89466448"/>
              </p:ext>
            </p:extLst>
          </p:nvPr>
        </p:nvGraphicFramePr>
        <p:xfrm>
          <a:off x="611560" y="6021288"/>
          <a:ext cx="1872208" cy="457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72208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dobytče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5" name="Tabulka 1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66949975"/>
              </p:ext>
            </p:extLst>
          </p:nvPr>
        </p:nvGraphicFramePr>
        <p:xfrm>
          <a:off x="6660232" y="2271152"/>
          <a:ext cx="2016224" cy="457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16224"/>
              </a:tblGrid>
              <a:tr h="437768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obyčej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6" name="Tabulka 1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88015865"/>
              </p:ext>
            </p:extLst>
          </p:nvPr>
        </p:nvGraphicFramePr>
        <p:xfrm>
          <a:off x="6660232" y="2852936"/>
          <a:ext cx="2016224" cy="457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16224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dobytek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7" name="Tabulka 1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57706846"/>
              </p:ext>
            </p:extLst>
          </p:nvPr>
        </p:nvGraphicFramePr>
        <p:xfrm>
          <a:off x="6660232" y="3429000"/>
          <a:ext cx="2016224" cy="457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16224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být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8" name="Tabulka 1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72018749"/>
              </p:ext>
            </p:extLst>
          </p:nvPr>
        </p:nvGraphicFramePr>
        <p:xfrm>
          <a:off x="6660232" y="4077072"/>
          <a:ext cx="2016224" cy="457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16224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obyvatel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9" name="Tabulka 1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23896699"/>
              </p:ext>
            </p:extLst>
          </p:nvPr>
        </p:nvGraphicFramePr>
        <p:xfrm>
          <a:off x="6660232" y="4725144"/>
          <a:ext cx="2016224" cy="457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16224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byt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0" name="Tabulka 1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96988187"/>
              </p:ext>
            </p:extLst>
          </p:nvPr>
        </p:nvGraphicFramePr>
        <p:xfrm>
          <a:off x="6660232" y="5373216"/>
          <a:ext cx="2016224" cy="457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16224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bydlit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1" name="Tabulka 2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47878977"/>
              </p:ext>
            </p:extLst>
          </p:nvPr>
        </p:nvGraphicFramePr>
        <p:xfrm>
          <a:off x="6660232" y="6021288"/>
          <a:ext cx="2016224" cy="457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16224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bystrý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85718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sz="4000" dirty="0" smtClean="0"/>
              <a:t>Pravopisná cvičení po B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3. Doplň chybějící vyjmenovaná slova po </a:t>
            </a:r>
            <a:r>
              <a:rPr lang="cs-CZ" sz="2400" dirty="0" smtClean="0"/>
              <a:t>B: </a:t>
            </a: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/>
              <a:t>b</a:t>
            </a:r>
            <a:r>
              <a:rPr lang="cs-CZ" sz="2400" dirty="0" smtClean="0"/>
              <a:t>ýt - __________ - obyvatel - byt - __________ - __________ - </a:t>
            </a:r>
          </a:p>
          <a:p>
            <a:pPr marL="0" indent="0">
              <a:buNone/>
            </a:pPr>
            <a:r>
              <a:rPr lang="cs-CZ" sz="2400" dirty="0"/>
              <a:t>d</a:t>
            </a:r>
            <a:r>
              <a:rPr lang="cs-CZ" sz="2400" dirty="0" smtClean="0"/>
              <a:t>obytek - __________ - obyčej - bystrý - __________ - kobyla - __________ - __________ - Přibyslav</a:t>
            </a:r>
          </a:p>
        </p:txBody>
      </p:sp>
    </p:spTree>
    <p:extLst>
      <p:ext uri="{BB962C8B-B14F-4D97-AF65-F5344CB8AC3E}">
        <p14:creationId xmlns:p14="http://schemas.microsoft.com/office/powerpoint/2010/main" val="28947965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sz="4000" dirty="0" smtClean="0"/>
              <a:t>Pravopisná cvičení po B - řešení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1. Doplňte i - í nebo y - </a:t>
            </a:r>
            <a:r>
              <a:rPr lang="cs-CZ" sz="2400" dirty="0" smtClean="0"/>
              <a:t>ý:</a:t>
            </a: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Zbystřit pozornost, sbírat zkušenosti, ubytoval se v hotelu, byl bych zaspal, zbytek látky, nerozbitný džbán, příjemný pobyt, hrál odbíjenou, nekupuj zbytečnosti, hbitě vyskočil, básnička v slabikáři, krutí dobyvatelé, špaček usedl na bidélko.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314130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sz="4000" dirty="0" smtClean="0"/>
              <a:t>Pravopisná cvičení po B - řešení</a:t>
            </a:r>
            <a:endParaRPr lang="cs-CZ" sz="4000" dirty="0"/>
          </a:p>
        </p:txBody>
      </p:sp>
      <p:sp>
        <p:nvSpPr>
          <p:cNvPr id="19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sz="2400" dirty="0" smtClean="0"/>
              <a:t>2. Spoj slovo příbuzné s příslušným vyjmenovaným </a:t>
            </a:r>
            <a:r>
              <a:rPr lang="cs-CZ" sz="2400" dirty="0" smtClean="0"/>
              <a:t>slovem: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 </a:t>
            </a:r>
          </a:p>
          <a:p>
            <a:pPr marL="0" indent="0">
              <a:buNone/>
            </a:pPr>
            <a:endParaRPr lang="cs-CZ" sz="2400" dirty="0"/>
          </a:p>
        </p:txBody>
      </p:sp>
      <p:graphicFrame>
        <p:nvGraphicFramePr>
          <p:cNvPr id="20" name="Tabulka 1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94628338"/>
              </p:ext>
            </p:extLst>
          </p:nvPr>
        </p:nvGraphicFramePr>
        <p:xfrm>
          <a:off x="611560" y="2276872"/>
          <a:ext cx="1872208" cy="457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72208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obývací 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1" name="Tabulka 2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39934968"/>
              </p:ext>
            </p:extLst>
          </p:nvPr>
        </p:nvGraphicFramePr>
        <p:xfrm>
          <a:off x="611560" y="2852936"/>
          <a:ext cx="1872208" cy="457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72208"/>
              </a:tblGrid>
              <a:tr h="211048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bystrozraký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2" name="Tabulka 2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18452194"/>
              </p:ext>
            </p:extLst>
          </p:nvPr>
        </p:nvGraphicFramePr>
        <p:xfrm>
          <a:off x="611560" y="3429000"/>
          <a:ext cx="1872208" cy="457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72208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bydliště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3" name="Tabulka 2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27092913"/>
              </p:ext>
            </p:extLst>
          </p:nvPr>
        </p:nvGraphicFramePr>
        <p:xfrm>
          <a:off x="611560" y="4077072"/>
          <a:ext cx="1872208" cy="457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72208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blahobyt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4" name="Tabulka 2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56271766"/>
              </p:ext>
            </p:extLst>
          </p:nvPr>
        </p:nvGraphicFramePr>
        <p:xfrm>
          <a:off x="611560" y="4725144"/>
          <a:ext cx="1872208" cy="457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72208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obyčejný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5" name="Tabulka 2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33250761"/>
              </p:ext>
            </p:extLst>
          </p:nvPr>
        </p:nvGraphicFramePr>
        <p:xfrm>
          <a:off x="611560" y="5373216"/>
          <a:ext cx="1872208" cy="457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72208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bytná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6" name="Tabulka 2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48750712"/>
              </p:ext>
            </p:extLst>
          </p:nvPr>
        </p:nvGraphicFramePr>
        <p:xfrm>
          <a:off x="611560" y="6021288"/>
          <a:ext cx="1872208" cy="457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72208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dobytče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7" name="Tabulka 2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59471560"/>
              </p:ext>
            </p:extLst>
          </p:nvPr>
        </p:nvGraphicFramePr>
        <p:xfrm>
          <a:off x="6660232" y="2271152"/>
          <a:ext cx="2016224" cy="457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16224"/>
              </a:tblGrid>
              <a:tr h="437768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obyčej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8" name="Tabulka 2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47707920"/>
              </p:ext>
            </p:extLst>
          </p:nvPr>
        </p:nvGraphicFramePr>
        <p:xfrm>
          <a:off x="6660232" y="2852936"/>
          <a:ext cx="2016224" cy="457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16224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dobytek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9" name="Tabulka 2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17546349"/>
              </p:ext>
            </p:extLst>
          </p:nvPr>
        </p:nvGraphicFramePr>
        <p:xfrm>
          <a:off x="6660232" y="3429000"/>
          <a:ext cx="2016224" cy="457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16224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být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30" name="Tabulka 2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50219891"/>
              </p:ext>
            </p:extLst>
          </p:nvPr>
        </p:nvGraphicFramePr>
        <p:xfrm>
          <a:off x="6660232" y="4077072"/>
          <a:ext cx="2016224" cy="457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16224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obyvatel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31" name="Tabulka 3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5790502"/>
              </p:ext>
            </p:extLst>
          </p:nvPr>
        </p:nvGraphicFramePr>
        <p:xfrm>
          <a:off x="6660232" y="4725144"/>
          <a:ext cx="2016224" cy="457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16224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byt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32" name="Tabulka 3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90677215"/>
              </p:ext>
            </p:extLst>
          </p:nvPr>
        </p:nvGraphicFramePr>
        <p:xfrm>
          <a:off x="6660232" y="5373216"/>
          <a:ext cx="2016224" cy="457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16224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bydlit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33" name="Tabulka 3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44362401"/>
              </p:ext>
            </p:extLst>
          </p:nvPr>
        </p:nvGraphicFramePr>
        <p:xfrm>
          <a:off x="6660232" y="6021288"/>
          <a:ext cx="2016224" cy="457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16224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bystrý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cxnSp>
        <p:nvCxnSpPr>
          <p:cNvPr id="35" name="Přímá spojnice se šipkou 34"/>
          <p:cNvCxnSpPr/>
          <p:nvPr/>
        </p:nvCxnSpPr>
        <p:spPr>
          <a:xfrm>
            <a:off x="2627784" y="2492896"/>
            <a:ext cx="3888432" cy="1872208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se šipkou 36"/>
          <p:cNvCxnSpPr/>
          <p:nvPr/>
        </p:nvCxnSpPr>
        <p:spPr>
          <a:xfrm>
            <a:off x="2627784" y="3068960"/>
            <a:ext cx="3888432" cy="3168352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se šipkou 38"/>
          <p:cNvCxnSpPr/>
          <p:nvPr/>
        </p:nvCxnSpPr>
        <p:spPr>
          <a:xfrm>
            <a:off x="2627784" y="3645024"/>
            <a:ext cx="3888432" cy="1944216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se šipkou 40"/>
          <p:cNvCxnSpPr/>
          <p:nvPr/>
        </p:nvCxnSpPr>
        <p:spPr>
          <a:xfrm flipV="1">
            <a:off x="2627784" y="3645024"/>
            <a:ext cx="3888432" cy="72008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nice se šipkou 42"/>
          <p:cNvCxnSpPr/>
          <p:nvPr/>
        </p:nvCxnSpPr>
        <p:spPr>
          <a:xfrm flipV="1">
            <a:off x="2627784" y="2492896"/>
            <a:ext cx="3888432" cy="2448272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nice se šipkou 44"/>
          <p:cNvCxnSpPr/>
          <p:nvPr/>
        </p:nvCxnSpPr>
        <p:spPr>
          <a:xfrm flipV="1">
            <a:off x="2627784" y="4941168"/>
            <a:ext cx="3888432" cy="648072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nice se šipkou 46"/>
          <p:cNvCxnSpPr/>
          <p:nvPr/>
        </p:nvCxnSpPr>
        <p:spPr>
          <a:xfrm flipV="1">
            <a:off x="2627784" y="3068960"/>
            <a:ext cx="3888432" cy="3168352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335163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sz="4000" dirty="0" smtClean="0"/>
              <a:t>Pravopisná cvičení po B - řešení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484784"/>
            <a:ext cx="8229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3. Doplň chybějící vyjmenovaná slova po </a:t>
            </a:r>
            <a:r>
              <a:rPr lang="cs-CZ" sz="2400" dirty="0" smtClean="0"/>
              <a:t>B: </a:t>
            </a:r>
            <a:endParaRPr lang="cs-CZ" sz="2400" dirty="0" smtClean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být - </a:t>
            </a:r>
            <a:r>
              <a:rPr lang="cs-CZ" sz="2400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bydlit </a:t>
            </a:r>
            <a:r>
              <a:rPr lang="cs-CZ" sz="2400" dirty="0" smtClean="0"/>
              <a:t>- obyvatel - byt - </a:t>
            </a:r>
            <a:r>
              <a:rPr lang="cs-CZ" sz="2400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příbytek</a:t>
            </a:r>
            <a:r>
              <a:rPr lang="cs-CZ" sz="2400" dirty="0" smtClean="0"/>
              <a:t> - </a:t>
            </a:r>
            <a:r>
              <a:rPr lang="cs-CZ" sz="2400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nábytek</a:t>
            </a:r>
            <a:r>
              <a:rPr lang="cs-CZ" sz="2400" dirty="0" smtClean="0"/>
              <a:t> - </a:t>
            </a:r>
          </a:p>
          <a:p>
            <a:pPr marL="0" indent="0">
              <a:buNone/>
            </a:pPr>
            <a:r>
              <a:rPr lang="cs-CZ" sz="2400" dirty="0" smtClean="0"/>
              <a:t>dobytek - </a:t>
            </a:r>
            <a:r>
              <a:rPr lang="cs-CZ" sz="2400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zbytek</a:t>
            </a:r>
            <a:r>
              <a:rPr lang="cs-CZ" sz="2400" dirty="0" smtClean="0"/>
              <a:t> - obyčej - bystrý - </a:t>
            </a:r>
            <a:r>
              <a:rPr lang="cs-CZ" sz="2400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bylina</a:t>
            </a:r>
            <a:r>
              <a:rPr lang="cs-CZ" sz="2400" dirty="0" smtClean="0"/>
              <a:t> - kobyla - 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býk</a:t>
            </a:r>
            <a:r>
              <a:rPr lang="cs-CZ" sz="2400" dirty="0" smtClean="0"/>
              <a:t> - </a:t>
            </a:r>
            <a:r>
              <a:rPr lang="cs-CZ" sz="2400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babyka</a:t>
            </a:r>
            <a:r>
              <a:rPr lang="cs-CZ" sz="2400" dirty="0" smtClean="0"/>
              <a:t> - Přibyslav</a:t>
            </a:r>
          </a:p>
          <a:p>
            <a:pPr marL="0" indent="0"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367116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Citace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2400" dirty="0" smtClean="0"/>
          </a:p>
          <a:p>
            <a:r>
              <a:rPr lang="cs-CZ" sz="2400" dirty="0" smtClean="0"/>
              <a:t>archiv autora</a:t>
            </a:r>
          </a:p>
        </p:txBody>
      </p:sp>
    </p:spTree>
    <p:extLst>
      <p:ext uri="{BB962C8B-B14F-4D97-AF65-F5344CB8AC3E}">
        <p14:creationId xmlns:p14="http://schemas.microsoft.com/office/powerpoint/2010/main" val="36009599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76</TotalTime>
  <Words>394</Words>
  <Application>Microsoft Office PowerPoint</Application>
  <PresentationFormat>Předvádění na obrazovce (4:3)</PresentationFormat>
  <Paragraphs>77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ANOTACE</vt:lpstr>
      <vt:lpstr>Pravopisná cvičení po B</vt:lpstr>
      <vt:lpstr>Pravopisná cvičení po B</vt:lpstr>
      <vt:lpstr>Pravopisná cvičení po B</vt:lpstr>
      <vt:lpstr>Pravopisná cvičení po B - řešení</vt:lpstr>
      <vt:lpstr>Pravopisná cvičení po B - řešení</vt:lpstr>
      <vt:lpstr>Pravopisná cvičení po B - řešení</vt:lpstr>
      <vt:lpstr>Citace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Iveta</dc:creator>
  <cp:lastModifiedBy>Učitel</cp:lastModifiedBy>
  <cp:revision>12</cp:revision>
  <dcterms:created xsi:type="dcterms:W3CDTF">2011-10-26T18:23:40Z</dcterms:created>
  <dcterms:modified xsi:type="dcterms:W3CDTF">2012-03-27T15:16:38Z</dcterms:modified>
</cp:coreProperties>
</file>