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VY_32_INOVACE_Irregular </a:t>
          </a:r>
          <a:r>
            <a:rPr lang="cs-CZ" sz="2000" b="0" dirty="0" err="1" smtClean="0"/>
            <a:t>verbs</a:t>
          </a:r>
          <a:r>
            <a:rPr lang="cs-CZ" sz="2000" b="0" dirty="0" smtClean="0"/>
            <a:t>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VY_32_INOVACE_Irregular </a:t>
          </a:r>
          <a:r>
            <a:rPr lang="cs-CZ" sz="2000" b="0" kern="1200" dirty="0" err="1" smtClean="0"/>
            <a:t>verbs</a:t>
          </a:r>
          <a:r>
            <a:rPr lang="cs-CZ" sz="2000" b="0" kern="1200" dirty="0" smtClean="0"/>
            <a:t> - opakování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5113813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6.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25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</a:t>
            </a:r>
            <a:r>
              <a:rPr lang="cs-CZ" dirty="0" smtClean="0"/>
              <a:t>opakování nepravidelných sloves a naučení sloves nových.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Snímek č. </a:t>
            </a:r>
            <a:r>
              <a:rPr lang="cs-CZ" dirty="0" smtClean="0"/>
              <a:t>3, 4 </a:t>
            </a:r>
            <a:r>
              <a:rPr lang="cs-CZ" dirty="0"/>
              <a:t>– Na tomto snímku má žák za úkol </a:t>
            </a:r>
            <a:r>
              <a:rPr lang="cs-CZ" dirty="0" smtClean="0"/>
              <a:t>doplnit tabulku s nepravidelnými slovesy. K dispozici má vždy jednu nápovědu u každého slovesa – český překlad, sloveso v přítomnosti nebo v minulosti. Zobrazuje se kliknutím.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5, 6 </a:t>
            </a:r>
            <a:r>
              <a:rPr lang="cs-CZ" dirty="0"/>
              <a:t>– Žák má za úkol </a:t>
            </a:r>
            <a:r>
              <a:rPr lang="cs-CZ" dirty="0" smtClean="0"/>
              <a:t>dát věty z přítomnosti do minulosti – otázku, zápor i kladnou oznamovací větu. Poté má určit, kde ve větě je obsažena minulost. Kliknutím se zobrazí.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7 </a:t>
            </a:r>
            <a:r>
              <a:rPr lang="cs-CZ" dirty="0"/>
              <a:t>– </a:t>
            </a:r>
            <a:r>
              <a:rPr lang="cs-CZ" dirty="0" smtClean="0"/>
              <a:t>Na tomto snímku je </a:t>
            </a:r>
            <a:r>
              <a:rPr lang="cs-CZ" dirty="0" err="1" smtClean="0"/>
              <a:t>osmisměrka</a:t>
            </a:r>
            <a:r>
              <a:rPr lang="cs-CZ" dirty="0" smtClean="0"/>
              <a:t>, kde žáci hledají minulý čas nepravidelných sloves. Je vhodné každému tento snímek vytisknout, aby si mohli sami zaškrtávat nalezená slovesa.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Materiál je určen k 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2162880" y="332656"/>
            <a:ext cx="4248472" cy="151216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Fill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table</a:t>
            </a:r>
            <a:endParaRPr lang="cs-CZ" sz="32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8081018"/>
              </p:ext>
            </p:extLst>
          </p:nvPr>
        </p:nvGraphicFramePr>
        <p:xfrm>
          <a:off x="971600" y="2492896"/>
          <a:ext cx="6696744" cy="3600400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2166337"/>
                <a:gridCol w="2334991"/>
                <a:gridCol w="2195416"/>
              </a:tblGrid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dělat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take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1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</a:rPr>
                        <a:t>slept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>
                          <a:effectLst/>
                        </a:rPr>
                        <a:t>dream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1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koupit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91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 smtClean="0">
                          <a:effectLst/>
                        </a:rPr>
                        <a:t>sell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134988" y="1916832"/>
            <a:ext cx="230425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Present</a:t>
            </a:r>
            <a:r>
              <a:rPr lang="cs-CZ" sz="2000" b="1" dirty="0" smtClean="0"/>
              <a:t> - přítomnost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5439244" y="1916832"/>
            <a:ext cx="2244574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Past - minulost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4928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7170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sleep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765" y="37170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spát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5656" y="30689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took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0689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v</a:t>
            </a:r>
            <a:r>
              <a:rPr lang="cs-CZ" sz="2800" b="1" dirty="0" smtClean="0"/>
              <a:t>zít, brát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5656" y="24928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did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5656" y="49411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bought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42210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snít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85656" y="42739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dreamt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5656" y="54452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sold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16318" y="54452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prodat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82369" y="4924925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buy</a:t>
            </a:r>
            <a:endParaRPr lang="cs-CZ" sz="2800" dirty="0"/>
          </a:p>
        </p:txBody>
      </p:sp>
      <p:pic>
        <p:nvPicPr>
          <p:cNvPr id="1025" name="Picture 1" descr="C:\Users\Janča\AppData\Local\Microsoft\Windows\Temporary Internet Files\Content.IE5\M5C23NMS\MC900440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0" y="3592180"/>
            <a:ext cx="1202432" cy="84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nča\AppData\Local\Microsoft\Windows\Temporary Internet Files\Content.IE5\J8OM2GKK\MC90029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818" y="4883466"/>
            <a:ext cx="1226953" cy="89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RGEF979E\MC9004344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408" y="3775723"/>
            <a:ext cx="1096572" cy="110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ča\AppData\Local\Microsoft\Windows\Temporary Internet Files\Content.IE5\SV775IUY\MC9004377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9" y="5330347"/>
            <a:ext cx="1055868" cy="109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1835696" y="260648"/>
            <a:ext cx="5256584" cy="151216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Fill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table 2</a:t>
            </a:r>
            <a:endParaRPr lang="cs-CZ" sz="32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507073"/>
              </p:ext>
            </p:extLst>
          </p:nvPr>
        </p:nvGraphicFramePr>
        <p:xfrm>
          <a:off x="971600" y="2492896"/>
          <a:ext cx="6696744" cy="3600400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2166337"/>
                <a:gridCol w="2334991"/>
                <a:gridCol w="2195416"/>
              </a:tblGrid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řezat, stříhat</a:t>
                      </a:r>
                      <a:endParaRPr lang="cs-CZ" sz="2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put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1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read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56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swim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1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běžet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91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drink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 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134988" y="1916832"/>
            <a:ext cx="230425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Present</a:t>
            </a:r>
            <a:r>
              <a:rPr lang="cs-CZ" sz="2000" b="1" dirty="0" smtClean="0"/>
              <a:t> - přítomnost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5439244" y="1916832"/>
            <a:ext cx="2244574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Past - minulost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4928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cut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7170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read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765" y="37170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číst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85656" y="30689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put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0689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položit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85656" y="24928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cut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5656" y="494116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ran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42210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plavat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85656" y="427393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swam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85656" y="54452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drank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16318" y="544522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pít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82369" y="4924925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run</a:t>
            </a:r>
            <a:endParaRPr lang="cs-CZ" sz="2800" dirty="0"/>
          </a:p>
        </p:txBody>
      </p:sp>
      <p:pic>
        <p:nvPicPr>
          <p:cNvPr id="2050" name="Picture 2" descr="C:\Users\Janča\AppData\Local\Microsoft\Windows\Temporary Internet Files\Content.IE5\M5C23NMS\MC9002997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439" y="4009033"/>
            <a:ext cx="1097329" cy="119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ča\AppData\Local\Microsoft\Windows\Temporary Internet Files\Content.IE5\Z9M5PRHE\MC900406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0" y="3476833"/>
            <a:ext cx="977835" cy="831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ča\AppData\Local\Microsoft\Windows\Temporary Internet Files\Content.IE5\Z9M5PRHE\MC9000787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11" y="4615899"/>
            <a:ext cx="769773" cy="95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ča\AppData\Local\Microsoft\Windows\Temporary Internet Files\Content.IE5\XAT1RMCR\MC90044175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003" y="5445224"/>
            <a:ext cx="977461" cy="97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ča\AppData\Local\Microsoft\Windows\Temporary Internet Files\Content.IE5\XAT1RMCR\MC9003500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30" y="2263840"/>
            <a:ext cx="977835" cy="10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7943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835696" y="260648"/>
            <a:ext cx="5256584" cy="151216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Put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sentences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past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472400" y="220486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skiing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863588" y="1658924"/>
            <a:ext cx="2952328" cy="50405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Present</a:t>
            </a:r>
            <a:r>
              <a:rPr lang="cs-CZ" sz="2000" b="1" dirty="0" smtClean="0"/>
              <a:t> - přítomnost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5439244" y="1658924"/>
            <a:ext cx="2244574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Past - minulost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472400" y="292494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don´t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cook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472400" y="364502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Does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sleep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bed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472400" y="436510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</a:t>
            </a:r>
            <a:r>
              <a:rPr lang="cs-CZ" sz="2800" b="1" smtClean="0"/>
              <a:t>am </a:t>
            </a:r>
            <a:r>
              <a:rPr lang="cs-CZ" sz="2800" b="1" dirty="0" smtClean="0"/>
              <a:t>in a </a:t>
            </a:r>
            <a:r>
              <a:rPr lang="cs-CZ" sz="2800" b="1" dirty="0" err="1" smtClean="0"/>
              <a:t>small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village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472400" y="508518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472400" y="5805264"/>
            <a:ext cx="3600400" cy="79208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dreams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jacket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4932039" y="2204864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like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skiing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4932039" y="2939346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didn´t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cook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4932039" y="3673828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Did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sleep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bed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4761330" y="4408310"/>
            <a:ext cx="3771109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in a </a:t>
            </a:r>
            <a:r>
              <a:rPr lang="cs-CZ" sz="2800" b="1" dirty="0" err="1" smtClean="0"/>
              <a:t>small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village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4932039" y="5142792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They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left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school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4932039" y="5877272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dreamt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jacket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4" name="Ovál 23"/>
          <p:cNvSpPr/>
          <p:nvPr/>
        </p:nvSpPr>
        <p:spPr>
          <a:xfrm>
            <a:off x="5220072" y="2204864"/>
            <a:ext cx="648072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913459" y="2939346"/>
            <a:ext cx="953700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124636" y="3673828"/>
            <a:ext cx="648072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029200" y="4396536"/>
            <a:ext cx="838944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219087" y="5157192"/>
            <a:ext cx="648072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868144" y="5733256"/>
            <a:ext cx="1224136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48680"/>
            <a:ext cx="1872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Where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the</a:t>
            </a:r>
            <a:r>
              <a:rPr lang="cs-CZ" sz="3200" b="1" dirty="0" smtClean="0">
                <a:solidFill>
                  <a:srgbClr val="7030A0"/>
                </a:solidFill>
              </a:rPr>
              <a:t> past?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681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835696" y="260648"/>
            <a:ext cx="5256584" cy="151216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Put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sentences</a:t>
            </a:r>
            <a:r>
              <a:rPr lang="cs-CZ" sz="3200" b="1" dirty="0" smtClean="0"/>
              <a:t> in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past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472400" y="220486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What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read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863588" y="1658924"/>
            <a:ext cx="2952328" cy="50405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Present</a:t>
            </a:r>
            <a:r>
              <a:rPr lang="cs-CZ" sz="2000" b="1" dirty="0" smtClean="0"/>
              <a:t> - přítomnost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5439244" y="1658924"/>
            <a:ext cx="2244574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Past - minulost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472400" y="292494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give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kiss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472400" y="364502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Does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shoes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472400" y="436510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</a:t>
            </a:r>
            <a:r>
              <a:rPr lang="cs-CZ" sz="2800" b="1" dirty="0" err="1" smtClean="0"/>
              <a:t>meet</a:t>
            </a:r>
            <a:r>
              <a:rPr lang="cs-CZ" sz="2800" b="1" dirty="0" smtClean="0"/>
              <a:t> my </a:t>
            </a:r>
            <a:r>
              <a:rPr lang="cs-CZ" sz="2800" b="1" dirty="0" err="1" smtClean="0"/>
              <a:t>friend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472400" y="5085184"/>
            <a:ext cx="3600400" cy="64807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We</a:t>
            </a:r>
            <a:r>
              <a:rPr lang="cs-CZ" sz="2800" b="1" dirty="0" smtClean="0"/>
              <a:t> go to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shop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472400" y="5805264"/>
            <a:ext cx="3600400" cy="79208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Where</a:t>
            </a:r>
            <a:r>
              <a:rPr lang="cs-CZ" sz="2800" b="1" dirty="0" smtClean="0"/>
              <a:t> do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skate?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4932039" y="2204864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read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4932039" y="2939346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She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gave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me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kiss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4932039" y="3673828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Did</a:t>
            </a:r>
            <a:r>
              <a:rPr lang="cs-CZ" sz="2800" b="1" dirty="0" smtClean="0"/>
              <a:t> he </a:t>
            </a:r>
            <a:r>
              <a:rPr lang="cs-CZ" sz="2800" b="1" dirty="0" err="1" smtClean="0"/>
              <a:t>choose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shoes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4932039" y="4408310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I met my </a:t>
            </a:r>
            <a:r>
              <a:rPr lang="cs-CZ" sz="2800" b="1" dirty="0" err="1" smtClean="0"/>
              <a:t>friend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4932039" y="5142792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went</a:t>
            </a:r>
            <a:r>
              <a:rPr lang="cs-CZ" sz="2800" b="1" dirty="0" smtClean="0"/>
              <a:t> to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shop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4932039" y="5873241"/>
            <a:ext cx="36004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Where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they</a:t>
            </a:r>
            <a:r>
              <a:rPr lang="cs-CZ" sz="2800" b="1" dirty="0" smtClean="0"/>
              <a:t> skate?</a:t>
            </a:r>
            <a:endParaRPr lang="cs-CZ" sz="2800" b="1" dirty="0"/>
          </a:p>
        </p:txBody>
      </p:sp>
      <p:sp>
        <p:nvSpPr>
          <p:cNvPr id="24" name="Ovál 23"/>
          <p:cNvSpPr/>
          <p:nvPr/>
        </p:nvSpPr>
        <p:spPr>
          <a:xfrm>
            <a:off x="6066273" y="2162980"/>
            <a:ext cx="648072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778539" y="2958855"/>
            <a:ext cx="953700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220072" y="3501008"/>
            <a:ext cx="648072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583848" y="4386758"/>
            <a:ext cx="806461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630116" y="5087882"/>
            <a:ext cx="850096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6003320" y="5860715"/>
            <a:ext cx="773978" cy="648072"/>
          </a:xfrm>
          <a:prstGeom prst="ellipse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7030A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48680"/>
            <a:ext cx="1872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Where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is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the</a:t>
            </a:r>
            <a:r>
              <a:rPr lang="cs-CZ" sz="3200" b="1" dirty="0" smtClean="0">
                <a:solidFill>
                  <a:srgbClr val="7030A0"/>
                </a:solidFill>
              </a:rPr>
              <a:t> past?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375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Ovál 40"/>
          <p:cNvSpPr/>
          <p:nvPr/>
        </p:nvSpPr>
        <p:spPr>
          <a:xfrm>
            <a:off x="1952092" y="2492896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2" name="Ovál 41"/>
          <p:cNvSpPr/>
          <p:nvPr/>
        </p:nvSpPr>
        <p:spPr>
          <a:xfrm>
            <a:off x="1979712" y="4565707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3" name="Ovál 42"/>
          <p:cNvSpPr/>
          <p:nvPr/>
        </p:nvSpPr>
        <p:spPr>
          <a:xfrm>
            <a:off x="2616932" y="3465004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4" name="Ovál 43"/>
          <p:cNvSpPr/>
          <p:nvPr/>
        </p:nvSpPr>
        <p:spPr>
          <a:xfrm>
            <a:off x="4558466" y="2977716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5" name="Ovál 44"/>
          <p:cNvSpPr/>
          <p:nvPr/>
        </p:nvSpPr>
        <p:spPr>
          <a:xfrm>
            <a:off x="1943114" y="2993507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6" name="Ovál 45"/>
          <p:cNvSpPr/>
          <p:nvPr/>
        </p:nvSpPr>
        <p:spPr>
          <a:xfrm>
            <a:off x="6476597" y="2498248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7" name="Ovál 46"/>
          <p:cNvSpPr/>
          <p:nvPr/>
        </p:nvSpPr>
        <p:spPr>
          <a:xfrm>
            <a:off x="5866509" y="5511799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48" name="Ovál 47"/>
          <p:cNvSpPr/>
          <p:nvPr/>
        </p:nvSpPr>
        <p:spPr>
          <a:xfrm>
            <a:off x="4535996" y="5511799"/>
            <a:ext cx="360040" cy="36004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835696" y="260648"/>
            <a:ext cx="5256584" cy="151216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Find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eighteen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irregular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verbs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8960556"/>
              </p:ext>
            </p:extLst>
          </p:nvPr>
        </p:nvGraphicFramePr>
        <p:xfrm>
          <a:off x="1835696" y="1916832"/>
          <a:ext cx="5112568" cy="4104456"/>
        </p:xfrm>
        <a:graphic>
          <a:graphicData uri="http://schemas.openxmlformats.org/drawingml/2006/table">
            <a:tbl>
              <a:tblPr firstRow="1" firstCol="1" bandRow="1"/>
              <a:tblGrid>
                <a:gridCol w="639071"/>
                <a:gridCol w="639071"/>
                <a:gridCol w="639071"/>
                <a:gridCol w="639071"/>
                <a:gridCol w="639071"/>
                <a:gridCol w="639071"/>
                <a:gridCol w="639071"/>
                <a:gridCol w="639071"/>
              </a:tblGrid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G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979712" y="2060848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63988" y="3645024"/>
            <a:ext cx="176419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5157192"/>
            <a:ext cx="280831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5733256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2000" y="2061264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16016" y="3645024"/>
            <a:ext cx="0" cy="15667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66159" y="3140968"/>
            <a:ext cx="1566081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949199" y="2636912"/>
            <a:ext cx="0" cy="115212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132112" y="3666217"/>
            <a:ext cx="1251756" cy="98691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71800" y="2061264"/>
            <a:ext cx="0" cy="11517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067944" y="3137109"/>
            <a:ext cx="0" cy="151602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460904" y="2097060"/>
            <a:ext cx="0" cy="22318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346086" y="3137109"/>
            <a:ext cx="0" cy="255471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949199" y="3645024"/>
            <a:ext cx="0" cy="15667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6656617" y="3645024"/>
            <a:ext cx="0" cy="204679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52572" y="2633053"/>
            <a:ext cx="21602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132112" y="4159676"/>
            <a:ext cx="1935832" cy="153214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251520" y="1988840"/>
            <a:ext cx="1512168" cy="258532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WHAT CAME OUT:</a:t>
            </a:r>
          </a:p>
          <a:p>
            <a:endParaRPr lang="cs-CZ" b="1" dirty="0"/>
          </a:p>
          <a:p>
            <a:r>
              <a:rPr lang="cs-CZ" b="1" dirty="0" smtClean="0">
                <a:solidFill>
                  <a:srgbClr val="FF0000"/>
                </a:solidFill>
              </a:rPr>
              <a:t>AT SCHOOL</a:t>
            </a:r>
          </a:p>
          <a:p>
            <a:endParaRPr lang="cs-CZ" b="1" dirty="0"/>
          </a:p>
          <a:p>
            <a:r>
              <a:rPr lang="cs-CZ" b="1" u="sng" dirty="0" err="1" smtClean="0"/>
              <a:t>Your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task</a:t>
            </a:r>
            <a:r>
              <a:rPr lang="cs-CZ" b="1" u="sng" dirty="0" smtClean="0"/>
              <a:t>:</a:t>
            </a:r>
          </a:p>
          <a:p>
            <a:r>
              <a:rPr lang="cs-CZ" b="1" dirty="0" smtClean="0"/>
              <a:t>Make a mind map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407543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r>
              <a:rPr lang="cs-CZ" i="1" u="sng" smtClean="0"/>
              <a:t> – www.office.microsoft.com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337</TotalTime>
  <Words>512</Words>
  <Application>Microsoft Office PowerPoint</Application>
  <PresentationFormat>Předvádění na obrazovce (4:3)</PresentationFormat>
  <Paragraphs>194</Paragraphs>
  <Slides>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33</cp:revision>
  <dcterms:created xsi:type="dcterms:W3CDTF">2013-05-10T12:01:16Z</dcterms:created>
  <dcterms:modified xsi:type="dcterms:W3CDTF">2014-03-03T07:18:30Z</dcterms:modified>
</cp:coreProperties>
</file>