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80" y="-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invertIfNegative val="0"/>
          <c:cat>
            <c:strRef>
              <c:f>List1!$B$3:$B$12</c:f>
              <c:strCache>
                <c:ptCount val="10"/>
                <c:pt idx="0">
                  <c:v>Sporák</c:v>
                </c:pt>
                <c:pt idx="1">
                  <c:v>Pračka</c:v>
                </c:pt>
                <c:pt idx="2">
                  <c:v>Varná konvice</c:v>
                </c:pt>
                <c:pt idx="3">
                  <c:v>Mikrovlnná trouba</c:v>
                </c:pt>
                <c:pt idx="4">
                  <c:v>Vysoušeč vlasů</c:v>
                </c:pt>
                <c:pt idx="5">
                  <c:v>Lednička</c:v>
                </c:pt>
                <c:pt idx="6">
                  <c:v>TV</c:v>
                </c:pt>
                <c:pt idx="7">
                  <c:v>Šicí stroj </c:v>
                </c:pt>
                <c:pt idx="8">
                  <c:v>Zářivka</c:v>
                </c:pt>
                <c:pt idx="9">
                  <c:v>Budík s rádiem</c:v>
                </c:pt>
              </c:strCache>
            </c:strRef>
          </c:cat>
          <c:val>
            <c:numRef>
              <c:f>List1!$C$3:$C$12</c:f>
              <c:numCache>
                <c:formatCode>General</c:formatCode>
                <c:ptCount val="10"/>
                <c:pt idx="0">
                  <c:v>6500</c:v>
                </c:pt>
                <c:pt idx="1">
                  <c:v>2300</c:v>
                </c:pt>
                <c:pt idx="2">
                  <c:v>2000</c:v>
                </c:pt>
                <c:pt idx="3">
                  <c:v>1200</c:v>
                </c:pt>
                <c:pt idx="4">
                  <c:v>1000</c:v>
                </c:pt>
                <c:pt idx="5">
                  <c:v>200</c:v>
                </c:pt>
                <c:pt idx="6">
                  <c:v>110</c:v>
                </c:pt>
                <c:pt idx="7">
                  <c:v>70</c:v>
                </c:pt>
                <c:pt idx="8">
                  <c:v>40</c:v>
                </c:pt>
                <c:pt idx="9">
                  <c:v>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56589184"/>
        <c:axId val="256599168"/>
      </c:barChart>
      <c:catAx>
        <c:axId val="256589184"/>
        <c:scaling>
          <c:orientation val="minMax"/>
        </c:scaling>
        <c:delete val="0"/>
        <c:axPos val="b"/>
        <c:majorTickMark val="out"/>
        <c:minorTickMark val="none"/>
        <c:tickLblPos val="nextTo"/>
        <c:crossAx val="256599168"/>
        <c:crosses val="autoZero"/>
        <c:auto val="1"/>
        <c:lblAlgn val="ctr"/>
        <c:lblOffset val="100"/>
        <c:noMultiLvlLbl val="0"/>
      </c:catAx>
      <c:valAx>
        <c:axId val="25659916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56589184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3AFB24D-3713-4122-8C41-EC55DCC5113B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971201A2-6272-4FB9-A64F-E3D7E0886D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24D-3713-4122-8C41-EC55DCC5113B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1A2-6272-4FB9-A64F-E3D7E0886D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3AFB24D-3713-4122-8C41-EC55DCC5113B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1A2-6272-4FB9-A64F-E3D7E0886D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24D-3713-4122-8C41-EC55DCC5113B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1A2-6272-4FB9-A64F-E3D7E0886D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24D-3713-4122-8C41-EC55DCC5113B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1A2-6272-4FB9-A64F-E3D7E0886D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3AFB24D-3713-4122-8C41-EC55DCC5113B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1A2-6272-4FB9-A64F-E3D7E0886D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24D-3713-4122-8C41-EC55DCC5113B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1A2-6272-4FB9-A64F-E3D7E0886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3AFB24D-3713-4122-8C41-EC55DCC5113B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1A2-6272-4FB9-A64F-E3D7E0886D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3AFB24D-3713-4122-8C41-EC55DCC5113B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1A2-6272-4FB9-A64F-E3D7E0886D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24D-3713-4122-8C41-EC55DCC5113B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1A2-6272-4FB9-A64F-E3D7E0886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24D-3713-4122-8C41-EC55DCC5113B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201A2-6272-4FB9-A64F-E3D7E0886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03AFB24D-3713-4122-8C41-EC55DCC5113B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971201A2-6272-4FB9-A64F-E3D7E0886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lektromery.com/index.php?action=tovar&amp;id=51&amp;PHPSESSID=b6d568be104f9ccb24df19027fae8b9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680520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Bambasová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25.2.2014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VY_32_INOVACE_12C_F8_13_Příkon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práce </a:t>
            </a:r>
            <a:r>
              <a:rPr lang="cs-CZ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ektrického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proudu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Elektřina a magnetismus</a:t>
            </a:r>
            <a:endParaRPr lang="cs-CZ" sz="2400" dirty="0">
              <a:solidFill>
                <a:schemeClr val="tx1"/>
              </a:solidFill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příkon, práce, elektrický proud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479842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Materiál slouží pomocí zábavné formy k představení tématu příkon a práce elektrické ho proudu. Žáci se seznámí s těmito veličinami, jejich značkami a vzorci.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9989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Příkon a práce elektrického proudu</a:t>
            </a:r>
            <a:endParaRPr lang="cs-CZ" dirty="0"/>
          </a:p>
        </p:txBody>
      </p:sp>
      <p:pic>
        <p:nvPicPr>
          <p:cNvPr id="1026" name="Picture 2" descr="C:\Users\Kateřina\AppData\Local\Microsoft\Windows\Temporary Internet Files\Content.IE5\03OTA08S\MC9002816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77072"/>
            <a:ext cx="1623974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670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Přeměna 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 el. spotřebičích se většinou el. energie přeměňuje na jiný druh energie</a:t>
            </a:r>
          </a:p>
          <a:p>
            <a:pPr lvl="7">
              <a:buFont typeface="Wingdings" panose="05000000000000000000" pitchFamily="2" charset="2"/>
              <a:buChar char="Ø"/>
            </a:pPr>
            <a:r>
              <a:rPr lang="cs-CZ" sz="1800" dirty="0"/>
              <a:t> </a:t>
            </a:r>
            <a:r>
              <a:rPr lang="cs-CZ" sz="1800" dirty="0" smtClean="0"/>
              <a:t>teplo</a:t>
            </a:r>
          </a:p>
          <a:p>
            <a:pPr lvl="7">
              <a:buFont typeface="Wingdings" panose="05000000000000000000" pitchFamily="2" charset="2"/>
              <a:buChar char="Ø"/>
            </a:pPr>
            <a:r>
              <a:rPr lang="cs-CZ" sz="1800" dirty="0"/>
              <a:t> </a:t>
            </a:r>
            <a:r>
              <a:rPr lang="cs-CZ" sz="1800" dirty="0" smtClean="0"/>
              <a:t>pohybová energie</a:t>
            </a:r>
          </a:p>
          <a:p>
            <a:pPr marL="1243584" lvl="7" indent="0">
              <a:buNone/>
            </a:pPr>
            <a:endParaRPr lang="cs-CZ" sz="1800" dirty="0" smtClean="0"/>
          </a:p>
          <a:p>
            <a:r>
              <a:rPr lang="cs-CZ" dirty="0"/>
              <a:t>př. teplovzdušná trouba</a:t>
            </a:r>
            <a:r>
              <a:rPr lang="cs-CZ" dirty="0" smtClean="0"/>
              <a:t>, elektromotory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při této přeměně dochází k určitým ztrátám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165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Příkon elektrického proudu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okamžitý výkon převáděný do spotřebiče ze zdroje</a:t>
            </a:r>
          </a:p>
          <a:p>
            <a:endParaRPr lang="cs-CZ" dirty="0"/>
          </a:p>
          <a:p>
            <a:r>
              <a:rPr lang="cs-CZ" dirty="0" smtClean="0"/>
              <a:t>můžeme z něj určit množství energie odebrané z elektrického zdroje</a:t>
            </a:r>
          </a:p>
          <a:p>
            <a:endParaRPr lang="cs-CZ" dirty="0"/>
          </a:p>
          <a:p>
            <a:r>
              <a:rPr lang="cs-CZ" u="sng" dirty="0" smtClean="0"/>
              <a:t>značka</a:t>
            </a:r>
            <a:r>
              <a:rPr lang="cs-CZ" dirty="0" smtClean="0"/>
              <a:t>: P</a:t>
            </a:r>
          </a:p>
          <a:p>
            <a:endParaRPr lang="cs-CZ" u="sng" dirty="0"/>
          </a:p>
          <a:p>
            <a:r>
              <a:rPr lang="cs-CZ" u="sng" dirty="0" smtClean="0"/>
              <a:t>jednotka:</a:t>
            </a:r>
            <a:r>
              <a:rPr lang="cs-CZ" dirty="0" smtClean="0"/>
              <a:t> watt  [W]</a:t>
            </a:r>
          </a:p>
          <a:p>
            <a:endParaRPr lang="cs-CZ" u="sng" dirty="0" smtClean="0"/>
          </a:p>
          <a:p>
            <a:pPr marL="0" indent="0" algn="ctr">
              <a:buNone/>
            </a:pPr>
            <a:r>
              <a:rPr lang="cs-CZ" sz="4400" b="1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lgerian" panose="04020705040A02060702" pitchFamily="82" charset="0"/>
              </a:rPr>
              <a:t>P = U . I</a:t>
            </a:r>
            <a:endParaRPr lang="cs-CZ" sz="4400" b="1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42405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Příkony některých spotřebičů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269087253"/>
              </p:ext>
            </p:extLst>
          </p:nvPr>
        </p:nvGraphicFramePr>
        <p:xfrm>
          <a:off x="251520" y="1916832"/>
          <a:ext cx="8594726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97363"/>
                <a:gridCol w="429736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Spotřebič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Příkon (W)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Sporák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6500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Pračka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Varná konvice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Mikrovlnná trouba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Vysoušeč vlasů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Lednička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Šicí stroj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Zářivka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Budík s rádiem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6177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Příkony některých spotřebičů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</p:nvPr>
        </p:nvGraphicFramePr>
        <p:xfrm>
          <a:off x="274638" y="1298575"/>
          <a:ext cx="8594725" cy="49371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317933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elektrického proudu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práce, kterou spotřebič vykoná, má-li příkon po určitou dobu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značka</a:t>
            </a:r>
            <a:r>
              <a:rPr lang="cs-CZ" dirty="0" smtClean="0"/>
              <a:t>: W</a:t>
            </a:r>
          </a:p>
          <a:p>
            <a:endParaRPr lang="cs-CZ" u="sng" dirty="0" smtClean="0"/>
          </a:p>
          <a:p>
            <a:r>
              <a:rPr lang="cs-CZ" u="sng" dirty="0" smtClean="0"/>
              <a:t>jednotka</a:t>
            </a:r>
            <a:r>
              <a:rPr lang="cs-CZ" dirty="0" smtClean="0"/>
              <a:t>: wattsekunda [Ws], kilowatthodina [kWh] </a:t>
            </a:r>
          </a:p>
          <a:p>
            <a:endParaRPr lang="cs-CZ" b="1" u="sng" dirty="0" smtClean="0"/>
          </a:p>
          <a:p>
            <a:pPr marL="0" indent="0" algn="ctr">
              <a:buNone/>
            </a:pPr>
            <a:r>
              <a:rPr lang="cs-CZ" sz="3600" b="1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Baskerville Old Face" panose="02020602080505020303" pitchFamily="18" charset="0"/>
              </a:rPr>
              <a:t>W </a:t>
            </a:r>
            <a:r>
              <a:rPr lang="cs-CZ" sz="3600" b="1" spc="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Baskerville Old Face" panose="02020602080505020303" pitchFamily="18" charset="0"/>
              </a:rPr>
              <a:t>= U . </a:t>
            </a:r>
            <a:r>
              <a:rPr lang="cs-CZ" sz="3600" b="1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Baskerville Old Face" panose="02020602080505020303" pitchFamily="18" charset="0"/>
              </a:rPr>
              <a:t>I . </a:t>
            </a:r>
            <a:r>
              <a:rPr lang="cs-CZ" sz="3600" b="1" spc="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Baskerville Old Face" panose="02020602080505020303" pitchFamily="18" charset="0"/>
              </a:rPr>
              <a:t>t</a:t>
            </a:r>
          </a:p>
          <a:p>
            <a:pPr marL="0" indent="0">
              <a:buNone/>
            </a:pPr>
            <a:endParaRPr lang="cs-CZ" b="1" u="sng" dirty="0" smtClean="0"/>
          </a:p>
          <a:p>
            <a:r>
              <a:rPr lang="cs-CZ" b="1" dirty="0" smtClean="0"/>
              <a:t>elektroměr</a:t>
            </a:r>
          </a:p>
          <a:p>
            <a:pPr lvl="4"/>
            <a:r>
              <a:rPr lang="cs-CZ" b="1" dirty="0" smtClean="0"/>
              <a:t>pro měření spotřeby elektrické energie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61048"/>
            <a:ext cx="1944216" cy="2671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87716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Příkon a práce elektrického proudu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Příkon</a:t>
            </a:r>
          </a:p>
          <a:p>
            <a:r>
              <a:rPr lang="cs-CZ" dirty="0" smtClean="0"/>
              <a:t>okamžitý </a:t>
            </a:r>
            <a:r>
              <a:rPr lang="cs-CZ" dirty="0"/>
              <a:t>výkon převáděný do spotřebiče ze zdroje</a:t>
            </a:r>
          </a:p>
          <a:p>
            <a:r>
              <a:rPr lang="cs-CZ" u="sng" dirty="0"/>
              <a:t>značka</a:t>
            </a:r>
            <a:r>
              <a:rPr lang="cs-CZ" dirty="0"/>
              <a:t>: </a:t>
            </a:r>
            <a:r>
              <a:rPr lang="cs-CZ" dirty="0" smtClean="0"/>
              <a:t>P</a:t>
            </a:r>
            <a:endParaRPr lang="cs-CZ" u="sng" dirty="0"/>
          </a:p>
          <a:p>
            <a:r>
              <a:rPr lang="cs-CZ" u="sng" dirty="0"/>
              <a:t>jednotka:</a:t>
            </a:r>
            <a:r>
              <a:rPr lang="cs-CZ" dirty="0"/>
              <a:t> watt  [W]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b="1" u="sng" dirty="0" smtClean="0"/>
              <a:t>Práce</a:t>
            </a:r>
          </a:p>
          <a:p>
            <a:pPr marL="342900" indent="-342900"/>
            <a:r>
              <a:rPr lang="cs-CZ" dirty="0"/>
              <a:t>práce, kterou spotřebič vykoná, má-li příkon po určitou dobu</a:t>
            </a:r>
          </a:p>
          <a:p>
            <a:r>
              <a:rPr lang="cs-CZ" u="sng" dirty="0"/>
              <a:t>značka</a:t>
            </a:r>
            <a:r>
              <a:rPr lang="cs-CZ" dirty="0"/>
              <a:t>: </a:t>
            </a:r>
            <a:r>
              <a:rPr lang="cs-CZ" dirty="0" smtClean="0"/>
              <a:t>W</a:t>
            </a:r>
            <a:endParaRPr lang="cs-CZ" u="sng" dirty="0"/>
          </a:p>
          <a:p>
            <a:r>
              <a:rPr lang="cs-CZ" u="sng" dirty="0"/>
              <a:t>jednotka</a:t>
            </a:r>
            <a:r>
              <a:rPr lang="cs-CZ" dirty="0"/>
              <a:t>: wattsekunda [Ws], kilowatthodina [kWh] </a:t>
            </a:r>
          </a:p>
          <a:p>
            <a:pPr marL="342900" indent="-342900"/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147985" y="3135451"/>
            <a:ext cx="2808312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anchor="ctr">
            <a:spAutoFit/>
          </a:bodyPr>
          <a:lstStyle/>
          <a:p>
            <a:pPr algn="ctr"/>
            <a:r>
              <a:rPr lang="cs-CZ" sz="3600" b="1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lgerian" panose="04020705040A02060702" pitchFamily="82" charset="0"/>
              </a:rPr>
              <a:t>P = U . I</a:t>
            </a:r>
            <a:endParaRPr lang="cs-CZ" sz="3600" b="1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Algerian" panose="04020705040A02060702" pitchFamily="82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327286" y="5604120"/>
            <a:ext cx="2449710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anchor="ctr">
            <a:spAutoFit/>
          </a:bodyPr>
          <a:lstStyle/>
          <a:p>
            <a:pPr algn="ctr"/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lgerian" panose="04020705040A02060702" pitchFamily="82" charset="0"/>
              </a:rPr>
              <a:t>W = U . I . t</a:t>
            </a:r>
          </a:p>
        </p:txBody>
      </p:sp>
    </p:spTree>
    <p:extLst>
      <p:ext uri="{BB962C8B-B14F-4D97-AF65-F5344CB8AC3E}">
        <p14:creationId xmlns:p14="http://schemas.microsoft.com/office/powerpoint/2010/main" val="39337998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AUTOR NEUVEDEN. elektromery.com [online]. [cit. 25.2.2014].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www.elektromery.com/index.php?action=tovar&amp;id=51&amp;PHPSESSID=b6d568be104f9ccb24df19027fae8b97</a:t>
            </a:r>
            <a:endParaRPr lang="cs-CZ" dirty="0" smtClean="0"/>
          </a:p>
          <a:p>
            <a:r>
              <a:rPr lang="cs-CZ" sz="2400" dirty="0"/>
              <a:t>JÁCHIM, František; TESAŘ, Jiří. </a:t>
            </a:r>
            <a:r>
              <a:rPr lang="cs-CZ" sz="2400" i="1" dirty="0"/>
              <a:t>Fyzika pro 8.roční základní školy</a:t>
            </a:r>
            <a:r>
              <a:rPr lang="cs-CZ" sz="2400" dirty="0"/>
              <a:t>. Praha: SPN, 2000, ISBN 82-7235-125-7</a:t>
            </a:r>
          </a:p>
          <a:p>
            <a:r>
              <a:rPr lang="cs-CZ" sz="2400" dirty="0"/>
              <a:t>galerie </a:t>
            </a:r>
            <a:r>
              <a:rPr lang="cs-CZ" sz="2400" dirty="0" smtClean="0"/>
              <a:t>Klipartů – www.office.</a:t>
            </a:r>
            <a:r>
              <a:rPr lang="cs-CZ" sz="2400" dirty="0" err="1" smtClean="0"/>
              <a:t>microsoft.com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0292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61</TotalTime>
  <Words>320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Soho</vt:lpstr>
      <vt:lpstr>Prezentace aplikace PowerPoint</vt:lpstr>
      <vt:lpstr>Anotace</vt:lpstr>
      <vt:lpstr>Příkon a práce elektrického proudu</vt:lpstr>
      <vt:lpstr>Přeměna energie</vt:lpstr>
      <vt:lpstr>Příkon elektrického proudu</vt:lpstr>
      <vt:lpstr>Příkony některých spotřebičů</vt:lpstr>
      <vt:lpstr>Příkony některých spotřebičů</vt:lpstr>
      <vt:lpstr>Práce elektrického proudu</vt:lpstr>
      <vt:lpstr>Příkon a práce elektrického proudu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Příkon a práce elektrického proudu</dc:title>
  <dc:creator>Katka B.</dc:creator>
  <cp:lastModifiedBy>Bambasová Kateřina</cp:lastModifiedBy>
  <cp:revision>8</cp:revision>
  <dcterms:created xsi:type="dcterms:W3CDTF">2014-02-25T17:32:21Z</dcterms:created>
  <dcterms:modified xsi:type="dcterms:W3CDTF">2014-03-25T11:16:07Z</dcterms:modified>
</cp:coreProperties>
</file>