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5"/>
  </p:notesMasterIdLst>
  <p:sldIdLst>
    <p:sldId id="256" r:id="rId3"/>
    <p:sldId id="289" r:id="rId4"/>
    <p:sldId id="294" r:id="rId5"/>
    <p:sldId id="293" r:id="rId6"/>
    <p:sldId id="292" r:id="rId7"/>
    <p:sldId id="295" r:id="rId8"/>
    <p:sldId id="297" r:id="rId9"/>
    <p:sldId id="296" r:id="rId10"/>
    <p:sldId id="290" r:id="rId11"/>
    <p:sldId id="291" r:id="rId12"/>
    <p:sldId id="271" r:id="rId13"/>
    <p:sldId id="270" r:id="rId14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3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0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1.pn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autoznalosti.cz/index.php/motor/1-ctyrdoby-spalovaci-motor.html" TargetMode="External"/><Relationship Id="rId5" Type="http://schemas.openxmlformats.org/officeDocument/2006/relationships/hyperlink" Target="http://www.autoznalosti.cz/index.php/motor/5-dvoudoby-spalovaci-motor.html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275113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21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Charakteristika, rozdělení, konstrukce, rozvody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Tepelný stroj, vačkový hřídel,  klikový hřídel, rozvody SV, OHV,OHC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Strojnictví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3.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smtClean="0">
                <a:solidFill>
                  <a:srgbClr val="000000"/>
                </a:solidFill>
                <a:latin typeface="Calibri" pitchFamily="34" charset="0"/>
              </a:rPr>
              <a:t>VY_32_INOVACE_21_420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Spalovací motory 1 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Charakteristika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t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epelné stroje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ve kterých se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tepelná energie paliva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mění ve spalovací komoře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na energii tlakovou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k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likovým mechanizmem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je přeměněná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v mechanickou práci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(25 – 40%)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DÚ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dolní úvrať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</a:t>
            </a:r>
            <a:r>
              <a:rPr lang="cs-CZ" altLang="cs-CZ" sz="2000" b="1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píst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       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HÚ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horní úvrať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                                                            válec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      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1400" b="1" dirty="0" err="1" smtClean="0">
                <a:solidFill>
                  <a:schemeClr val="tx1"/>
                </a:solidFill>
                <a:latin typeface="Calibri" pitchFamily="34" charset="0"/>
              </a:rPr>
              <a:t>k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kompresní objem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1600" b="1" dirty="0" err="1" smtClean="0">
                <a:solidFill>
                  <a:schemeClr val="tx1"/>
                </a:solidFill>
                <a:latin typeface="Calibri" pitchFamily="34" charset="0"/>
              </a:rPr>
              <a:t>z</a:t>
            </a:r>
            <a:r>
              <a:rPr lang="cs-CZ" altLang="cs-CZ" sz="16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zdvihový objem</a:t>
            </a:r>
            <a:r>
              <a:rPr lang="cs-CZ" altLang="cs-CZ" sz="2000" b="1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                                                      klikový mechanizmus</a:t>
            </a:r>
            <a:endParaRPr lang="cs-CZ" altLang="cs-CZ" sz="2000" b="1" dirty="0">
              <a:solidFill>
                <a:schemeClr val="accent2">
                  <a:lumMod val="75000"/>
                </a:schemeClr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 descr="C:\Users\Milan\Documents\Bluetooth\Inbox\IMAG019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708920"/>
            <a:ext cx="2035536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 bwMode="auto">
          <a:xfrm flipH="1">
            <a:off x="5436096" y="3140968"/>
            <a:ext cx="653554" cy="333276"/>
          </a:xfrm>
          <a:prstGeom prst="straightConnector1">
            <a:avLst/>
          </a:prstGeom>
          <a:solidFill>
            <a:srgbClr val="00B8FF"/>
          </a:solidFill>
          <a:ln w="28575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" name="Přímá spojnice se šipkou 5"/>
          <p:cNvCxnSpPr/>
          <p:nvPr/>
        </p:nvCxnSpPr>
        <p:spPr bwMode="auto">
          <a:xfrm flipH="1">
            <a:off x="5436096" y="3717032"/>
            <a:ext cx="653554" cy="288032"/>
          </a:xfrm>
          <a:prstGeom prst="straightConnector1">
            <a:avLst/>
          </a:prstGeom>
          <a:solidFill>
            <a:srgbClr val="00B8FF"/>
          </a:solidFill>
          <a:ln w="28575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Přímá spojnice se šipkou 8"/>
          <p:cNvCxnSpPr/>
          <p:nvPr/>
        </p:nvCxnSpPr>
        <p:spPr bwMode="auto">
          <a:xfrm flipH="1">
            <a:off x="5436096" y="4869160"/>
            <a:ext cx="594023" cy="360040"/>
          </a:xfrm>
          <a:prstGeom prst="straightConnector1">
            <a:avLst/>
          </a:prstGeom>
          <a:solidFill>
            <a:srgbClr val="00B8FF"/>
          </a:solidFill>
          <a:ln w="28575" cap="flat" cmpd="sng" algn="ctr">
            <a:solidFill>
              <a:schemeClr val="accent1">
                <a:lumMod val="50000"/>
              </a:schemeClr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11076560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Rozdělení podle: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působu spalování paliva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ážehové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směs vzduchu a paliva se zapálí elektrickou jiskrou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vznětové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– do stlačeného a ohřátého vzduchu se vstříkne palivo – vznítí se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oužitého paliva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k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apalná                                                                                                                             plynná                                                                                                                 alternativní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působu plnění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a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tmosférické                                                                                                    přeplňované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dmychadlo, turbodmychadlo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5793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racovního cyklu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č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tyřdobé  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jeden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oběh na </a:t>
            </a:r>
            <a:r>
              <a:rPr lang="cs-CZ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čtyři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zdvihy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</a:t>
            </a:r>
            <a:r>
              <a:rPr lang="cs-CZ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dvě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otáčky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kliky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                                dvoudobé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jeden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oběh na </a:t>
            </a:r>
            <a:r>
              <a:rPr lang="cs-CZ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dva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zdvihy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</a:t>
            </a:r>
            <a:r>
              <a:rPr lang="cs-CZ" altLang="cs-CZ" sz="2000" b="1" dirty="0" smtClean="0">
                <a:solidFill>
                  <a:srgbClr val="C00000"/>
                </a:solidFill>
                <a:latin typeface="Calibri" pitchFamily="34" charset="0"/>
              </a:rPr>
              <a:t>jedna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otáčka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kliky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564904"/>
            <a:ext cx="2857500" cy="293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564904"/>
            <a:ext cx="3082255" cy="293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895118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u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spořádání válců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ú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čelu                                                                                                           stacionární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– záložní zdroje, elektrocentrály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                            mobilní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automobily, lodě, letadla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 descr="C:\Users\Milan\Documents\Bluetooth\Inbox\IMAG019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68760"/>
            <a:ext cx="6480720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2283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Konstrukce spalovacích motorů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Zážehový motor se skládá: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kříň motoru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– hlava válců, válce, olejová vana, víko, kliková skříň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klikový mechanizmus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– píst, ojnice, klikový hřídel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rozvodový mechanizmus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ventily, ventilové pružiny, vahadla, vačkový hřídel, rozvodový řetěz (řemen), rozvodová kola                  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zařízení na přípravu směsi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karburátor, vstřikovací zařízení, sací potrubí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pomocná zařízení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zapalování, chlazení, mazání, výfuková soustava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" name="Picture 3" descr="C:\Users\Milan\Documents\Bluetooth\Inbox\IMAG020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861048"/>
            <a:ext cx="490688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6106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6696744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879890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08791" y="900113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Rozvody spalovacích motorů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ačkový hřídel v bloku motoru – SV, OHV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ačkový hřídel v hlavě válců – OHC, DOHC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800" b="1" dirty="0" smtClean="0">
                <a:solidFill>
                  <a:srgbClr val="C00000"/>
                </a:solidFill>
                <a:latin typeface="Calibri" pitchFamily="34" charset="0"/>
              </a:rPr>
              <a:t>  SV </a:t>
            </a:r>
            <a:r>
              <a:rPr lang="cs-CZ" altLang="cs-CZ" sz="2800" dirty="0">
                <a:solidFill>
                  <a:schemeClr val="tx1"/>
                </a:solidFill>
                <a:latin typeface="Calibri" pitchFamily="34" charset="0"/>
              </a:rPr>
              <a:t>-</a:t>
            </a:r>
            <a:r>
              <a:rPr lang="cs-CZ" altLang="cs-CZ" sz="28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jednoduchá konstrukce                                                                                           	     -  nízká hmotnost                                                                                                    	     - u malých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motorů  zahradních                                                           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	                      	       mechanizmů                                                                                                         	    - nevhodný tvar spalovacího                                                                         	  	      prostoru</a:t>
            </a:r>
            <a:endParaRPr lang="cs-CZ" altLang="cs-CZ" sz="2800" b="1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362" y="2448904"/>
            <a:ext cx="3187373" cy="3596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85168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7155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 smtClean="0">
                <a:solidFill>
                  <a:srgbClr val="C00000"/>
                </a:solidFill>
                <a:latin typeface="Calibri" pitchFamily="34" charset="0"/>
              </a:rPr>
              <a:t>OHV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ventily v hlavě válců a vačkový hřídel v bloku motoru                                        	     – pohyb mezi vačkou a ventilem se realizuje pomocí –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zdvihátkem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  	   		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zdvihací tyčkou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vahadlem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	     - velký počet součástek – nepříznivý                                                          	 		vratný pohyb,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setrvačné síly              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ro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</a:t>
            </a:r>
            <a:r>
              <a:rPr lang="cs-CZ" altLang="cs-CZ" sz="1600" dirty="0" err="1" smtClean="0">
                <a:solidFill>
                  <a:schemeClr val="tx1"/>
                </a:solidFill>
                <a:latin typeface="Calibri" pitchFamily="34" charset="0"/>
              </a:rPr>
              <a:t>zdvi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                                                                                  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</a:t>
            </a:r>
            <a:endParaRPr lang="cs-CZ" altLang="cs-CZ" sz="2400" b="1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1910083"/>
            <a:ext cx="2842044" cy="3767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60730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800" b="1" dirty="0" smtClean="0">
                <a:solidFill>
                  <a:srgbClr val="C00000"/>
                </a:solidFill>
                <a:latin typeface="Calibri" pitchFamily="34" charset="0"/>
              </a:rPr>
              <a:t>OHC</a:t>
            </a:r>
            <a:r>
              <a:rPr lang="cs-CZ" altLang="cs-CZ" sz="2800" dirty="0" smtClean="0">
                <a:solidFill>
                  <a:schemeClr val="tx1"/>
                </a:solidFill>
                <a:latin typeface="Calibri" pitchFamily="34" charset="0"/>
              </a:rPr>
              <a:t> –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ventily i vačkový hřídel jsou v hlavě válců                                                    	        - malý počet součástek zajišťuje vysokou tuhost                                         		- nepříznivý vratný pohyb se projevuje      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vačka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		  setrvačnými silami                                                                                           	       - u čtyřdobých motorů                                             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vačkový hřídel se otáčí 2x pomaleji než klikový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800" b="1" dirty="0" smtClean="0">
                <a:solidFill>
                  <a:srgbClr val="C00000"/>
                </a:solidFill>
                <a:latin typeface="Calibri" pitchFamily="34" charset="0"/>
              </a:rPr>
              <a:t>                                                    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800" b="1" dirty="0">
              <a:solidFill>
                <a:srgbClr val="C00000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800" b="1" dirty="0" smtClean="0">
                <a:solidFill>
                  <a:srgbClr val="C00000"/>
                </a:solidFill>
                <a:latin typeface="Calibri" pitchFamily="34" charset="0"/>
              </a:rPr>
              <a:t>DOHC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– dva vačkové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hřídele v hlavě válce                                                             		   - u většího počtu ventilů na jeden                                                                          		     válec (3,4,5)</a:t>
            </a:r>
            <a:endParaRPr lang="cs-CZ" altLang="cs-CZ" sz="2000" b="1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4" y="1988840"/>
            <a:ext cx="3039107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6228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Charakterizujte spalovací motory.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 rozdělujeme motory podle způsobu spalování.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 rozdělujeme motory podle pracovního cyklu.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Z jakých základních částí se skládá zážehový spalovací motor.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princip činnosti rozvodů spalovacích motorů.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Stručně popište rozvody – SV, OHV, OHC.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500"/>
            <a:ext cx="82454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24.2.2014].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http://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www.autoznalosti.cz/index.php/motor/5-dvoudoby-spalovaci-motor.html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seznam [online]. [cit. 24.2.2014].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http://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www.autoznalosti.cz/index.php/motor/1-ctyrdoby-spalovaci-motor.html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ING.KEMKA, Vladislav a kol. Stavba a provoz strojů. Praha: 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Informatorium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, 2009, ISBN 978-80-7333-075-0.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36036</TotalTime>
  <Words>561</Words>
  <Application>Microsoft Office PowerPoint</Application>
  <PresentationFormat>Předvádění na obrazovce (4:3)</PresentationFormat>
  <Paragraphs>138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Milan</cp:lastModifiedBy>
  <cp:revision>97</cp:revision>
  <cp:lastPrinted>1601-01-01T00:00:00Z</cp:lastPrinted>
  <dcterms:created xsi:type="dcterms:W3CDTF">1601-01-01T00:00:00Z</dcterms:created>
  <dcterms:modified xsi:type="dcterms:W3CDTF">2014-02-24T23:29:07Z</dcterms:modified>
</cp:coreProperties>
</file>