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12"/>
  </p:notesMasterIdLst>
  <p:sldIdLst>
    <p:sldId id="256" r:id="rId3"/>
    <p:sldId id="294" r:id="rId4"/>
    <p:sldId id="299" r:id="rId5"/>
    <p:sldId id="298" r:id="rId6"/>
    <p:sldId id="297" r:id="rId7"/>
    <p:sldId id="296" r:id="rId8"/>
    <p:sldId id="295" r:id="rId9"/>
    <p:sldId id="271" r:id="rId10"/>
    <p:sldId id="270" r:id="rId11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5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6" name="Rectangle 3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0350" cy="400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4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noProof="0" smtClean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fld id="{17461EE1-89B6-471B-9F31-CD3B6480672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231652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A01FCE13-705D-4459-B557-8EB08BDA086E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96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2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3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4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5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6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7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D5467856-8E4D-4555-AB99-28C56F4CE9E3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8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22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48EA0432-5351-41C8-B2DE-3CD3F2930F5A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9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32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D56E3-F1D4-488A-80A2-9521176CDCB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95300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061ED-6F89-4D7D-83B5-C92BD2E31E3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89070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B4BAF-39F6-4B9D-9956-F05D79F2A4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1342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E44EE-33CA-46AF-A47C-E59900CBEF3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04366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E69A1-ECDD-4655-96DA-3202509B5D6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2935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436DE-8483-4270-8FD0-B6EB1F2E64E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48678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DD14D-4EE2-459B-BC71-B3C9D3208BD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63038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D4A22-C1B6-4E65-BA55-298BA7A4285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32889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52134-8C87-4EFB-B1D3-1D2BB813C44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0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F11B2-86E2-4E4C-AFAA-97F1C990561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7710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604963"/>
            <a:ext cx="2055813" cy="4521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6625" cy="4521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C114E-C830-49EB-9D74-5FE00373926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710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67638" cy="14636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438E3-44E4-46D2-9FA5-3DE2CA1E348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00137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E311C-DDA7-425B-BD73-49E46B4B54F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03223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C7167-F77A-43A0-95C8-EE308CA8BB2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411490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7B853-F33A-4834-809D-BFCE2B862B6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451988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07738-E518-413D-87E3-083E70F74C4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75592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A2DB3-72EE-407B-B2A6-73699F6FF45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306929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4667E-3E3E-459D-81C5-4D66000E06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033329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F497E-1655-4535-91FB-D2B385D703D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293432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543DD-78D9-4DF6-8929-F37FABCA3B7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9500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D2979-1B92-49A9-AABE-EA960B602A8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400940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7D1CB-36DA-4AD1-A155-82427DD955F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024480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531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6625" cy="58531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959342-16DC-497A-8244-5DD3EF9393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161667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4838" cy="11398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E8AD4-779F-4102-B6B7-9B7EB0BD097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74005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130425"/>
            <a:ext cx="77676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fld id="{CA7DFDDE-1A23-4C9D-B7E7-16A761B046B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fld id="{0C000066-8F98-48CE-B588-030C560B944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205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4838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054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://cs.wikipedia.org/wiki/Spalovac%C3%AD_motor" TargetMode="External"/><Relationship Id="rId5" Type="http://schemas.openxmlformats.org/officeDocument/2006/relationships/hyperlink" Target="http://www.autoznalosti.cz/index.php/motor/5-dvoudoby-spalovaci-motor.html" TargetMode="Externa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aphicFrame>
        <p:nvGraphicFramePr>
          <p:cNvPr id="614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275250"/>
              </p:ext>
            </p:extLst>
          </p:nvPr>
        </p:nvGraphicFramePr>
        <p:xfrm>
          <a:off x="750888" y="2060575"/>
          <a:ext cx="7561262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2725"/>
              </a:tblGrid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Projekt MŠMT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EU peníze středním školám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Název projektu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ICT do života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Registrační číslo projektu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CZ.1.07/1.5.00/34.0771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Šablona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III/2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Sada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21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Princip činnosti čtyřdobého a dvoudobého zážehového motoru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Klíčová slova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Sání</a:t>
                      </a: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, komprese, výfuk, expanze, sací ventil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Strojnictví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Autor, spoluautor 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Ing. Křížová Naděžda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Jazyk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Čeština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učebního materiálu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Potřebné pomůcky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PC, dataprojektor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interaktivity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Výklad pomocí 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Stupeň a typ vzdělávání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Střední škola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Cílová skupina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. ročník, žáci 17 – 18 let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Speciální vzdělávací potřeby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ne</a:t>
                      </a:r>
                      <a:endParaRPr kumimoji="0" lang="cs-CZ" alt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Zdroje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Seznam viz poslední strana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10" name="Line 37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11" name="Rectangle 38"/>
          <p:cNvSpPr>
            <a:spLocks noChangeArrowheads="1"/>
          </p:cNvSpPr>
          <p:nvPr/>
        </p:nvSpPr>
        <p:spPr bwMode="auto">
          <a:xfrm>
            <a:off x="792163" y="990600"/>
            <a:ext cx="75596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112" name="Text Box 39"/>
          <p:cNvSpPr txBox="1">
            <a:spLocks noChangeArrowheads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1FB02F68-185D-4588-BDF2-CA2DC754B263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3114" name="Rectangle 41"/>
          <p:cNvSpPr>
            <a:spLocks noChangeArrowheads="1"/>
          </p:cNvSpPr>
          <p:nvPr/>
        </p:nvSpPr>
        <p:spPr bwMode="auto">
          <a:xfrm>
            <a:off x="787400" y="1454150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smtClean="0">
                <a:solidFill>
                  <a:srgbClr val="000000"/>
                </a:solidFill>
                <a:latin typeface="Calibri" pitchFamily="34" charset="0"/>
              </a:rPr>
              <a:t>VY_32_INOVACE_21_421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3115" name="Picture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16" name="Picture 4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791788" y="1025996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  <a:latin typeface="Calibri" pitchFamily="34" charset="0"/>
              </a:rPr>
              <a:t>Spalovací motory 2 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3203575" y="106462"/>
            <a:ext cx="5653088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0" rIns="90000" bIns="45000" numCol="1" rtlCol="0" anchor="t" anchorCtr="0" compatLnSpc="1">
            <a:prstTxWarp prst="textNoShape">
              <a:avLst/>
            </a:prstTxWarp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u="sng" dirty="0" smtClean="0">
                <a:solidFill>
                  <a:schemeClr val="tx1"/>
                </a:solidFill>
                <a:latin typeface="Calibri" pitchFamily="34" charset="0"/>
              </a:rPr>
              <a:t>Čtyřdobý zážehový motor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u="sng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u="sng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u="sng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u="sng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u="sng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u="sng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dirty="0" smtClean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1</a:t>
            </a: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.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	</a:t>
            </a: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Sání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–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píst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se pohybuje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k dolní úvrati a přes otevřený sací ventil nasává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	 		    směs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paliva a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vzduchu, výfukový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ventil je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zavřený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2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026" name="Picture 2" descr="C:\Users\Milan\Documents\Bluetooth\Inbox\IMAG02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45" y="1340768"/>
            <a:ext cx="7200801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7936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457200" indent="-4572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AutoNum type="arabicPeriod" startAt="2"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Komprese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píst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se pohybuje směrem do horní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úvrati, oba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ventily jsou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zavřené, objem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nasávané směsi se zmenšuje, roste teplota a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tlak                         		     - u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zážehových motorů je směs těsně před horní úvratí zapálena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jiskrou 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3</a:t>
            </a: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.	Expanze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(pracovní doba) 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oba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ventily jsou stále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zavřené, zapálená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směs hoří a vlivem toho se v pracovním prostoru prudce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zvýší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teplota a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tlak                 			                                                                       			-píst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je tlačen ke spodní úvrati a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koná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práci</a:t>
            </a: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4</a:t>
            </a: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.	Výfuk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píst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se pohybuje do horní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úvratě, spaliny jsou                                     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z pracovního prostoru vytlačovány skrz otevřený výfukový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ventil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do výfukového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potrubí  		                                                                       		  - sací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ventil je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zavřený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	</a:t>
            </a: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3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708921"/>
            <a:ext cx="1655415" cy="3240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03856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u="sng" dirty="0" smtClean="0">
                <a:solidFill>
                  <a:schemeClr val="tx1"/>
                </a:solidFill>
                <a:latin typeface="Calibri" pitchFamily="34" charset="0"/>
              </a:rPr>
              <a:t>Dvoudobý zážehový motor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Sání a komprese                                                                                                                 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– v klikové skříni vzniká                                                                                      podtlak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    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sání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palivové směsi                                                                                  - při pohybu pístu do HÚ se pístem uzavírá                                                                       výfukový a přepouštěcí kanál                                                                                                 - směs nad pístem se stlačuje          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komprese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             a pod pístem probíhá sání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Expanze a výfuk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                                                         -  před HÚ nastává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zážeh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a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expanze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, píst je                                                                  tlačen do DÚ                                                                                                                     - spodní hrana pístu uzavírá sací kanál, směs                                                              pod pístem se stlačuje                                                                                                     - horní hrana pístu  otevírá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výfukový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a přepouštěcí kanál  a stlačená směs vytlačuje zbytky zplodin a dostává se nad píst                                                                                        </a:t>
            </a:r>
            <a:endParaRPr lang="cs-CZ" altLang="cs-CZ" sz="2000" dirty="0" smtClean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dirty="0" smtClean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4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98402"/>
            <a:ext cx="3240359" cy="4392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prava 1"/>
          <p:cNvSpPr/>
          <p:nvPr/>
        </p:nvSpPr>
        <p:spPr bwMode="auto">
          <a:xfrm>
            <a:off x="1453025" y="2204864"/>
            <a:ext cx="489204" cy="242316"/>
          </a:xfrm>
          <a:prstGeom prst="rightArrow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Microsoft YaHei" charset="-122"/>
            </a:endParaRPr>
          </a:p>
        </p:txBody>
      </p:sp>
      <p:sp>
        <p:nvSpPr>
          <p:cNvPr id="3" name="Šipka doprava 2"/>
          <p:cNvSpPr/>
          <p:nvPr/>
        </p:nvSpPr>
        <p:spPr bwMode="auto">
          <a:xfrm>
            <a:off x="3625186" y="3108824"/>
            <a:ext cx="503659" cy="247691"/>
          </a:xfrm>
          <a:prstGeom prst="rightArrow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506298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Výhody dvoudobého motoru oproti čtyřdobému: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jednoduchost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konstrukce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- malý počet vyráběných dílů, nižší výrobní náklady a jednodušší výrobní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vybavení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vyšší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měrný výkon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-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v důsledku nedostatečného naplnění válce motoru čerstvou směsí a ztrát paliva při výplachu je vyšší pouze o cca 10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%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větší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pružnost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- větší nárůst momentu při poklesu otáček a dosažení maximálního momentu při nižších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otáčkách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menší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nároky na obsluhu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- ventily, olejový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okruh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snadnější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spouštění za mrazu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- uložení klikového hřídele na valivých ložiscích a chybí odpor rozvodového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mechanizmu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menší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možnost poruchy při přetočení motoru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- není nebezpečí kontaktu výfukových ventilů se dnem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pístu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5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6237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Nevýhody dvoudobého motoru oproti čtyřdobému: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vyšší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měrná spotřeba paliva -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je způsobována tím, že část paliva při výplachu válce motoru unikne do výfukového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potrubí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vyšší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spotřeba mazacího oleje při ztrátovém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mazání</a:t>
            </a: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vyšší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obsah škodlivin ve výfukových plynech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-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dochází k vynechávání některých oběhů v důsledku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nezapálení</a:t>
            </a: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nepravidelný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chod motoru v nízkých otáčkách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- je způsoben nedokonalým vypláchnutím prostoru válce od spalin a následným nezapálením směsi, protože mezi elektrodami svíčky není dostatečně bohatá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směs</a:t>
            </a: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větší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tepelné namáhání dílů motoru -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vlivem dvojnásobného počtu zážehů za jednotku času jsou mnohem více tepelně namáhány dna pístů a zapalovací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svíčky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6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1845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842963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větší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hluk výfuku a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sání</a:t>
            </a: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větší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hluk celého motoru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- vedle hluku výfuku a sání je větší hluk vyzařován uložením klikového hřídele motoru na valivých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ložiscích</a:t>
            </a: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poměrně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drahá výroba klikového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hřídele</a:t>
            </a: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obtížné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vyvažování víceválcových klikových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hřídelů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Použití dvoudobého motoru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ü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j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ednostopá motorová vozidla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ü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m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alé automobily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ü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m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otorové pily, sekačky na trávu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ü"/>
            </a:pPr>
            <a:endParaRPr lang="cs-CZ" altLang="cs-CZ" sz="2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7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4797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3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5" name="Text Box 4"/>
          <p:cNvSpPr txBox="1">
            <a:spLocks noChangeArrowheads="1"/>
          </p:cNvSpPr>
          <p:nvPr/>
        </p:nvSpPr>
        <p:spPr bwMode="auto">
          <a:xfrm>
            <a:off x="457200" y="1569955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5606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0410D001-3A10-4B99-BF88-36DB6CC43B27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8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560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647700" y="1079500"/>
            <a:ext cx="77755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 dirty="0">
                <a:solidFill>
                  <a:srgbClr val="000000"/>
                </a:solidFill>
                <a:latin typeface="Calibri" pitchFamily="34" charset="0"/>
              </a:rPr>
              <a:t>Souhrn učiva</a:t>
            </a:r>
          </a:p>
          <a:p>
            <a:pPr eaLnBrk="1" hangingPunct="1">
              <a:lnSpc>
                <a:spcPct val="100000"/>
              </a:lnSpc>
              <a:buClrTx/>
            </a:pP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eaLnBrk="1" hangingPunct="1">
              <a:lnSpc>
                <a:spcPct val="100000"/>
              </a:lnSpc>
              <a:buClr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Vysvětlete princip činnosti čtyřdobého zážehového motoru.</a:t>
            </a:r>
          </a:p>
          <a:p>
            <a:pPr marL="457200" indent="-457200" eaLnBrk="1" hangingPunct="1">
              <a:lnSpc>
                <a:spcPct val="100000"/>
              </a:lnSpc>
              <a:buClrTx/>
              <a:buAutoNum type="arabicPeriod"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Vysvětlete princip činnosti 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dvoudobého 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zážehového 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motoru.</a:t>
            </a: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Čím se liší čtyřdobý a dvoudobý zážehový motor.</a:t>
            </a: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Vyjmenujte alespoň 4 výhody dvoudobých motorů.</a:t>
            </a: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Vyjmenujte alespoň 4 nevýhody dvoudobých motorů.</a:t>
            </a:r>
            <a:endParaRPr lang="cs-CZ" alt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7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cs-CZ" alt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6630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6FF42623-A97F-408B-A4B6-55030358201E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9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663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647700" y="1079500"/>
            <a:ext cx="82454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>
                <a:solidFill>
                  <a:srgbClr val="000000"/>
                </a:solidFill>
                <a:latin typeface="Calibri" pitchFamily="34" charset="0"/>
              </a:rPr>
              <a:t>Použité </a:t>
            </a:r>
            <a:r>
              <a:rPr lang="cs-CZ" altLang="cs-CZ" sz="3200" b="1" smtClean="0">
                <a:solidFill>
                  <a:srgbClr val="000000"/>
                </a:solidFill>
                <a:latin typeface="Calibri" pitchFamily="34" charset="0"/>
              </a:rPr>
              <a:t>zdroje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3200" b="1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AUTOR NEUVEDEN. seznam [online]. [cit. 24.2.2014]. Dostupný na WWW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  <a:hlinkClick r:id="rId5"/>
              </a:rPr>
              <a:t>http://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  <a:hlinkClick r:id="rId5"/>
              </a:rPr>
              <a:t>www.autoznalosti.cz/index.php/motor/5-dvoudoby-spalovaci-motor.html</a:t>
            </a:r>
            <a:endParaRPr lang="cs-CZ" altLang="cs-CZ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ING.KEMKA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, Vladislav a kol. Stavba a provoz strojů. Praha: 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Informatorium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, 2009, ISBN 978-80-7333-075-0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AUTOR NEUVEDEN. seznam [online]. [cit. 25.2.2014]. Dostupný na WWW: 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6"/>
              </a:rPr>
              <a:t>http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  <a:hlinkClick r:id="rId6"/>
              </a:rPr>
              <a:t>://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6"/>
              </a:rPr>
              <a:t>cs.wikipedia.org/wiki/Spalovac%C3%AD_motor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36143</TotalTime>
  <Words>634</Words>
  <Application>Microsoft Office PowerPoint</Application>
  <PresentationFormat>Předvádění na obrazovce (4:3)</PresentationFormat>
  <Paragraphs>124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Naděžda Křížová, Ing.</dc:creator>
  <cp:lastModifiedBy>Karel Filas, Ing.</cp:lastModifiedBy>
  <cp:revision>110</cp:revision>
  <cp:lastPrinted>1601-01-01T00:00:00Z</cp:lastPrinted>
  <dcterms:created xsi:type="dcterms:W3CDTF">1601-01-01T00:00:00Z</dcterms:created>
  <dcterms:modified xsi:type="dcterms:W3CDTF">2014-02-25T18:41:40Z</dcterms:modified>
</cp:coreProperties>
</file>