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5"/>
  </p:notesMasterIdLst>
  <p:sldIdLst>
    <p:sldId id="256" r:id="rId3"/>
    <p:sldId id="294" r:id="rId4"/>
    <p:sldId id="299" r:id="rId5"/>
    <p:sldId id="298" r:id="rId6"/>
    <p:sldId id="297" r:id="rId7"/>
    <p:sldId id="296" r:id="rId8"/>
    <p:sldId id="295" r:id="rId9"/>
    <p:sldId id="300" r:id="rId10"/>
    <p:sldId id="301" r:id="rId11"/>
    <p:sldId id="302" r:id="rId12"/>
    <p:sldId id="271" r:id="rId13"/>
    <p:sldId id="270" r:id="rId14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6.jpe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7.jpe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1596193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21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Základní části zážehových motorů, karburátor, vstřikování paliva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Karburátor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, přímé a nepřímé vstřikování, jednobodové, vícebodové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Strojnictví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3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ne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smtClean="0">
                <a:solidFill>
                  <a:srgbClr val="000000"/>
                </a:solidFill>
                <a:latin typeface="Calibri" pitchFamily="34" charset="0"/>
              </a:rPr>
              <a:t>VY_32_INOVACE_21_422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Spalovací motory 3 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Základní části zážehových motorů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Karburátor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zařízení pro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přípravu zápalné směsi benzínu a vzduchu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 potřebném množství a v potřebném poměru vzduchu a benzínu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hlavním úkolem je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dávkování a jemné rozprášení benzínu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do proudu vzduchu nasávaného do spalovacího prostoru motoru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základní části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: směšovací komora, plováková komora, plovák, odvzdušňovací ventil, jehlový ventil, rozprašovací trubice, škrtící klapka, „sytič“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5793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 descr="C:\Users\Milan\Documents\Bluetooth\Inbox\IMAG020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01700"/>
            <a:ext cx="6696744" cy="497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lů 1"/>
          <p:cNvSpPr/>
          <p:nvPr/>
        </p:nvSpPr>
        <p:spPr bwMode="auto">
          <a:xfrm>
            <a:off x="3779912" y="905140"/>
            <a:ext cx="576064" cy="1227716"/>
          </a:xfrm>
          <a:prstGeom prst="downArrow">
            <a:avLst>
              <a:gd name="adj1" fmla="val 50000"/>
              <a:gd name="adj2" fmla="val 139101"/>
            </a:avLst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3" name="Šipka doleva 2"/>
          <p:cNvSpPr/>
          <p:nvPr/>
        </p:nvSpPr>
        <p:spPr bwMode="auto">
          <a:xfrm rot="821341">
            <a:off x="5358648" y="3530643"/>
            <a:ext cx="1379520" cy="370818"/>
          </a:xfrm>
          <a:prstGeom prst="leftArrow">
            <a:avLst>
              <a:gd name="adj1" fmla="val 29044"/>
              <a:gd name="adj2" fmla="val 198709"/>
            </a:avLst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056983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vstřikování paliva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	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přesnější způsob přípravy palivové směsi –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přesně odměřené množství paliva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odpovídající okamžitému množství nasávaného vzduchu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je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pod tlakem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palivového čerpadla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rozprášeného  vstřikovacími tryskami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elektronicky řízené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vstřikování umožňuje: vstříknout rozprášené palivo do nasátého vzduchu, upravovat směšovací poměr směsi, udržovat nízkou hladinu škodlivin ve výfuku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	výhody: 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přesnější příprava směsi, stálý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směšovací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poměr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                 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jemnější rozptyl paliva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               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kratší vzdálenosti a časy dopravy paliva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536465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	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způsoby vstřikování: - nepřímé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	    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		         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přímé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konstrukce: -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sací soustava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– čistič vzduchu, sací potrubí, komora se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	 							     škrtící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klapkou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palivová soustava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–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palivová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nádrž,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palivové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čerpadlo,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									čistič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paliva, regulátor tlaku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                                                                                 									vstřikovací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ventily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řídící a regulační soustava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235905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nepřímé vstřikování paliva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vstřik paliva do sacího potrubí nebo do komory škrtící klapky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 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jednobodové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– centrální vstřik do komory před škrtící klapkou, nevýhodou je vznik víru a srážení par paliva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 descr="C:\Users\Milan\Documents\Bluetooth\Inbox\IMAG020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711" y="2708920"/>
            <a:ext cx="3672408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 bwMode="auto">
          <a:xfrm>
            <a:off x="3534450" y="3291486"/>
            <a:ext cx="414003" cy="121158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3" name="Šipka dolů 2"/>
          <p:cNvSpPr/>
          <p:nvPr/>
        </p:nvSpPr>
        <p:spPr bwMode="auto">
          <a:xfrm>
            <a:off x="4029898" y="2849686"/>
            <a:ext cx="164017" cy="294534"/>
          </a:xfrm>
          <a:prstGeom prst="down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5935" y="2826720"/>
            <a:ext cx="201613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182914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tabLst/>
            </a:pPr>
            <a:r>
              <a:rPr lang="cs-CZ" altLang="cs-CZ" sz="2000" b="1" dirty="0">
                <a:solidFill>
                  <a:srgbClr val="00CC99">
                    <a:lumMod val="75000"/>
                  </a:srgbClr>
                </a:solidFill>
                <a:latin typeface="Calibri" pitchFamily="34" charset="0"/>
              </a:rPr>
              <a:t>vícebodové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– vstřik probíhá u každého válce, výhodou jsou zaručené stejné podmínky pro rozdělení směsi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 descr="C:\Users\Milan\Documents\Bluetooth\Inbox\IMAG020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6792"/>
            <a:ext cx="5186002" cy="439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lů 1"/>
          <p:cNvSpPr/>
          <p:nvPr/>
        </p:nvSpPr>
        <p:spPr bwMode="auto">
          <a:xfrm>
            <a:off x="5193780" y="1772816"/>
            <a:ext cx="484632" cy="618368"/>
          </a:xfrm>
          <a:prstGeom prst="downArrow">
            <a:avLst>
              <a:gd name="adj1" fmla="val 50000"/>
              <a:gd name="adj2" fmla="val 64702"/>
            </a:avLst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3" name="Šipka doprava 2"/>
          <p:cNvSpPr/>
          <p:nvPr/>
        </p:nvSpPr>
        <p:spPr bwMode="auto">
          <a:xfrm>
            <a:off x="3031107" y="3474244"/>
            <a:ext cx="748805" cy="484632"/>
          </a:xfrm>
          <a:prstGeom prst="rightArrow">
            <a:avLst>
              <a:gd name="adj1" fmla="val 50000"/>
              <a:gd name="adj2" fmla="val 94107"/>
            </a:avLst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8491961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přímé vstřikování paliva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	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palivo je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vstřikováno v průběhu sacího a kompresního zdvihu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přímo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do vzduchové náplně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válce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palivo se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rozprašuje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a odpařuje ještě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před vlastním zážehem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jiskrou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nedochází ke kondenzaci paliva na stěnách sacího potrubí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tvorba směsi závisí na provozních podmínkách motoru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motor pracuje  v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úsporném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(částečné zatížení motoru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chudá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směs paliva se vzduchem – 1:40-1:50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), nebo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výkonném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( obtokový kanál je uzavřený) režimu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838506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 descr="C:\Users\Milan\Documents\Bluetooth\Inbox\IMAG020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935" y="1052736"/>
            <a:ext cx="7483506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756140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609600" y="901700"/>
            <a:ext cx="8229600" cy="5148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přeplňování motorů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ü"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	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umožňuje dopravit do válců motoru více vzduchu – zvýšit součinitel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plnění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výhody: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- vyšší výkon a točivý moment motoru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lepší účinnost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snížení emisí škodlivin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snížení měrné spotřeby paliva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	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způsoby přeplňování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: - kompresorem – pro svůj pohon využívá část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		 							                         výkonu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motoru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                                        						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turbodmychadlem – poháněn turbínou na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výfukové   										plyny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174897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Charakterizujte spalovací motory.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 rozdělujeme motory podle způsobu spalování.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 rozdělujeme motory podle pracovního cyklu.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Z jakých základních částí se skládá zážehový spalovací motor.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 je princip činnosti rozvodů spalovacích motorů.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Stručně popište rozvody – SV, OHV, OHC.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500"/>
            <a:ext cx="82454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ING.KEMKA, Vladislav a kol. Stavba a provoz strojů. Praha: </a:t>
            </a: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Informatorium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, 2009, ISBN 978-80-7333-075-0.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36080</TotalTime>
  <Words>290</Words>
  <Application>Microsoft Office PowerPoint</Application>
  <PresentationFormat>Předvádění na obrazovce (4:3)</PresentationFormat>
  <Paragraphs>126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103</cp:revision>
  <cp:lastPrinted>1601-01-01T00:00:00Z</cp:lastPrinted>
  <dcterms:created xsi:type="dcterms:W3CDTF">1601-01-01T00:00:00Z</dcterms:created>
  <dcterms:modified xsi:type="dcterms:W3CDTF">2014-02-25T18:44:08Z</dcterms:modified>
</cp:coreProperties>
</file>