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15"/>
  </p:notesMasterIdLst>
  <p:sldIdLst>
    <p:sldId id="256" r:id="rId3"/>
    <p:sldId id="316" r:id="rId4"/>
    <p:sldId id="320" r:id="rId5"/>
    <p:sldId id="321" r:id="rId6"/>
    <p:sldId id="317" r:id="rId7"/>
    <p:sldId id="324" r:id="rId8"/>
    <p:sldId id="319" r:id="rId9"/>
    <p:sldId id="318" r:id="rId10"/>
    <p:sldId id="322" r:id="rId11"/>
    <p:sldId id="323" r:id="rId12"/>
    <p:sldId id="271" r:id="rId13"/>
    <p:sldId id="270" r:id="rId14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pitchFamily="3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5" name="AutoShape 2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8676" name="Rectangle 3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0350" cy="400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5124" name="Rectangle 4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3613" cy="480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 noProof="0" smtClean="0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128" name="Rectangle 8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6600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Microsoft YaHei" charset="-122"/>
              </a:defRPr>
            </a:lvl1pPr>
          </a:lstStyle>
          <a:p>
            <a:pPr>
              <a:defRPr/>
            </a:pPr>
            <a:fld id="{17461EE1-89B6-471B-9F31-CD3B6480672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231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A01FCE13-705D-4459-B557-8EB08BDA086E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8375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3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dirty="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4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dirty="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5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6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7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8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9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919C4294-15C3-4F27-ACBB-BB92C1522649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10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D5467856-8E4D-4555-AB99-28C56F4CE9E3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11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22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/>
            <a:fld id="{48EA0432-5351-41C8-B2DE-3CD3F2930F5A}" type="slidenum">
              <a:rPr lang="cs-CZ" altLang="cs-CZ" smtClean="0">
                <a:solidFill>
                  <a:srgbClr val="000000"/>
                </a:solidFill>
                <a:latin typeface="Times New Roman" pitchFamily="18" charset="0"/>
              </a:rPr>
              <a:pPr eaLnBrk="1"/>
              <a:t>12</a:t>
            </a:fld>
            <a:endParaRPr lang="cs-CZ" altLang="cs-CZ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32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325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55650" y="5078413"/>
            <a:ext cx="6046788" cy="4811712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altLang="cs-CZ" sz="2000" smtClean="0">
              <a:latin typeface="Arial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56E3-F1D4-488A-80A2-9521176CDCB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5300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8061ED-6F89-4D7D-83B5-C92BD2E31E3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89070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CB4BAF-39F6-4B9D-9956-F05D79F2A4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342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AE44EE-33CA-46AF-A47C-E59900CBEF3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04366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E69A1-ECDD-4655-96DA-3202509B5D6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2935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4436DE-8483-4270-8FD0-B6EB1F2E64E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4867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DD14D-4EE2-459B-BC71-B3C9D3208BD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3038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D4A22-C1B6-4E65-BA55-298BA7A4285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2889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F52134-8C87-4EFB-B1D3-1D2BB813C44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00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F11B2-86E2-4E4C-AFAA-97F1C9905613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771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604963"/>
            <a:ext cx="2055813" cy="4521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4963"/>
            <a:ext cx="6016625" cy="4521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C114E-C830-49EB-9D74-5FE00373926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3710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130425"/>
            <a:ext cx="7767638" cy="14636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38E3-44E4-46D2-9FA5-3DE2CA1E348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01379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E311C-DDA7-425B-BD73-49E46B4B54F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03223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0C7167-F77A-43A0-95C8-EE308CA8BB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41149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7B853-F33A-4834-809D-BFCE2B862B6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45198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5025" y="1604963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07738-E518-413D-87E3-083E70F74C4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755925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DA2DB3-72EE-407B-B2A6-73699F6FF45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06929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4667E-3E3E-459D-81C5-4D66000E06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03332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5F497E-1655-4535-91FB-D2B385D703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93432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543DD-78D9-4DF6-8929-F37FABCA3B7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95005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4D2979-1B92-49A9-AABE-EA960B602A8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40094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7D1CB-36DA-4AD1-A155-82427DD955F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2448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531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6625" cy="58531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59342-16DC-497A-8244-5DD3EF9393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61667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4838" cy="11398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E8AD4-779F-4102-B6B7-9B7EB0BD097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74005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130425"/>
            <a:ext cx="77676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Microsoft YaHei" charset="-122"/>
              </a:defRPr>
            </a:lvl1pPr>
          </a:lstStyle>
          <a:p>
            <a:pPr>
              <a:defRPr/>
            </a:pPr>
            <a:fld id="{CA7DFDDE-1A23-4C9D-B7E7-16A761B046B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1030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8838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r>
              <a:rPr lang="cs-CZ" altLang="cs-CZ"/>
              <a:t>26.11.2013</a:t>
            </a:r>
          </a:p>
        </p:txBody>
      </p:sp>
      <p:sp>
        <p:nvSpPr>
          <p:cNvPr id="2051" name="Text Box 2"/>
          <p:cNvSpPr txBox="1">
            <a:spLocks noChangeArrowheads="1"/>
          </p:cNvSpPr>
          <p:nvPr/>
        </p:nvSpPr>
        <p:spPr bwMode="auto">
          <a:xfrm>
            <a:off x="3124200" y="6356350"/>
            <a:ext cx="2894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2" name="Rectangle 3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883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5000" rIns="90000" bIns="45000" numCol="1" anchor="t" anchorCtr="0" compatLnSpc="1">
            <a:prstTxWarp prst="textNoShape">
              <a:avLst/>
            </a:prstTxWarp>
          </a:bodyPr>
          <a:lstStyle>
            <a:lvl1pPr hangingPunct="1">
              <a:lnSpc>
                <a:spcPct val="100000"/>
              </a:lnSpc>
              <a:buClrTx/>
              <a:buFontTx/>
              <a:buNone/>
              <a:tabLst>
                <a:tab pos="723900" algn="l"/>
                <a:tab pos="1447800" algn="l"/>
              </a:tabLst>
              <a:defRPr>
                <a:solidFill>
                  <a:srgbClr val="000000"/>
                </a:solidFill>
                <a:latin typeface="+mn-lt"/>
                <a:ea typeface="Microsoft YaHei" charset="-122"/>
              </a:defRPr>
            </a:lvl1pPr>
          </a:lstStyle>
          <a:p>
            <a:pPr>
              <a:defRPr/>
            </a:pPr>
            <a:fld id="{0C000066-8F98-48CE-B588-030C560B944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4838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titulního textu</a:t>
            </a:r>
          </a:p>
        </p:txBody>
      </p:sp>
      <p:sp>
        <p:nvSpPr>
          <p:cNvPr id="2054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4838" cy="452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 smtClean="0"/>
              <a:t>Klepněte pro úpravu formátu textu osnovy</a:t>
            </a:r>
          </a:p>
          <a:p>
            <a:pPr lvl="1"/>
            <a:r>
              <a:rPr lang="en-GB" altLang="cs-CZ" smtClean="0"/>
              <a:t>Druhá úroveň</a:t>
            </a:r>
          </a:p>
          <a:p>
            <a:pPr lvl="2"/>
            <a:r>
              <a:rPr lang="en-GB" altLang="cs-CZ" smtClean="0"/>
              <a:t>Třetí úroveň</a:t>
            </a:r>
          </a:p>
          <a:p>
            <a:pPr lvl="3"/>
            <a:r>
              <a:rPr lang="en-GB" altLang="cs-CZ" smtClean="0"/>
              <a:t>Čtvrtá úroveň osnovy</a:t>
            </a:r>
          </a:p>
          <a:p>
            <a:pPr lvl="4"/>
            <a:r>
              <a:rPr lang="en-GB" altLang="cs-CZ" smtClean="0"/>
              <a:t>Pátá úroveň osnovy</a:t>
            </a:r>
          </a:p>
          <a:p>
            <a:pPr lvl="4"/>
            <a:r>
              <a:rPr lang="en-GB" altLang="cs-CZ" smtClean="0"/>
              <a:t>Šestá úroveň</a:t>
            </a:r>
          </a:p>
          <a:p>
            <a:pPr lvl="4"/>
            <a:r>
              <a:rPr lang="en-GB" altLang="cs-CZ" smtClean="0"/>
              <a:t>Sedmá úroveň</a:t>
            </a:r>
          </a:p>
          <a:p>
            <a:pPr lvl="4"/>
            <a:r>
              <a:rPr lang="en-GB" altLang="cs-CZ" smtClean="0"/>
              <a:t>Osmá úroveň textu</a:t>
            </a:r>
          </a:p>
          <a:p>
            <a:pPr lvl="4"/>
            <a:r>
              <a:rPr lang="en-GB" altLang="cs-CZ" smtClean="0"/>
              <a:t>Devátá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/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>
          <a:solidFill>
            <a:srgbClr val="000000"/>
          </a:solidFill>
          <a:latin typeface="Calibri" charset="0"/>
          <a:ea typeface="Microsoft YaHei" charset="-122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>
          <a:solidFill>
            <a:srgbClr val="000000"/>
          </a:solidFill>
          <a:latin typeface="Calibri" charset="0"/>
          <a:ea typeface="Microsoft YaHei" charset="-122"/>
        </a:defRPr>
      </a:lvl9pPr>
    </p:titleStyle>
    <p:bodyStyle>
      <a:lvl1pPr marL="342900" indent="-342900" algn="l" defTabSz="449263" rtl="0" eaLnBrk="0" fontAlgn="base" hangingPunct="0">
        <a:lnSpc>
          <a:spcPct val="102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102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lnSpc>
          <a:spcPct val="102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8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7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8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Pero_(strojn%C3%AD_sou%C4%8D%C3%A1stka)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solidworks.caxmix.cz/kotoucova-spojka-sestava-kotoucove-spojky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ferostar.cz/cs/pera-tesna" TargetMode="External"/><Relationship Id="rId5" Type="http://schemas.openxmlformats.org/officeDocument/2006/relationships/hyperlink" Target="http://www.lerch.cz/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aphicFrame>
        <p:nvGraphicFramePr>
          <p:cNvPr id="614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436262"/>
              </p:ext>
            </p:extLst>
          </p:nvPr>
        </p:nvGraphicFramePr>
        <p:xfrm>
          <a:off x="750888" y="2060575"/>
          <a:ext cx="7561262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2725"/>
              </a:tblGrid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Projekt MŠMT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EU peníze středním školám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Název projektu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ICT do života školy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Registrační číslo projektu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CZ.1.07/1.5.00/34.0771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Šablona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III/2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Sada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22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Perové spoje - použití, druhy per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Klíčová slova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Pero – těsné, výměnné, </a:t>
                      </a:r>
                      <a:r>
                        <a:rPr kumimoji="0" lang="cs-CZ" altLang="cs-CZ" sz="12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Woodrufovo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, hřídel, drážka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Technologie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Autor, spoluautor 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Ing. Křížová Naděžda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Jazyk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Čeština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učebního materiálu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Potřebné pomůcky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PC, dataprojektor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Druh interaktivity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Výklad pomocí prezentace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Stupeň a typ vzdělávání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Střední škola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Cílová skupina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 ročník, žáci 17 – 18 let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Speciální vzdělávací potřeby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ne</a:t>
                      </a:r>
                      <a:endParaRPr kumimoji="0" lang="cs-CZ" alt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Zdroje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 sz="16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Seznam viz poslední strana </a:t>
                      </a:r>
                    </a:p>
                  </a:txBody>
                  <a:tcPr marL="68400" marR="6840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110" name="Line 37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111" name="Rectangle 38"/>
          <p:cNvSpPr>
            <a:spLocks noChangeArrowheads="1"/>
          </p:cNvSpPr>
          <p:nvPr/>
        </p:nvSpPr>
        <p:spPr bwMode="auto">
          <a:xfrm>
            <a:off x="792163" y="990600"/>
            <a:ext cx="755967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  <p:sp>
        <p:nvSpPr>
          <p:cNvPr id="3112" name="Text Box 39"/>
          <p:cNvSpPr txBox="1">
            <a:spLocks noChangeArrowheads="1"/>
          </p:cNvSpPr>
          <p:nvPr/>
        </p:nvSpPr>
        <p:spPr bwMode="auto">
          <a:xfrm>
            <a:off x="6480175" y="6335713"/>
            <a:ext cx="2133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1FB02F68-185D-4588-BDF2-CA2DC754B263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3114" name="Rectangle 41"/>
          <p:cNvSpPr>
            <a:spLocks noChangeArrowheads="1"/>
          </p:cNvSpPr>
          <p:nvPr/>
        </p:nvSpPr>
        <p:spPr bwMode="auto">
          <a:xfrm>
            <a:off x="787400" y="1454150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VY_32_INOVACE_22_438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3115" name="Picture 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116" name="Picture 4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Rectangle 41"/>
          <p:cNvSpPr>
            <a:spLocks noChangeArrowheads="1"/>
          </p:cNvSpPr>
          <p:nvPr/>
        </p:nvSpPr>
        <p:spPr bwMode="auto">
          <a:xfrm>
            <a:off x="791788" y="1025996"/>
            <a:ext cx="7559675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>
            <a:spAutoFit/>
          </a:bodyPr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400" b="1" dirty="0">
                <a:solidFill>
                  <a:srgbClr val="000000"/>
                </a:solidFill>
                <a:latin typeface="Calibri" pitchFamily="34" charset="0"/>
              </a:rPr>
              <a:t>P</a:t>
            </a:r>
            <a:r>
              <a:rPr lang="cs-CZ" altLang="cs-CZ" sz="2400" b="1" dirty="0" smtClean="0">
                <a:solidFill>
                  <a:srgbClr val="000000"/>
                </a:solidFill>
                <a:latin typeface="Calibri" pitchFamily="34" charset="0"/>
              </a:rPr>
              <a:t>erové spoje 1 </a:t>
            </a:r>
            <a:endParaRPr lang="cs-CZ" altLang="cs-CZ" sz="2400" b="1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2" name="Nadpis 1"/>
          <p:cNvSpPr txBox="1">
            <a:spLocks/>
          </p:cNvSpPr>
          <p:nvPr/>
        </p:nvSpPr>
        <p:spPr bwMode="auto">
          <a:xfrm>
            <a:off x="3203575" y="106462"/>
            <a:ext cx="5653088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0" rIns="90000" bIns="45000" numCol="1" rtlCol="0" anchor="t" anchorCtr="0" compatLnSpc="1">
            <a:prstTxWarp prst="textNoShape">
              <a:avLst/>
            </a:prstTxWarp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>
                <a:solidFill>
                  <a:schemeClr val="tx1"/>
                </a:solidFill>
                <a:latin typeface="Calibri" pitchFamily="34" charset="0"/>
              </a:rPr>
              <a:t>P</a:t>
            </a: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oužití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pera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přenáší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kroutící moment mezi hřídelem a nábojem svými 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boky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ajišťují</a:t>
            </a:r>
            <a:r>
              <a:rPr lang="cs-CZ" altLang="cs-CZ" sz="2000" b="1" dirty="0" smtClean="0">
                <a:solidFill>
                  <a:schemeClr val="tx1"/>
                </a:solidFill>
                <a:latin typeface="Calibri" pitchFamily="34" charset="0"/>
              </a:rPr>
              <a:t> souosost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mezi hřídelem a nábojem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p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ero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lícuje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svými boky s boky drážky v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 náboji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i v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hřídeli 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v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axiálním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směru musí být náboj na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hřídeli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zajištěn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(např. osazením na hřídeli, nalisováním na hřídel s přesahem, hřídelovou maticí KM s podložkou MB, atd.)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šířka a výška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(průřez)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pera a drážky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se určí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   z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normy dle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průměru hřídele</a:t>
            </a:r>
            <a:endParaRPr lang="cs-CZ" altLang="cs-CZ" sz="2000" b="1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744" y="1832326"/>
            <a:ext cx="2730500" cy="1884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266" y="4365104"/>
            <a:ext cx="1799456" cy="1684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 bwMode="auto">
          <a:xfrm>
            <a:off x="6030118" y="5301208"/>
            <a:ext cx="414089" cy="565212"/>
          </a:xfrm>
          <a:prstGeom prst="straightConnector1">
            <a:avLst/>
          </a:prstGeom>
          <a:solidFill>
            <a:srgbClr val="00B8FF"/>
          </a:solidFill>
          <a:ln w="28575" cap="flat" cmpd="sng" algn="ctr">
            <a:solidFill>
              <a:srgbClr val="FF0000"/>
            </a:solidFill>
            <a:prstDash val="solid"/>
            <a:round/>
            <a:headEnd type="arrow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87567659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Spoj těsným perem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3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6" name="Picture 2" descr="C:\Users\Milan\Documents\Bluetooth\Inbox\IMAG01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7317281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6693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Zajištění proti osovému posunutí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4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027" name="Picture 3" descr="C:\Users\Milan\Documents\Bluetooth\Inbox\IMAG02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1196752"/>
            <a:ext cx="3267340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ilan\Documents\Bluetooth\Inbox\IMAG023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206" y="1340767"/>
            <a:ext cx="3338762" cy="460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078904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u="sng" dirty="0" smtClean="0">
                <a:solidFill>
                  <a:schemeClr val="tx1"/>
                </a:solidFill>
                <a:latin typeface="Calibri" pitchFamily="34" charset="0"/>
              </a:rPr>
              <a:t>Druhy per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těsná 1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forma A – zaoblené konce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, ČSN 022562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forma B - rovné konce , ČSN 30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1382.12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1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za tečkou značí ocel taženou 12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050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b="1" dirty="0">
                <a:solidFill>
                  <a:schemeClr val="tx1"/>
                </a:solidFill>
                <a:latin typeface="Calibri" pitchFamily="34" charset="0"/>
              </a:rPr>
              <a:t>2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za tečkou označuje mezní úchylku šířky pera  v h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9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forma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AB – jeden konec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rovný, jeden zaoblený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5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24744"/>
            <a:ext cx="2719387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34518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6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Picture 2" descr="C:\Users\Milan\Documents\Bluetooth\Inbox\IMAG02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84" y="1133984"/>
            <a:ext cx="8003232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32671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těsná 2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</a:t>
            </a: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ýměnná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pt-BR" altLang="cs-CZ" sz="2000" dirty="0">
                <a:solidFill>
                  <a:schemeClr val="tx1"/>
                </a:solidFill>
                <a:latin typeface="Calibri" pitchFamily="34" charset="0"/>
              </a:rPr>
              <a:t>forma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C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-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s </a:t>
            </a:r>
            <a:r>
              <a:rPr lang="pt-BR" altLang="cs-CZ" sz="2000" dirty="0">
                <a:solidFill>
                  <a:schemeClr val="tx1"/>
                </a:solidFill>
                <a:latin typeface="Calibri" pitchFamily="34" charset="0"/>
              </a:rPr>
              <a:t>1 přídržným šroubem ČSN 02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2575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forma D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- s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1 </a:t>
            </a:r>
            <a:r>
              <a:rPr lang="pt-BR" altLang="cs-CZ" sz="2000" dirty="0">
                <a:solidFill>
                  <a:schemeClr val="tx1"/>
                </a:solidFill>
                <a:latin typeface="Calibri" pitchFamily="34" charset="0"/>
              </a:rPr>
              <a:t>přídržným šroubem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rovné konce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pt-BR" altLang="cs-CZ" sz="2000" dirty="0">
                <a:solidFill>
                  <a:schemeClr val="tx1"/>
                </a:solidFill>
                <a:latin typeface="Calibri" pitchFamily="34" charset="0"/>
              </a:rPr>
              <a:t>forma E- zaoblené konce+dva otvory pro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šroub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, o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d </a:t>
            </a:r>
            <a:r>
              <a:rPr lang="pt-BR" altLang="cs-CZ" sz="2000" dirty="0">
                <a:solidFill>
                  <a:schemeClr val="tx1"/>
                </a:solidFill>
                <a:latin typeface="Calibri" pitchFamily="34" charset="0"/>
              </a:rPr>
              <a:t>rozměru 12 x 8 mm výše ještě otvor pro odtlačovací </a:t>
            </a:r>
            <a:r>
              <a:rPr lang="pt-BR" altLang="cs-CZ" sz="2000" dirty="0" smtClean="0">
                <a:solidFill>
                  <a:schemeClr val="tx1"/>
                </a:solidFill>
                <a:latin typeface="Calibri" pitchFamily="34" charset="0"/>
              </a:rPr>
              <a:t>šroub</a:t>
            </a: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7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81" y="1052736"/>
            <a:ext cx="2359347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7563" y="1484120"/>
            <a:ext cx="2012087" cy="1314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732" y="2420888"/>
            <a:ext cx="2248562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653135"/>
            <a:ext cx="2416696" cy="139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33681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forma F - rovné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konce + dva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otvory pro šroub, od rozměru 12 x 8 mm výše ještě otvor pro </a:t>
            </a:r>
            <a:r>
              <a:rPr lang="cs-CZ" altLang="cs-CZ" sz="2000" dirty="0" err="1">
                <a:solidFill>
                  <a:schemeClr val="tx1"/>
                </a:solidFill>
                <a:latin typeface="Calibri" pitchFamily="34" charset="0"/>
              </a:rPr>
              <a:t>odtlačovací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šroub</a:t>
            </a: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forma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G ( rovné 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konce + jeden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otvor pro šroub, s úkosem na jednom konci pod úhlem 15</a:t>
            </a: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°)</a:t>
            </a:r>
          </a:p>
          <a:p>
            <a:pPr marL="342900" indent="-34290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 typeface="Wingdings" panose="05000000000000000000" pitchFamily="2" charset="2"/>
              <a:buChar char="Ø"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 </a:t>
            </a:r>
            <a:r>
              <a:rPr lang="cs-CZ" altLang="cs-CZ" sz="2000" b="1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Woodruffova</a:t>
            </a:r>
            <a:endParaRPr lang="cs-CZ" altLang="cs-CZ" sz="2000" b="1" dirty="0" smtClean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(ČSN 30 1385) označovaná také </a:t>
            </a:r>
            <a:endParaRPr lang="cs-CZ" alt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r>
              <a:rPr lang="cs-CZ" altLang="cs-CZ" sz="2000" dirty="0" smtClean="0">
                <a:solidFill>
                  <a:schemeClr val="tx1"/>
                </a:solidFill>
                <a:latin typeface="Calibri" pitchFamily="34" charset="0"/>
              </a:rPr>
              <a:t>jako </a:t>
            </a:r>
            <a:r>
              <a:rPr lang="cs-CZ" altLang="cs-CZ" sz="2000" dirty="0">
                <a:solidFill>
                  <a:schemeClr val="tx1"/>
                </a:solidFill>
                <a:latin typeface="Calibri" pitchFamily="34" charset="0"/>
              </a:rPr>
              <a:t>úsečové pero, kotoučové pero</a:t>
            </a: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8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708920"/>
            <a:ext cx="282482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2097732" cy="122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59458"/>
            <a:ext cx="2402209" cy="17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1676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9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1063624"/>
            <a:ext cx="7413625" cy="481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38049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099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457200" y="901700"/>
            <a:ext cx="8229600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marL="339725" indent="-339725"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</a:pPr>
            <a:endParaRPr lang="cs-CZ" altLang="cs-CZ" sz="20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02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F6DD880B-EBD7-43DA-A209-1BF6B8780DBA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10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20" y="1052736"/>
            <a:ext cx="7778750" cy="48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26005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3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5605" name="Text Box 4"/>
          <p:cNvSpPr txBox="1">
            <a:spLocks noChangeArrowheads="1"/>
          </p:cNvSpPr>
          <p:nvPr/>
        </p:nvSpPr>
        <p:spPr bwMode="auto">
          <a:xfrm>
            <a:off x="457200" y="158944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5606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0410D001-3A10-4B99-BF88-36DB6CC43B27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11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560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5608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5609" name="Rectangle 8"/>
          <p:cNvSpPr>
            <a:spLocks noChangeArrowheads="1"/>
          </p:cNvSpPr>
          <p:nvPr/>
        </p:nvSpPr>
        <p:spPr bwMode="auto">
          <a:xfrm>
            <a:off x="647700" y="1079500"/>
            <a:ext cx="7775575" cy="467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Souhrn učiva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3200" b="1" dirty="0">
              <a:solidFill>
                <a:srgbClr val="000000"/>
              </a:solidFill>
              <a:latin typeface="Calibri" pitchFamily="34" charset="0"/>
            </a:endParaRP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Jaké je použití perových spojů.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 zjistíme rozměry pera.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Jakým způsobem lze zajistit kotouč proti axiálnímu posunutí.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Jaké znáte druhy per.</a:t>
            </a:r>
          </a:p>
          <a:p>
            <a:pPr marL="457200" indent="-457200" eaLnBrk="1" hangingPunct="1">
              <a:lnSpc>
                <a:spcPct val="100000"/>
              </a:lnSpc>
              <a:buClrTx/>
              <a:buFontTx/>
              <a:buAutoNum type="arabicPeriod"/>
            </a:pP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Line 1"/>
          <p:cNvSpPr>
            <a:spLocks noChangeShapeType="1"/>
          </p:cNvSpPr>
          <p:nvPr/>
        </p:nvSpPr>
        <p:spPr bwMode="auto">
          <a:xfrm>
            <a:off x="0" y="900113"/>
            <a:ext cx="9144000" cy="1587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7" name="Line 2"/>
          <p:cNvSpPr>
            <a:spLocks noChangeShapeType="1"/>
          </p:cNvSpPr>
          <p:nvPr/>
        </p:nvSpPr>
        <p:spPr bwMode="auto">
          <a:xfrm>
            <a:off x="0" y="6048375"/>
            <a:ext cx="9144000" cy="1588"/>
          </a:xfrm>
          <a:prstGeom prst="line">
            <a:avLst/>
          </a:prstGeom>
          <a:noFill/>
          <a:ln w="15840">
            <a:solidFill>
              <a:srgbClr val="EA851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6629" name="Text Box 4"/>
          <p:cNvSpPr txBox="1">
            <a:spLocks noChangeArrowheads="1"/>
          </p:cNvSpPr>
          <p:nvPr/>
        </p:nvSpPr>
        <p:spPr bwMode="auto">
          <a:xfrm>
            <a:off x="457199" y="1600200"/>
            <a:ext cx="8399463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endParaRPr lang="cs-CZ" altLang="cs-CZ" sz="200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</a:pPr>
            <a:r>
              <a:rPr lang="cs-CZ" altLang="cs-CZ" sz="2000">
                <a:solidFill>
                  <a:srgbClr val="00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26630" name="Text Box 5"/>
          <p:cNvSpPr txBox="1">
            <a:spLocks noChangeArrowheads="1"/>
          </p:cNvSpPr>
          <p:nvPr/>
        </p:nvSpPr>
        <p:spPr bwMode="auto">
          <a:xfrm>
            <a:off x="6553200" y="6356350"/>
            <a:ext cx="2133600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fld id="{6FF42623-A97F-408B-A4B6-55030358201E}" type="slidenum">
              <a:rPr lang="cs-CZ" altLang="cs-CZ">
                <a:solidFill>
                  <a:srgbClr val="000000"/>
                </a:solidFill>
                <a:latin typeface="Calibri" pitchFamily="34" charset="0"/>
              </a:rPr>
              <a:pPr eaLnBrk="1" hangingPunct="1">
                <a:lnSpc>
                  <a:spcPct val="100000"/>
                </a:lnSpc>
                <a:buClrTx/>
                <a:buFontTx/>
                <a:buNone/>
              </a:pPr>
              <a:t>12</a:t>
            </a:fld>
            <a:endParaRPr lang="cs-CZ" altLang="cs-CZ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663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3" y="6116638"/>
            <a:ext cx="3036887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6633" name="Rectangle 8"/>
          <p:cNvSpPr>
            <a:spLocks noChangeArrowheads="1"/>
          </p:cNvSpPr>
          <p:nvPr/>
        </p:nvSpPr>
        <p:spPr bwMode="auto">
          <a:xfrm>
            <a:off x="539552" y="1079499"/>
            <a:ext cx="8353623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5000" rIns="90000" bIns="45000"/>
          <a:lstStyle>
            <a:lvl1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1pPr>
            <a:lvl2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2pPr>
            <a:lvl3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3pPr>
            <a:lvl4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4pPr>
            <a:lvl5pPr eaLnBrk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Arial" charset="0"/>
                <a:ea typeface="Microsoft YaHei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3200" b="1" dirty="0">
                <a:solidFill>
                  <a:srgbClr val="000000"/>
                </a:solidFill>
                <a:latin typeface="Calibri" pitchFamily="34" charset="0"/>
              </a:rPr>
              <a:t>Použité </a:t>
            </a:r>
            <a:r>
              <a:rPr lang="cs-CZ" altLang="cs-CZ" sz="3200" b="1" dirty="0" smtClean="0">
                <a:solidFill>
                  <a:srgbClr val="000000"/>
                </a:solidFill>
                <a:latin typeface="Calibri" pitchFamily="34" charset="0"/>
              </a:rPr>
              <a:t>zdroje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Josef DILLINGER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Josef a kol. Moderní strojírenství pro školu a praxi. Praha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Europa - Sobotáles </a:t>
            </a:r>
            <a:r>
              <a:rPr lang="cs-CZ" altLang="cs-CZ" dirty="0" err="1">
                <a:solidFill>
                  <a:srgbClr val="000000"/>
                </a:solidFill>
                <a:latin typeface="Calibri" pitchFamily="34" charset="0"/>
              </a:rPr>
              <a:t>cz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., 2007, ISBN 978-80-86706-19-1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ING.LEINVEBER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Jan; ING.VÁVRA, Pavel. Strojnické tabulky. Praha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: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cs-CZ" altLang="cs-CZ" dirty="0" err="1">
                <a:solidFill>
                  <a:srgbClr val="000000"/>
                </a:solidFill>
                <a:latin typeface="Calibri" pitchFamily="34" charset="0"/>
              </a:rPr>
              <a:t>Albra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, 2008, ISBN 978-80-7361-051-7</a:t>
            </a:r>
            <a:r>
              <a:rPr lang="cs-CZ" altLang="cs-CZ" dirty="0" smtClean="0">
                <a:solidFill>
                  <a:srgbClr val="000000"/>
                </a:solidFill>
                <a:latin typeface="Calibri" pitchFamily="34" charset="0"/>
              </a:rPr>
              <a:t>.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mtClean="0">
                <a:solidFill>
                  <a:srgbClr val="000000"/>
                </a:solidFill>
                <a:latin typeface="Calibri" pitchFamily="34" charset="0"/>
              </a:rPr>
              <a:t>ING</a:t>
            </a:r>
            <a:r>
              <a:rPr lang="cs-CZ" altLang="cs-CZ" dirty="0">
                <a:solidFill>
                  <a:srgbClr val="000000"/>
                </a:solidFill>
                <a:latin typeface="Calibri" pitchFamily="34" charset="0"/>
              </a:rPr>
              <a:t>. MIČKAL, Karel. Strojnictví - části strojů. Praha: Sobotáles, 1995, ISBN 80-85920-01-8.</a:t>
            </a:r>
            <a:endParaRPr lang="cs-CZ" altLang="cs-CZ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23.2.2014]. Dostupný na WWW: </a:t>
            </a: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5"/>
              </a:rPr>
              <a:t>www.lerch.cz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23.2.2014].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6"/>
              </a:rPr>
              <a:t>://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6"/>
              </a:rPr>
              <a:t>www.ferostar.cz/cs/pera-tesna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AUTOR NEUVEDEN. seznam [online]. [cit. 23.2.2014].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7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7"/>
              </a:rPr>
              <a:t>://solidworks.caxmix.cz/kotoucova-spojka-sestava-kotoucove-spojky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7"/>
              </a:rPr>
              <a:t>/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</a:rPr>
              <a:t>AUTOR 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</a:rPr>
              <a:t>NEUVEDEN. seznam [online]. [cit. 23.2.2014]. Dostupný na WWW: 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8"/>
              </a:rPr>
              <a:t>http</a:t>
            </a:r>
            <a:r>
              <a:rPr lang="cs-CZ" altLang="cs-CZ" sz="2000" dirty="0">
                <a:solidFill>
                  <a:srgbClr val="000000"/>
                </a:solidFill>
                <a:latin typeface="Calibri" pitchFamily="34" charset="0"/>
                <a:hlinkClick r:id="rId8"/>
              </a:rPr>
              <a:t>://cs.wikipedia.org/wiki/Pero_(strojn%C3%AD_sou%C4%8D%C3%A1stka</a:t>
            </a:r>
            <a:r>
              <a:rPr lang="cs-CZ" altLang="cs-CZ" sz="2000" dirty="0" smtClean="0">
                <a:solidFill>
                  <a:srgbClr val="000000"/>
                </a:solidFill>
                <a:latin typeface="Calibri" pitchFamily="34" charset="0"/>
                <a:hlinkClick r:id="rId8"/>
              </a:rPr>
              <a:t>)</a:t>
            </a: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>
              <a:solidFill>
                <a:srgbClr val="000000"/>
              </a:solidFill>
              <a:latin typeface="Calibri" pitchFamily="34" charset="0"/>
            </a:endParaRPr>
          </a:p>
          <a:p>
            <a:pPr eaLnBrk="1" hangingPunct="1">
              <a:lnSpc>
                <a:spcPct val="100000"/>
              </a:lnSpc>
              <a:buClrTx/>
              <a:buFontTx/>
              <a:buNone/>
            </a:pPr>
            <a:endParaRPr lang="cs-CZ" altLang="cs-CZ" sz="2000" dirty="0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3203575" y="116632"/>
            <a:ext cx="5653088" cy="730250"/>
          </a:xfrm>
          <a:prstGeom prst="rect">
            <a:avLst/>
          </a:prstGeom>
        </p:spPr>
        <p:txBody>
          <a:bodyPr tIns="0" rtlCol="0">
            <a:normAutofit fontScale="90000"/>
          </a:bodyPr>
          <a:lstStyle>
            <a:lvl1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+mj-lt"/>
                <a:ea typeface="+mj-ea"/>
                <a:cs typeface="+mj-cs"/>
              </a:defRPr>
            </a:lvl1pPr>
            <a:lvl2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2pPr>
            <a:lvl3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3pPr>
            <a:lvl4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4pPr>
            <a:lvl5pPr algn="l" defTabSz="449263" rtl="0" eaLnBrk="0" fontAlgn="base" hangingPunct="0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5pPr>
            <a:lvl6pPr marL="25146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6pPr>
            <a:lvl7pPr marL="29718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7pPr>
            <a:lvl8pPr marL="34290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8pPr>
            <a:lvl9pPr marL="3886200" indent="-228600" algn="l" defTabSz="449263" rtl="0" fontAlgn="base">
              <a:lnSpc>
                <a:spcPct val="102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defRPr>
                <a:solidFill>
                  <a:srgbClr val="000000"/>
                </a:solidFill>
                <a:latin typeface="Calibri" charset="0"/>
                <a:ea typeface="Microsoft YaHei" charset="-122"/>
              </a:defRPr>
            </a:lvl9pPr>
          </a:lstStyle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kern="0" spc="20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kern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kern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kern="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37127</TotalTime>
  <Words>600</Words>
  <Application>Microsoft Office PowerPoint</Application>
  <PresentationFormat>Předvádění na obrazovce (4:3)</PresentationFormat>
  <Paragraphs>132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Labem, Čelakovského 5, příspěvková organizace Páteřní škola Ústeckého kraje</dc:title>
  <dc:creator>Naděžda Křížová, Ing.</dc:creator>
  <cp:lastModifiedBy>Karel Filas, Ing.</cp:lastModifiedBy>
  <cp:revision>142</cp:revision>
  <cp:lastPrinted>1601-01-01T00:00:00Z</cp:lastPrinted>
  <dcterms:created xsi:type="dcterms:W3CDTF">1601-01-01T00:00:00Z</dcterms:created>
  <dcterms:modified xsi:type="dcterms:W3CDTF">2014-02-25T18:45:31Z</dcterms:modified>
</cp:coreProperties>
</file>