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7"/>
  </p:notesMasterIdLst>
  <p:sldIdLst>
    <p:sldId id="256" r:id="rId3"/>
    <p:sldId id="322" r:id="rId4"/>
    <p:sldId id="321" r:id="rId5"/>
    <p:sldId id="323" r:id="rId6"/>
    <p:sldId id="325" r:id="rId7"/>
    <p:sldId id="324" r:id="rId8"/>
    <p:sldId id="326" r:id="rId9"/>
    <p:sldId id="327" r:id="rId10"/>
    <p:sldId id="328" r:id="rId11"/>
    <p:sldId id="329" r:id="rId12"/>
    <p:sldId id="330" r:id="rId13"/>
    <p:sldId id="331" r:id="rId14"/>
    <p:sldId id="271" r:id="rId15"/>
    <p:sldId id="270" r:id="rId16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5" Type="http://schemas.openxmlformats.org/officeDocument/2006/relationships/hyperlink" Target="http://cs.wikipedia.org/wiki/Pero_(strojn%C3%AD_sou%C4%8D%C3%A1stka)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964444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Perové, drážkové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spoje -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montáž a demontáž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Těsná pera, výměnná pera, vodící pera, drážkový hřídel, jemné drážkování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VY_32_INOVACE_22_439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erové spoje 2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Montáž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řilícovat součásti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přizpůsobit pero do drážky v hřídeli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řizpůsobit drážku v náboji – protahovačka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dstranit otřepy, začistit hrany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 pera srazit hrany – musí dosedat v celé ploše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nalisovat pero do drážky v hřídeli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značným přesahem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zkontrolovat spároměrem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zda nevznikla boční vůle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asadit součást na hřídel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dodržení radiální vůle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24745"/>
            <a:ext cx="2586732" cy="2952327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9076797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Těsná pera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alisovat do drážky v hřídeli s přesahem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btížná demontáž – před zatlačením opatřit pero např. drážkou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zubené kolo, řemenice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ajistit proti osovému posunutí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19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74243"/>
            <a:ext cx="5616624" cy="2475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57295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Výměnná pera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am, kde se požaduje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axiální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posuv náboje po hřídeli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élka pera           délka náboje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Dvojitá šipka 1"/>
          <p:cNvSpPr/>
          <p:nvPr/>
        </p:nvSpPr>
        <p:spPr bwMode="auto">
          <a:xfrm>
            <a:off x="2032296" y="1988840"/>
            <a:ext cx="484632" cy="484632"/>
          </a:xfrm>
          <a:prstGeom prst="chevron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2050" name="Picture 2" descr="C:\Users\Milan\Documents\Bluetooth\Inbox\IMAG019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7776864" cy="324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3879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Vodící pera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 zajištění součástí, které se po hřídeli posouvají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 drážky hřídele jsou nalisována s přesahem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roti vypadnutí působením </a:t>
            </a:r>
            <a:r>
              <a:rPr lang="cs-CZ" altLang="cs-CZ" sz="2800" b="1" dirty="0" err="1" smtClean="0">
                <a:solidFill>
                  <a:schemeClr val="tx1"/>
                </a:solidFill>
                <a:latin typeface="Calibri" pitchFamily="34" charset="0"/>
              </a:rPr>
              <a:t>F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jsou uchyceny šrouby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 descr="C:\Users\Milan\Documents\Bluetooth\Inbox\IMAG019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513" y="3068960"/>
            <a:ext cx="4477792" cy="290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9834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Úsečová pera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b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ezpečně přenášejí kroutící moment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sou uloženy v hluboké drážce v hřídeli, jehož průřez je značně zeslaben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ložení krátkých nábojů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 descr="C:\Users\Milan\Documents\Bluetooth\Inbox\IMAG019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24944"/>
            <a:ext cx="604867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0443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459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Drážkové spoje - </a:t>
            </a:r>
            <a:r>
              <a:rPr lang="cs-CZ" altLang="cs-CZ" sz="2000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rovnoboké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drážkování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řenos velkých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- velmi namáhané převodovky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přesné usazení rotujících částí na hřídeli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zvýšené namáhání na otlačení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 vhodných tolerancích                                                                                         lze náboj po hřídeli axiálně                                                                           posouvat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 descr="C:\Users\Milan\Documents\Bluetooth\Inbox\IMAG018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55646"/>
            <a:ext cx="4608512" cy="329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3677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tředění kola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 drážkovém hřídeli zajišťují plochy s menším průměrem (dna drážek hřídele a hřbety vnitřního profilu kola)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 descr="C:\Users\Milan\Documents\Bluetooth\Inbox\IMAG018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72816"/>
            <a:ext cx="7571184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1466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Jemné drážkování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ezeslabuje nosný průřez hřídele a náboje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řenáší velké a rázové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k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emné nastavení vzájemné polohy součástí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 málo rozebíraná spojení                                                                            např. ukotvení torzní tyče v závěsech                                                            nápravy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 descr="C:\Users\Milan\Documents\Bluetooth\Inbox\IMAG018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1052736"/>
            <a:ext cx="3096344" cy="300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ilan\Documents\Bluetooth\Inbox\IMAG019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3933056"/>
            <a:ext cx="38164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815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Evolventní drážkování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rofil ozubení jako u ozubeného kola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očet drážek                      na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průměru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modulu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vícelamelové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třecí spojky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Šipka doprava 1"/>
          <p:cNvSpPr/>
          <p:nvPr/>
        </p:nvSpPr>
        <p:spPr bwMode="auto">
          <a:xfrm>
            <a:off x="2411760" y="1988840"/>
            <a:ext cx="978408" cy="360040"/>
          </a:xfrm>
          <a:prstGeom prst="rightArrow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8194" name="Picture 2" descr="C:\Users\Milan\Documents\Bluetooth\Inbox\IMAG018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68760"/>
            <a:ext cx="273630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ilan\Documents\Bluetooth\Inbox\IMAG019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504056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113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6406" y="871573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Polygonové drážkování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aručuje přesnou souosost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evnost není oslabena vrubovými účinky                      velké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k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Šipka doprava 1"/>
          <p:cNvSpPr/>
          <p:nvPr/>
        </p:nvSpPr>
        <p:spPr bwMode="auto">
          <a:xfrm>
            <a:off x="5220072" y="2111515"/>
            <a:ext cx="978408" cy="347634"/>
          </a:xfrm>
          <a:prstGeom prst="rightArrow">
            <a:avLst/>
          </a:prstGeom>
          <a:solidFill>
            <a:srgbClr val="C0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9218" name="Picture 2" descr="C:\Users\Milan\Documents\Bluetooth\Inbox\IMAG019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475252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Milan\Documents\Bluetooth\Inbox\IMAG018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44116"/>
            <a:ext cx="3168352" cy="181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8288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Montáž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k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ontrolovat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povrch a hrany drážek – otřepy – zadření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řilícovat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hřídel a náboj – škrabák, bruska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ybné uložení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ruční sestavení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ěsné uložení                                                                             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nalisování  - pomocí přípravku                                                                              </a:t>
            </a:r>
            <a:r>
              <a:rPr lang="cs-CZ" altLang="cs-CZ" sz="2000" dirty="0" smtClean="0">
                <a:solidFill>
                  <a:srgbClr val="FF0000"/>
                </a:solidFill>
                <a:latin typeface="Calibri" pitchFamily="34" charset="0"/>
              </a:rPr>
              <a:t>za tepla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asi 100°C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20889"/>
            <a:ext cx="4716711" cy="3436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93630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postup při montáži těsného pera.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Jakým způsobem zajistíme kotouč proti posunutí.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je použití výměnných per.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je použití drážkového spoje.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druhy drážkování znáte a jaké je jejich použití.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postup montáže drážkového spoje.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Josef DILLINGER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Josef a kol. Moderní strojírenství pro školu a praxi. Praha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FIALOVÁ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Dana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GRADEK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Vladislav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 Zámečnické práce a údržba.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PARTA, 2007, ISBN 978-80- 7320-105-0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AUTOR NEUVEDEN. seznam [online]. [cit. 23.2.2014]. Dostupný na WWW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http://cs.wikipedia.org/wiki/Pero_(strojn%C3%AD_sou%C4%8D%C3%A1stka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)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37203</TotalTime>
  <Words>618</Words>
  <Application>Microsoft Office PowerPoint</Application>
  <PresentationFormat>Předvádění na obrazovce (4:3)</PresentationFormat>
  <Paragraphs>153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145</cp:revision>
  <cp:lastPrinted>1601-01-01T00:00:00Z</cp:lastPrinted>
  <dcterms:created xsi:type="dcterms:W3CDTF">1601-01-01T00:00:00Z</dcterms:created>
  <dcterms:modified xsi:type="dcterms:W3CDTF">2014-02-25T18:46:45Z</dcterms:modified>
</cp:coreProperties>
</file>