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handoutMasterIdLst>
    <p:handoutMasterId r:id="rId16"/>
  </p:handoutMasterIdLst>
  <p:sldIdLst>
    <p:sldId id="267" r:id="rId2"/>
    <p:sldId id="268" r:id="rId3"/>
    <p:sldId id="324" r:id="rId4"/>
    <p:sldId id="349" r:id="rId5"/>
    <p:sldId id="350" r:id="rId6"/>
    <p:sldId id="351" r:id="rId7"/>
    <p:sldId id="352" r:id="rId8"/>
    <p:sldId id="355" r:id="rId9"/>
    <p:sldId id="353" r:id="rId10"/>
    <p:sldId id="354" r:id="rId11"/>
    <p:sldId id="356" r:id="rId12"/>
    <p:sldId id="274" r:id="rId13"/>
    <p:sldId id="294" r:id="rId14"/>
  </p:sldIdLst>
  <p:sldSz cx="9144000" cy="6858000" type="screen4x3"/>
  <p:notesSz cx="6858000" cy="9144000"/>
  <p:defaultTextStyle>
    <a:defPPr>
      <a:defRPr lang="cs-CZ"/>
    </a:defPPr>
    <a:lvl1pPr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ct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6633"/>
    <a:srgbClr val="663300"/>
    <a:srgbClr val="0033CC"/>
    <a:srgbClr val="99CC00"/>
    <a:srgbClr val="33CC33"/>
    <a:srgbClr val="FF3399"/>
    <a:srgbClr val="CC0000"/>
    <a:srgbClr val="00C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0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9461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E2DD58E-01C9-4AA7-943C-60249C2992F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88195434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229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1741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noProof="0" smtClean="0"/>
              <a:t>Klepnutím lze upravit styly předlohy textu.</a:t>
            </a:r>
          </a:p>
          <a:p>
            <a:pPr lvl="1"/>
            <a:r>
              <a:rPr lang="cs-CZ" altLang="cs-CZ" noProof="0" smtClean="0"/>
              <a:t>Druhá úroveň</a:t>
            </a:r>
          </a:p>
          <a:p>
            <a:pPr lvl="2"/>
            <a:r>
              <a:rPr lang="cs-CZ" altLang="cs-CZ" noProof="0" smtClean="0"/>
              <a:t>Třetí úroveň</a:t>
            </a:r>
          </a:p>
          <a:p>
            <a:pPr lvl="3"/>
            <a:r>
              <a:rPr lang="cs-CZ" altLang="cs-CZ" noProof="0" smtClean="0"/>
              <a:t>Čtvrtá úroveň</a:t>
            </a:r>
          </a:p>
          <a:p>
            <a:pPr lvl="4"/>
            <a:r>
              <a:rPr lang="cs-CZ" altLang="cs-CZ" noProof="0" smtClean="0"/>
              <a:t>Pátá úroveň</a:t>
            </a:r>
          </a:p>
        </p:txBody>
      </p:sp>
      <p:sp>
        <p:nvSpPr>
          <p:cNvPr id="1741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741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66A0B58D-095C-4834-8DF0-FA486C0C326E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7381321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CBDE3F-8100-4EC5-BE1D-0757D51669C8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1860724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282509-5CA7-4109-A041-352F50A0C50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7961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C7C9C5-58C9-4AC8-A736-89850A658781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6155551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A3F6F3-8F9D-4FA8-8C43-51E351840A09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9814660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B2FB54-2BB8-4689-8388-B9C22EB8CDC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3384822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1313FF9-DBAA-4CE2-A994-8E9E006CF83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2769442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6740573-39AA-492A-85E1-F45050D911BB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080277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301AAE-82D2-4D27-B98C-AA52A8BC734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16548521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1C5B6D4-2ABF-4BE1-BD2C-4F4A403E8526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149935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9B980E-95A7-481B-B09B-34085B6A1185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39819086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DC1BAD6-3FDE-4003-AD2E-2C58F8D5D8D3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  <p:extLst>
      <p:ext uri="{BB962C8B-B14F-4D97-AF65-F5344CB8AC3E}">
        <p14:creationId xmlns:p14="http://schemas.microsoft.com/office/powerpoint/2010/main" val="28454552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 alt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E72499DF-BCDB-4B83-83D1-F69859019402}" type="slidenum">
              <a:rPr lang="cs-CZ" altLang="cs-CZ"/>
              <a:pPr>
                <a:defRPr/>
              </a:pPr>
              <a:t>‹#›</a:t>
            </a:fld>
            <a:endParaRPr lang="cs-CZ" alt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1961830"/>
              </p:ext>
            </p:extLst>
          </p:nvPr>
        </p:nvGraphicFramePr>
        <p:xfrm>
          <a:off x="750888" y="2060575"/>
          <a:ext cx="7614514" cy="3686364"/>
        </p:xfrm>
        <a:graphic>
          <a:graphicData uri="http://schemas.openxmlformats.org/drawingml/2006/table">
            <a:tbl>
              <a:tblPr/>
              <a:tblGrid>
                <a:gridCol w="2268537"/>
                <a:gridCol w="5345977"/>
              </a:tblGrid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Projekt MŠMT</a:t>
                      </a:r>
                      <a:endParaRPr kumimoji="0" lang="cs-CZ" alt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EU peníze středním školám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projektu školy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ICT do života školy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Registrační číslo projektu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CZ.1.07/1.5.00/34.0771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Šablona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III/2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36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Síťový zdroj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Transformátor, usměrňovač, dioda, proud, napětí, stabilizátor, zvlnění, filtr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Předmět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Elektronika</a:t>
                      </a:r>
                      <a:endParaRPr kumimoji="0" lang="cs-CZ" alt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1964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Autor, spoluautor  </a:t>
                      </a:r>
                      <a:endParaRPr kumimoji="0" lang="cs-CZ" alt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Ing. 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Josef Sýkora</a:t>
                      </a: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Jazyk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Čeština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Prezentace, výklad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Výklad pomocí prezentace, vyhledávání informací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Střední škola, učiliště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2. a 3. ročník, žáci 17 – 18 let, obory elektro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Ne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Zdroje</a:t>
                      </a:r>
                      <a:endParaRPr kumimoji="0" lang="cs-CZ" alt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algn="l" eaLnBrk="0" hangingPunct="0"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charset="0"/>
                        </a:defRPr>
                      </a:lvl1pPr>
                      <a:lvl2pPr marL="742950" indent="-285750" algn="l" eaLnBrk="0" hangingPunct="0"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charset="0"/>
                        </a:defRPr>
                      </a:lvl2pPr>
                      <a:lvl3pPr marL="1143000" indent="-228600" algn="l" eaLnBrk="0" hangingPunct="0"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charset="0"/>
                        </a:defRPr>
                      </a:lvl3pPr>
                      <a:lvl4pPr marL="16002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4pPr>
                      <a:lvl5pPr marL="2057400" indent="-228600" algn="l" eaLnBrk="0" hangingPunct="0"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Vlastní zdroje - viz poslední strana</a:t>
                      </a:r>
                      <a:endParaRPr kumimoji="0" lang="cs-CZ" alt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87400" y="990748"/>
            <a:ext cx="7559675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sz="2400" b="1" dirty="0" smtClean="0">
                <a:latin typeface="+mj-lt"/>
              </a:rPr>
              <a:t>Síťový zdroj </a:t>
            </a:r>
            <a:endParaRPr lang="cs-CZ" altLang="cs-CZ" sz="2400" b="1" dirty="0" smtClean="0">
              <a:latin typeface="+mj-lt"/>
            </a:endParaRPr>
          </a:p>
        </p:txBody>
      </p:sp>
      <p:sp>
        <p:nvSpPr>
          <p:cNvPr id="2109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6336B0F9-8685-47AA-A485-322CDDDFBAB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712"/>
            <a:ext cx="7561263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None/>
            </a:pPr>
            <a:r>
              <a:rPr lang="cs-CZ" altLang="cs-CZ" sz="2400" b="1" dirty="0" smtClean="0"/>
              <a:t>VY_32_INOVACE_36_727</a:t>
            </a:r>
            <a:endParaRPr lang="cs-CZ" altLang="cs-CZ" sz="2400" b="1" dirty="0"/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65163" y="1029972"/>
            <a:ext cx="7772400" cy="961789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b="1" i="1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ELEKTRONIKA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379139" y="2754829"/>
            <a:ext cx="8337550" cy="1201535"/>
          </a:xfrm>
        </p:spPr>
        <p:txBody>
          <a:bodyPr/>
          <a:lstStyle/>
          <a:p>
            <a:pPr eaLnBrk="1" hangingPunct="1">
              <a:defRPr/>
            </a:pPr>
            <a:r>
              <a:rPr lang="cs-CZ" altLang="cs-CZ" sz="6600" b="1" i="1" dirty="0">
                <a:solidFill>
                  <a:schemeClr val="hlink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Bookman Old Style" pitchFamily="18" charset="0"/>
              </a:rPr>
              <a:t>Síťový zdroj</a:t>
            </a:r>
            <a:endParaRPr lang="cs-CZ" altLang="cs-CZ" sz="6600" b="1" i="1" dirty="0" smtClean="0">
              <a:solidFill>
                <a:schemeClr val="hlink"/>
              </a:solidFill>
              <a:effectLst>
                <a:outerShdw blurRad="38100" dist="38100" dir="2700000" algn="tl">
                  <a:srgbClr val="C0C0C0"/>
                </a:outerShdw>
              </a:effectLst>
              <a:latin typeface="Bookman Old Style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7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42" presetClass="entr" presetSubtype="0" fill="hold" grpId="0" nodeType="withEffect">
                                  <p:stCondLst>
                                    <p:cond delay="29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200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200" fill="hold"/>
                                        <p:tgtEl>
                                          <p:spTgt spid="20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  <p:bldP spid="205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9832" y="1674401"/>
            <a:ext cx="6184336" cy="3241633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Síťové zdroje přeměňují střídavé </a:t>
            </a:r>
            <a:r>
              <a:rPr lang="cs-CZ" sz="2400" dirty="0">
                <a:latin typeface="Calibri" panose="020F0502020204030204" pitchFamily="34" charset="0"/>
              </a:rPr>
              <a:t>napětí </a:t>
            </a:r>
            <a:r>
              <a:rPr lang="cs-CZ" sz="2400" dirty="0" smtClean="0">
                <a:latin typeface="Calibri" panose="020F0502020204030204" pitchFamily="34" charset="0"/>
              </a:rPr>
              <a:t>elektrorozvodné sítě (230 </a:t>
            </a:r>
            <a:r>
              <a:rPr lang="cs-CZ" sz="2400" dirty="0">
                <a:latin typeface="Calibri" panose="020F0502020204030204" pitchFamily="34" charset="0"/>
              </a:rPr>
              <a:t>V, 50 Hz) na napětí stejnosměrné požadované velikosti pro napájení elektronických obvodů.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Říká </a:t>
            </a:r>
            <a:r>
              <a:rPr lang="cs-CZ" sz="2400" dirty="0">
                <a:latin typeface="Calibri" panose="020F0502020204030204" pitchFamily="34" charset="0"/>
              </a:rPr>
              <a:t>se jim </a:t>
            </a:r>
            <a:r>
              <a:rPr lang="cs-CZ" sz="2400" dirty="0" smtClean="0">
                <a:latin typeface="Calibri" panose="020F0502020204030204" pitchFamily="34" charset="0"/>
              </a:rPr>
              <a:t>také:</a:t>
            </a:r>
          </a:p>
          <a:p>
            <a:pPr lvl="4" algn="just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síťový napáječ</a:t>
            </a:r>
          </a:p>
          <a:p>
            <a:pPr lvl="4" algn="just">
              <a:buFont typeface="Arial" panose="020B0604020202020204" pitchFamily="34" charset="0"/>
              <a:buChar char="•"/>
            </a:pPr>
            <a:r>
              <a:rPr lang="cs-CZ" sz="2400" i="1" dirty="0" smtClean="0">
                <a:latin typeface="Calibri" panose="020F0502020204030204" pitchFamily="34" charset="0"/>
              </a:rPr>
              <a:t>síťový adaptér</a:t>
            </a:r>
          </a:p>
          <a:p>
            <a:pPr marL="914400" lvl="2" indent="0" algn="just">
              <a:buNone/>
            </a:pPr>
            <a:r>
              <a:rPr lang="cs-CZ" i="1" dirty="0">
                <a:latin typeface="Calibri" panose="020F0502020204030204" pitchFamily="34" charset="0"/>
              </a:rPr>
              <a:t> </a:t>
            </a:r>
            <a:r>
              <a:rPr lang="cs-CZ" i="1" dirty="0" smtClean="0">
                <a:latin typeface="Calibri" panose="020F0502020204030204" pitchFamily="34" charset="0"/>
              </a:rPr>
              <a:t>         apod</a:t>
            </a:r>
            <a:r>
              <a:rPr lang="cs-CZ" dirty="0">
                <a:latin typeface="Calibri" panose="020F0502020204030204" pitchFamily="34" charset="0"/>
              </a:rPr>
              <a:t>.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1782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2" presetClass="entr" presetSubtype="0" fill="hold" nodeType="withEffect">
                                  <p:stCondLst>
                                    <p:cond delay="31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31" presetClass="entr" presetSubtype="0" fill="hold" nodeType="withEffect">
                                  <p:stCondLst>
                                    <p:cond delay="52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62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241" y="4843112"/>
            <a:ext cx="6755517" cy="444112"/>
          </a:xfrm>
        </p:spPr>
        <p:txBody>
          <a:bodyPr/>
          <a:lstStyle/>
          <a:p>
            <a:pPr marL="0" indent="0" algn="ctr">
              <a:buNone/>
            </a:pPr>
            <a:r>
              <a:rPr lang="cs-CZ" sz="22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Blokové schéma síťového zdroje</a:t>
            </a:r>
            <a:endParaRPr lang="cs-CZ" sz="2200" b="1" i="1" dirty="0">
              <a:solidFill>
                <a:srgbClr val="996633"/>
              </a:solidFill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7" name="Picture 3" descr="001 - Síťový zdroj - blokové schém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6727" y="1573794"/>
            <a:ext cx="7614238" cy="2971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49884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7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009053" y="1611516"/>
            <a:ext cx="4808207" cy="2381062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Síťový zdroj tvoří tyto základní části: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síťový transformátor 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usměrňovač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filtr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stabilizátor</a:t>
            </a:r>
          </a:p>
          <a:p>
            <a:pPr marL="0" indent="0" algn="just">
              <a:buNone/>
            </a:pP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413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44498" y="1610944"/>
            <a:ext cx="6092083" cy="366665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 smtClean="0">
                <a:latin typeface="Calibri" panose="020F0502020204030204" pitchFamily="34" charset="0"/>
              </a:rPr>
              <a:t>SÍŤOVÉ  </a:t>
            </a:r>
            <a:r>
              <a:rPr lang="cs-CZ" sz="2400" b="1" i="1" u="sng" dirty="0">
                <a:latin typeface="Calibri" panose="020F0502020204030204" pitchFamily="34" charset="0"/>
              </a:rPr>
              <a:t>TRANSFORMÁTORY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Jsou </a:t>
            </a:r>
            <a:r>
              <a:rPr lang="cs-CZ" sz="2400" dirty="0" smtClean="0">
                <a:latin typeface="Calibri" panose="020F0502020204030204" pitchFamily="34" charset="0"/>
              </a:rPr>
              <a:t>to transformátory</a:t>
            </a:r>
            <a:r>
              <a:rPr lang="cs-CZ" sz="2400" dirty="0">
                <a:latin typeface="Calibri" panose="020F0502020204030204" pitchFamily="34" charset="0"/>
              </a:rPr>
              <a:t>, které převádí napětí elektrorozvodné sítě 230 </a:t>
            </a:r>
            <a:r>
              <a:rPr lang="cs-CZ" sz="2400" dirty="0" smtClean="0">
                <a:latin typeface="Calibri" panose="020F0502020204030204" pitchFamily="34" charset="0"/>
              </a:rPr>
              <a:t>V / 50 Hz </a:t>
            </a:r>
            <a:r>
              <a:rPr lang="cs-CZ" sz="2400" dirty="0">
                <a:latin typeface="Calibri" panose="020F0502020204030204" pitchFamily="34" charset="0"/>
              </a:rPr>
              <a:t>na napětí jiné, dnes převážně </a:t>
            </a:r>
            <a:r>
              <a:rPr lang="cs-CZ" sz="2400" dirty="0" smtClean="0">
                <a:latin typeface="Calibri" panose="020F0502020204030204" pitchFamily="34" charset="0"/>
              </a:rPr>
              <a:t>nižší, stejné frekvence. </a:t>
            </a:r>
          </a:p>
          <a:p>
            <a:pPr marL="0" indent="0" algn="just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Mají </a:t>
            </a:r>
            <a:r>
              <a:rPr lang="cs-CZ" sz="2400" dirty="0">
                <a:latin typeface="Calibri" panose="020F0502020204030204" pitchFamily="34" charset="0"/>
              </a:rPr>
              <a:t>většinou jedno primární vinutí a jedno nebo více vinutí sekundárních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3349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57870" y="1418439"/>
            <a:ext cx="6563721" cy="4712854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USMĚRŇOVAČE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Usměrňovač je zařízení, které přeměňuje střídavý proud na proud </a:t>
            </a:r>
            <a:r>
              <a:rPr lang="cs-CZ" sz="2400" dirty="0" smtClean="0">
                <a:latin typeface="Calibri" panose="020F0502020204030204" pitchFamily="34" charset="0"/>
              </a:rPr>
              <a:t>stejnosměrný.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Nejčastěji se k tomu používají polovodičové diody. 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 katalogu jsou udány základní parametry a mezní hodnoty </a:t>
            </a:r>
            <a:r>
              <a:rPr lang="cs-CZ" sz="2400" dirty="0" smtClean="0">
                <a:latin typeface="Calibri" panose="020F0502020204030204" pitchFamily="34" charset="0"/>
              </a:rPr>
              <a:t>jejich jednotlivých veličin: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napětí v propustném a závěrném směru</a:t>
            </a:r>
          </a:p>
          <a:p>
            <a:pPr lvl="2" algn="just"/>
            <a:r>
              <a:rPr lang="cs-CZ" dirty="0" smtClean="0">
                <a:latin typeface="Calibri" panose="020F0502020204030204" pitchFamily="34" charset="0"/>
              </a:rPr>
              <a:t>proud v </a:t>
            </a:r>
            <a:r>
              <a:rPr lang="cs-CZ" dirty="0">
                <a:latin typeface="Calibri" panose="020F0502020204030204" pitchFamily="34" charset="0"/>
              </a:rPr>
              <a:t>propustném a závěrném směru</a:t>
            </a:r>
            <a:endParaRPr lang="cs-CZ" dirty="0" smtClean="0">
              <a:latin typeface="Calibri" panose="020F0502020204030204" pitchFamily="34" charset="0"/>
            </a:endParaRPr>
          </a:p>
          <a:p>
            <a:pPr lvl="2" algn="just"/>
            <a:r>
              <a:rPr lang="cs-CZ" i="1" dirty="0" smtClean="0">
                <a:latin typeface="Calibri" panose="020F0502020204030204" pitchFamily="34" charset="0"/>
              </a:rPr>
              <a:t> frekvence proudu</a:t>
            </a:r>
          </a:p>
          <a:p>
            <a:pPr lvl="2" algn="just"/>
            <a:r>
              <a:rPr lang="cs-CZ" i="1" dirty="0" smtClean="0">
                <a:latin typeface="Calibri" panose="020F0502020204030204" pitchFamily="34" charset="0"/>
              </a:rPr>
              <a:t>ztrátový </a:t>
            </a:r>
            <a:r>
              <a:rPr lang="cs-CZ" i="1" dirty="0">
                <a:latin typeface="Calibri" panose="020F0502020204030204" pitchFamily="34" charset="0"/>
              </a:rPr>
              <a:t>výkon P</a:t>
            </a:r>
            <a:r>
              <a:rPr lang="cs-CZ" i="1" baseline="-25000" dirty="0">
                <a:latin typeface="Calibri" panose="020F0502020204030204" pitchFamily="34" charset="0"/>
              </a:rPr>
              <a:t>Z</a:t>
            </a:r>
            <a:r>
              <a:rPr lang="cs-CZ" dirty="0">
                <a:latin typeface="Calibri" panose="020F0502020204030204" pitchFamily="34" charset="0"/>
              </a:rPr>
              <a:t>  </a:t>
            </a:r>
            <a:endParaRPr lang="cs-CZ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    a další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0767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2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1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31" presetClass="entr" presetSubtype="0" fill="hold" nodeType="withEffect">
                                  <p:stCondLst>
                                    <p:cond delay="380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31" presetClass="entr" presetSubtype="0" fill="hold" nodeType="withEffect">
                                  <p:stCondLst>
                                    <p:cond delay="480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35801" y="1448554"/>
            <a:ext cx="6872397" cy="4753070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i="1" u="sng" dirty="0">
                <a:latin typeface="Calibri" panose="020F0502020204030204" pitchFamily="34" charset="0"/>
              </a:rPr>
              <a:t>USMĚRŇOVAČE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b="1" i="1" dirty="0" smtClean="0">
                <a:latin typeface="Calibri" panose="020F0502020204030204" pitchFamily="34" charset="0"/>
              </a:rPr>
              <a:t>Veličiny diody v</a:t>
            </a:r>
            <a:r>
              <a:rPr lang="cs-CZ" sz="2400" b="1" i="1" dirty="0">
                <a:latin typeface="Calibri" panose="020F0502020204030204" pitchFamily="34" charset="0"/>
              </a:rPr>
              <a:t> propustném </a:t>
            </a:r>
            <a:r>
              <a:rPr lang="cs-CZ" sz="2400" b="1" i="1" dirty="0" smtClean="0">
                <a:latin typeface="Calibri" panose="020F0502020204030204" pitchFamily="34" charset="0"/>
              </a:rPr>
              <a:t>směru: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U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F </a:t>
            </a:r>
            <a:r>
              <a:rPr lang="cs-CZ" sz="2400" i="1" dirty="0" smtClean="0">
                <a:latin typeface="Calibri" panose="020F0502020204030204" pitchFamily="34" charset="0"/>
              </a:rPr>
              <a:t> ….. </a:t>
            </a:r>
            <a:r>
              <a:rPr lang="cs-CZ" sz="2400" dirty="0" smtClean="0">
                <a:latin typeface="Calibri" panose="020F0502020204030204" pitchFamily="34" charset="0"/>
              </a:rPr>
              <a:t>napětí na diodě, které je způsobeno tím, že 	    dioda ve vodivém stavu nemá nulový odpor 	    (řádově stovky </a:t>
            </a:r>
            <a:r>
              <a:rPr lang="cs-CZ" sz="2400" dirty="0" err="1" smtClean="0">
                <a:latin typeface="Calibri" panose="020F0502020204030204" pitchFamily="34" charset="0"/>
              </a:rPr>
              <a:t>mV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I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F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….. p</a:t>
            </a:r>
            <a:r>
              <a:rPr lang="cs-CZ" sz="2400" dirty="0" smtClean="0">
                <a:latin typeface="Calibri" panose="020F0502020204030204" pitchFamily="34" charset="0"/>
              </a:rPr>
              <a:t>roud, procházející diodou do zátěže</a:t>
            </a:r>
          </a:p>
          <a:p>
            <a:pPr marL="0" indent="0">
              <a:buNone/>
            </a:pPr>
            <a:r>
              <a:rPr lang="cs-CZ" sz="800" dirty="0">
                <a:latin typeface="Calibri" panose="020F0502020204030204" pitchFamily="34" charset="0"/>
              </a:rPr>
              <a:t> </a:t>
            </a:r>
            <a:r>
              <a:rPr lang="cs-CZ" sz="800" dirty="0" smtClean="0">
                <a:latin typeface="Calibri" panose="020F0502020204030204" pitchFamily="34" charset="0"/>
              </a:rPr>
              <a:t>   </a:t>
            </a:r>
            <a:endParaRPr lang="cs-CZ" sz="8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b="1" i="1" smtClean="0">
                <a:latin typeface="Calibri" panose="020F0502020204030204" pitchFamily="34" charset="0"/>
              </a:rPr>
              <a:t>Veličiny diody v</a:t>
            </a:r>
            <a:r>
              <a:rPr lang="cs-CZ" sz="2400" b="1" i="1" dirty="0">
                <a:latin typeface="Calibri" panose="020F0502020204030204" pitchFamily="34" charset="0"/>
              </a:rPr>
              <a:t> závěrném </a:t>
            </a:r>
            <a:r>
              <a:rPr lang="cs-CZ" sz="2400" b="1" i="1" dirty="0" smtClean="0">
                <a:latin typeface="Calibri" panose="020F0502020204030204" pitchFamily="34" charset="0"/>
              </a:rPr>
              <a:t>směru: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U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R </a:t>
            </a:r>
            <a:r>
              <a:rPr lang="cs-CZ" sz="2400" i="1" dirty="0" smtClean="0">
                <a:latin typeface="Calibri" panose="020F0502020204030204" pitchFamily="34" charset="0"/>
              </a:rPr>
              <a:t> ….. </a:t>
            </a:r>
            <a:r>
              <a:rPr lang="cs-CZ" sz="2400" dirty="0">
                <a:latin typeface="Calibri" panose="020F0502020204030204" pitchFamily="34" charset="0"/>
              </a:rPr>
              <a:t>n</a:t>
            </a:r>
            <a:r>
              <a:rPr lang="cs-CZ" sz="2400" dirty="0" smtClean="0">
                <a:latin typeface="Calibri" panose="020F0502020204030204" pitchFamily="34" charset="0"/>
              </a:rPr>
              <a:t>apětí na diodě v závěrném směru – pozor,   	     nutno uvažovat max. napětí 		</a:t>
            </a:r>
          </a:p>
          <a:p>
            <a:r>
              <a:rPr lang="cs-CZ" sz="2400" i="1" dirty="0" smtClean="0">
                <a:latin typeface="Calibri" panose="020F0502020204030204" pitchFamily="34" charset="0"/>
              </a:rPr>
              <a:t>I</a:t>
            </a:r>
            <a:r>
              <a:rPr lang="cs-CZ" sz="2400" i="1" baseline="-25000" dirty="0" smtClean="0">
                <a:latin typeface="Calibri" panose="020F0502020204030204" pitchFamily="34" charset="0"/>
              </a:rPr>
              <a:t>R</a:t>
            </a:r>
            <a:r>
              <a:rPr lang="cs-CZ" sz="2400" i="1" dirty="0" smtClean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….. proud v závěrném směru, který je způsoben 	  minoritními nositeli proudu (řádově </a:t>
            </a:r>
            <a:r>
              <a:rPr lang="cs-CZ" sz="2400" i="1" dirty="0" err="1" smtClean="0">
                <a:latin typeface="Calibri" panose="020F0502020204030204" pitchFamily="34" charset="0"/>
              </a:rPr>
              <a:t>μA</a:t>
            </a:r>
            <a:r>
              <a:rPr lang="cs-CZ" sz="2400" dirty="0" smtClean="0">
                <a:latin typeface="Calibri" panose="020F0502020204030204" pitchFamily="34" charset="0"/>
              </a:rPr>
              <a:t>)</a:t>
            </a:r>
            <a:endParaRPr lang="cs-CZ" sz="2400" i="1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0651" y="4898521"/>
            <a:ext cx="1665740" cy="505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3946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3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31" presetClass="entr" presetSubtype="0" fill="hold" nodeType="withEffect">
                                  <p:stCondLst>
                                    <p:cond delay="42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31" presetClass="entr" presetSubtype="0" fill="hold" nodeType="withEffect">
                                  <p:stCondLst>
                                    <p:cond delay="24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241" y="1620569"/>
            <a:ext cx="6755517" cy="4119327"/>
          </a:xfrm>
        </p:spPr>
        <p:txBody>
          <a:bodyPr/>
          <a:lstStyle/>
          <a:p>
            <a:pPr marL="0" indent="0" algn="just">
              <a:buNone/>
            </a:pPr>
            <a:r>
              <a:rPr lang="cs-CZ" sz="2400" b="1" u="sng" dirty="0">
                <a:latin typeface="Calibri" panose="020F0502020204030204" pitchFamily="34" charset="0"/>
              </a:rPr>
              <a:t>FILTRY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Filtry </a:t>
            </a:r>
            <a:r>
              <a:rPr lang="cs-CZ" sz="2400" b="1" i="1" dirty="0">
                <a:latin typeface="Calibri" panose="020F0502020204030204" pitchFamily="34" charset="0"/>
              </a:rPr>
              <a:t>odstraňují zvlnění </a:t>
            </a:r>
            <a:r>
              <a:rPr lang="cs-CZ" sz="2400" dirty="0">
                <a:latin typeface="Calibri" panose="020F0502020204030204" pitchFamily="34" charset="0"/>
              </a:rPr>
              <a:t>napětí za usměrňovačem, nebo ho </a:t>
            </a:r>
            <a:r>
              <a:rPr lang="cs-CZ" sz="2400" dirty="0" smtClean="0">
                <a:latin typeface="Calibri" panose="020F0502020204030204" pitchFamily="34" charset="0"/>
              </a:rPr>
              <a:t>zmenšují </a:t>
            </a:r>
            <a:r>
              <a:rPr lang="cs-CZ" sz="2400" dirty="0">
                <a:latin typeface="Calibri" panose="020F0502020204030204" pitchFamily="34" charset="0"/>
              </a:rPr>
              <a:t>na přijatelnou hodnotu.</a:t>
            </a: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Vhodný filtr </a:t>
            </a:r>
            <a:r>
              <a:rPr lang="cs-CZ" sz="2400" b="1" i="1" dirty="0">
                <a:latin typeface="Calibri" panose="020F0502020204030204" pitchFamily="34" charset="0"/>
              </a:rPr>
              <a:t>volíme podle velikosti odebíraného proudu</a:t>
            </a:r>
            <a:r>
              <a:rPr lang="cs-CZ" sz="2400" i="1" dirty="0">
                <a:latin typeface="Calibri" panose="020F0502020204030204" pitchFamily="34" charset="0"/>
              </a:rPr>
              <a:t> </a:t>
            </a:r>
            <a:r>
              <a:rPr lang="cs-CZ" sz="2400" dirty="0">
                <a:latin typeface="Calibri" panose="020F0502020204030204" pitchFamily="34" charset="0"/>
              </a:rPr>
              <a:t>a podle toho, jak chceme napětí vyhladit.</a:t>
            </a:r>
          </a:p>
          <a:p>
            <a:pPr marL="0" indent="0">
              <a:buNone/>
            </a:pPr>
            <a:r>
              <a:rPr lang="cs-CZ" sz="2400" i="1" u="sng" dirty="0">
                <a:latin typeface="Calibri" panose="020F0502020204030204" pitchFamily="34" charset="0"/>
              </a:rPr>
              <a:t>Činitel </a:t>
            </a:r>
            <a:r>
              <a:rPr lang="cs-CZ" sz="2400" i="1" u="sng" dirty="0" smtClean="0">
                <a:latin typeface="Calibri" panose="020F0502020204030204" pitchFamily="34" charset="0"/>
              </a:rPr>
              <a:t>filtrace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Udává schopnost filtru potlačit zvlnění.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Má </a:t>
            </a:r>
            <a:r>
              <a:rPr lang="cs-CZ" sz="2400" dirty="0">
                <a:latin typeface="Calibri" panose="020F0502020204030204" pitchFamily="34" charset="0"/>
              </a:rPr>
              <a:t>být </a:t>
            </a:r>
            <a:r>
              <a:rPr lang="cs-CZ" sz="2400" i="1" dirty="0">
                <a:latin typeface="Calibri" panose="020F0502020204030204" pitchFamily="34" charset="0"/>
              </a:rPr>
              <a:t>co největší</a:t>
            </a:r>
            <a:r>
              <a:rPr lang="cs-CZ" sz="2400" dirty="0">
                <a:latin typeface="Calibri" panose="020F0502020204030204" pitchFamily="34" charset="0"/>
              </a:rPr>
              <a:t>. 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cs-CZ" sz="2400" dirty="0">
                <a:latin typeface="Calibri" panose="020F0502020204030204" pitchFamily="34" charset="0"/>
              </a:rPr>
              <a:t>	</a:t>
            </a: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3071" y="4665915"/>
            <a:ext cx="1210901" cy="824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62584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19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1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1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31" presetClass="entr" presetSubtype="0" fill="hold" nodeType="with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1513186"/>
            <a:ext cx="6754701" cy="4644428"/>
          </a:xfrm>
        </p:spPr>
        <p:txBody>
          <a:bodyPr/>
          <a:lstStyle/>
          <a:p>
            <a:pPr marL="0" indent="0">
              <a:buNone/>
            </a:pPr>
            <a:r>
              <a:rPr lang="cs-CZ" sz="2400" b="1" u="sng" dirty="0">
                <a:latin typeface="Calibri" panose="020F0502020204030204" pitchFamily="34" charset="0"/>
              </a:rPr>
              <a:t>STABILIZÁTORY  NAPĚTÍ</a:t>
            </a:r>
            <a:endParaRPr lang="cs-CZ" sz="2400" b="1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Calibri" panose="020F0502020204030204" pitchFamily="34" charset="0"/>
              </a:rPr>
              <a:t>Jsou to obvody, které samočinně vyrovnávají změnu napětí na </a:t>
            </a:r>
            <a:r>
              <a:rPr lang="cs-CZ" sz="2400" dirty="0" smtClean="0">
                <a:latin typeface="Calibri" panose="020F0502020204030204" pitchFamily="34" charset="0"/>
              </a:rPr>
              <a:t>zátěži – udržují stálé výstupní napětí.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Ke </a:t>
            </a:r>
            <a:r>
              <a:rPr lang="cs-CZ" sz="2400" dirty="0">
                <a:latin typeface="Calibri" panose="020F0502020204030204" pitchFamily="34" charset="0"/>
              </a:rPr>
              <a:t>změně dochází při změnách odebíraného proudu nebo při kolísání síťového napětí. </a:t>
            </a:r>
            <a:endParaRPr lang="cs-CZ" sz="2400" dirty="0" smtClean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Stabilizátor by měl mít, </a:t>
            </a:r>
            <a:r>
              <a:rPr lang="cs-CZ" sz="2400" b="1" i="1" dirty="0">
                <a:latin typeface="Calibri" panose="020F0502020204030204" pitchFamily="34" charset="0"/>
              </a:rPr>
              <a:t>co </a:t>
            </a:r>
            <a:r>
              <a:rPr lang="cs-CZ" sz="2400" b="1" i="1" dirty="0" smtClean="0">
                <a:latin typeface="Calibri" panose="020F0502020204030204" pitchFamily="34" charset="0"/>
              </a:rPr>
              <a:t>nejmenší vnitřní odpor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</a:t>
            </a:r>
            <a:endParaRPr lang="cs-CZ" sz="2400" dirty="0">
              <a:latin typeface="Calibri" panose="020F0502020204030204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      </a:t>
            </a:r>
          </a:p>
          <a:p>
            <a:pPr marL="0" indent="0">
              <a:buNone/>
            </a:pPr>
            <a:r>
              <a:rPr lang="cs-CZ" sz="2400" dirty="0" smtClean="0">
                <a:latin typeface="Calibri" panose="020F0502020204030204" pitchFamily="34" charset="0"/>
              </a:rPr>
              <a:t>Míru </a:t>
            </a:r>
            <a:r>
              <a:rPr lang="cs-CZ" sz="2400" dirty="0">
                <a:latin typeface="Calibri" panose="020F0502020204030204" pitchFamily="34" charset="0"/>
              </a:rPr>
              <a:t>účinnosti stabilizátoru udává </a:t>
            </a:r>
            <a:r>
              <a:rPr lang="cs-CZ" sz="2400" b="1" i="1" u="sng" dirty="0">
                <a:latin typeface="Calibri" panose="020F0502020204030204" pitchFamily="34" charset="0"/>
              </a:rPr>
              <a:t>činitel stabilizace</a:t>
            </a:r>
            <a:r>
              <a:rPr lang="cs-CZ" sz="2400" b="1" dirty="0">
                <a:latin typeface="Calibri" panose="020F0502020204030204" pitchFamily="34" charset="0"/>
              </a:rPr>
              <a:t> </a:t>
            </a:r>
            <a:r>
              <a:rPr lang="cs-CZ" sz="2400" dirty="0" smtClean="0">
                <a:latin typeface="Calibri" panose="020F0502020204030204" pitchFamily="34" charset="0"/>
              </a:rPr>
              <a:t>Má </a:t>
            </a:r>
            <a:r>
              <a:rPr lang="cs-CZ" sz="2400" dirty="0">
                <a:latin typeface="Calibri" panose="020F0502020204030204" pitchFamily="34" charset="0"/>
              </a:rPr>
              <a:t>být, </a:t>
            </a:r>
            <a:r>
              <a:rPr lang="cs-CZ" sz="2400" b="1" i="1" dirty="0">
                <a:latin typeface="Calibri" panose="020F0502020204030204" pitchFamily="34" charset="0"/>
              </a:rPr>
              <a:t>co největší</a:t>
            </a:r>
            <a:r>
              <a:rPr lang="cs-CZ" sz="2400" dirty="0" smtClean="0">
                <a:latin typeface="Calibri" panose="020F0502020204030204" pitchFamily="34" charset="0"/>
              </a:rPr>
              <a:t>.</a:t>
            </a:r>
            <a:endParaRPr lang="cs-CZ" sz="2400" dirty="0"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66735" y="3986037"/>
            <a:ext cx="1487881" cy="896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1108" y="5366370"/>
            <a:ext cx="1259138" cy="908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490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6" presetClass="entr" presetSubtype="16" fill="hold" nodeType="withEffect">
                                  <p:stCondLst>
                                    <p:cond delay="23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1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1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1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1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1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1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42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1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1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1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1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31" presetClass="entr" presetSubtype="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94649" y="4010684"/>
            <a:ext cx="6754701" cy="371193"/>
          </a:xfrm>
        </p:spPr>
        <p:txBody>
          <a:bodyPr/>
          <a:lstStyle/>
          <a:p>
            <a:pPr marL="0" indent="0" algn="ctr">
              <a:buNone/>
            </a:pPr>
            <a:r>
              <a:rPr lang="cs-CZ" sz="1800" b="1" i="1" smtClean="0">
                <a:solidFill>
                  <a:srgbClr val="996633"/>
                </a:solidFill>
                <a:latin typeface="Calibri" panose="020F0502020204030204" pitchFamily="34" charset="0"/>
              </a:rPr>
              <a:t>Příklad síťového stabilizovaného </a:t>
            </a:r>
            <a:r>
              <a:rPr lang="cs-CZ" sz="1800" b="1" i="1" dirty="0" smtClean="0">
                <a:solidFill>
                  <a:srgbClr val="996633"/>
                </a:solidFill>
                <a:latin typeface="Calibri" panose="020F0502020204030204" pitchFamily="34" charset="0"/>
              </a:rPr>
              <a:t>zdroje</a:t>
            </a:r>
            <a:endParaRPr lang="cs-CZ" sz="1800" b="1" i="1" dirty="0">
              <a:solidFill>
                <a:srgbClr val="996633"/>
              </a:solidFill>
              <a:latin typeface="Calibri" panose="020F0502020204030204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54317" y="588474"/>
            <a:ext cx="6835366" cy="597529"/>
          </a:xfr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sz="2800" b="1" i="1" dirty="0" smtClean="0">
                <a:latin typeface="Calibri" panose="020F0502020204030204" pitchFamily="34" charset="0"/>
              </a:rPr>
              <a:t>SÍŤOVÝ ZDROJ   </a:t>
            </a:r>
            <a:endParaRPr lang="cs-CZ" sz="2800" b="1" i="1" dirty="0">
              <a:latin typeface="Calibri" panose="020F0502020204030204" pitchFamily="34" charset="0"/>
            </a:endParaRPr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2312" y="1944752"/>
            <a:ext cx="7519375" cy="18147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43511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1" presetClass="entr" presetSubtype="0" fill="hold" nodeType="withEffect">
                                  <p:stCondLst>
                                    <p:cond delay="11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2" presetClass="entr" presetSubtype="0" fill="hold" nodeType="withEffect">
                                  <p:stCondLst>
                                    <p:cond delay="21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1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1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76635" y="803622"/>
            <a:ext cx="7772400" cy="653987"/>
          </a:xfrm>
        </p:spPr>
        <p:txBody>
          <a:bodyPr/>
          <a:lstStyle/>
          <a:p>
            <a:pPr algn="ctr"/>
            <a:r>
              <a:rPr lang="cs-CZ" sz="3200" cap="none" dirty="0" smtClean="0"/>
              <a:t>Souhrn učiva</a:t>
            </a:r>
            <a:endParaRPr lang="cs-CZ" sz="3200" cap="none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30827" y="1674891"/>
            <a:ext cx="6781902" cy="3530850"/>
          </a:xfrm>
        </p:spPr>
        <p:txBody>
          <a:bodyPr/>
          <a:lstStyle/>
          <a:p>
            <a:pPr lvl="0"/>
            <a:r>
              <a:rPr lang="cs-CZ" sz="2800" b="1" dirty="0" smtClean="0">
                <a:latin typeface="Calibri" panose="020F0502020204030204" pitchFamily="34" charset="0"/>
              </a:rPr>
              <a:t>Kontrolní otázky: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K čemu slouží síťový zdroj a z jakých základních částí se skládá?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Nakresli blokové schéma síťového zdroje!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Jakou funkci mají jednotlivé části síťového zdroje?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cs-CZ" sz="2400" i="1" dirty="0" smtClean="0">
                <a:latin typeface="Calibri" panose="020F0502020204030204" pitchFamily="34" charset="0"/>
              </a:rPr>
              <a:t>Jaké základní parametry diod v propustném a nepropustném směru se udávají a jaké jsou jejich typické hodnoty?</a:t>
            </a:r>
          </a:p>
        </p:txBody>
      </p:sp>
    </p:spTree>
    <p:extLst>
      <p:ext uri="{BB962C8B-B14F-4D97-AF65-F5344CB8AC3E}">
        <p14:creationId xmlns:p14="http://schemas.microsoft.com/office/powerpoint/2010/main" val="33037130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40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268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  <a:noFill/>
        </p:spPr>
        <p:txBody>
          <a:bodyPr/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spcBef>
                <a:spcPct val="0"/>
              </a:spcBef>
              <a:buFontTx/>
              <a:buNone/>
            </a:pPr>
            <a:fld id="{28F4639E-68AB-49AB-96BC-90548363AADD}" type="slidenum">
              <a:rPr lang="cs-CZ" altLang="cs-CZ" sz="1400" smtClean="0"/>
              <a:pPr algn="r" eaLnBrk="1" hangingPunct="1">
                <a:spcBef>
                  <a:spcPct val="0"/>
                </a:spcBef>
                <a:buFontTx/>
                <a:buNone/>
              </a:pPr>
              <a:t>13</a:t>
            </a:fld>
            <a:endParaRPr lang="cs-CZ" altLang="cs-CZ" sz="1400" smtClean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 eaLnBrk="1" hangingPunct="1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1270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71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272" name="TextovéPole 9"/>
          <p:cNvSpPr txBox="1">
            <a:spLocks noChangeArrowheads="1"/>
          </p:cNvSpPr>
          <p:nvPr/>
        </p:nvSpPr>
        <p:spPr bwMode="auto">
          <a:xfrm>
            <a:off x="3054350" y="2218011"/>
            <a:ext cx="3035300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lvl1pPr algn="l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algn="l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algn="l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algn="l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algn="l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cs-CZ" altLang="cs-CZ" b="1" dirty="0"/>
              <a:t>Použité zdroje</a:t>
            </a:r>
          </a:p>
        </p:txBody>
      </p:sp>
      <p:sp>
        <p:nvSpPr>
          <p:cNvPr id="2" name="Obdélník 1"/>
          <p:cNvSpPr/>
          <p:nvPr/>
        </p:nvSpPr>
        <p:spPr>
          <a:xfrm>
            <a:off x="2009736" y="2935186"/>
            <a:ext cx="5305465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l">
              <a:lnSpc>
                <a:spcPct val="150000"/>
              </a:lnSpc>
              <a:defRPr/>
            </a:pPr>
            <a:r>
              <a:rPr lang="cs-CZ" altLang="cs-CZ" sz="2800" b="1" dirty="0">
                <a:latin typeface="Calibri" panose="020F0502020204030204" pitchFamily="34" charset="0"/>
              </a:rPr>
              <a:t>Text </a:t>
            </a:r>
            <a:r>
              <a:rPr lang="cs-CZ" altLang="cs-CZ" sz="2800" b="1" dirty="0" smtClean="0">
                <a:latin typeface="Calibri" panose="020F0502020204030204" pitchFamily="34" charset="0"/>
              </a:rPr>
              <a:t>vlastní </a:t>
            </a:r>
          </a:p>
          <a:p>
            <a:pPr algn="l">
              <a:lnSpc>
                <a:spcPct val="150000"/>
              </a:lnSpc>
              <a:defRPr/>
            </a:pPr>
            <a:r>
              <a:rPr lang="cs-CZ" altLang="cs-CZ" sz="2800" b="1" dirty="0" smtClean="0">
                <a:latin typeface="Calibri" panose="020F0502020204030204" pitchFamily="34" charset="0"/>
              </a:rPr>
              <a:t>Obrázek z knihy</a:t>
            </a:r>
            <a:r>
              <a:rPr lang="cs-CZ" altLang="cs-CZ" sz="2800" dirty="0" smtClean="0">
                <a:latin typeface="Calibri" panose="020F0502020204030204" pitchFamily="34" charset="0"/>
              </a:rPr>
              <a:t>:</a:t>
            </a:r>
          </a:p>
          <a:p>
            <a:pPr algn="l">
              <a:lnSpc>
                <a:spcPct val="150000"/>
              </a:lnSpc>
              <a:defRPr/>
            </a:pPr>
            <a:r>
              <a:rPr lang="cs-CZ" sz="2400" dirty="0">
                <a:latin typeface="Calibri" panose="020F0502020204030204" pitchFamily="34" charset="0"/>
              </a:rPr>
              <a:t>KESL, Jan. </a:t>
            </a:r>
            <a:r>
              <a:rPr lang="cs-CZ" sz="2400" i="1" dirty="0">
                <a:latin typeface="Calibri" panose="020F0502020204030204" pitchFamily="34" charset="0"/>
              </a:rPr>
              <a:t>Elektronika I</a:t>
            </a:r>
            <a:r>
              <a:rPr lang="cs-CZ" sz="2400" dirty="0">
                <a:latin typeface="Calibri" panose="020F0502020204030204" pitchFamily="34" charset="0"/>
              </a:rPr>
              <a:t>. Praha: BEN, </a:t>
            </a:r>
            <a:r>
              <a:rPr lang="cs-CZ" sz="2400" dirty="0" smtClean="0">
                <a:latin typeface="Calibri" panose="020F0502020204030204" pitchFamily="34" charset="0"/>
              </a:rPr>
              <a:t>2004</a:t>
            </a:r>
            <a:endParaRPr lang="cs-CZ" sz="2400" dirty="0">
              <a:latin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68020789"/>
      </p:ext>
    </p:extLst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9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31" presetClass="entr" presetSubtype="0" fill="hold" nodeType="withEffect">
                                  <p:stCondLst>
                                    <p:cond delay="22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cs-CZ" altLang="cs-CZ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Crayons</Template>
  <TotalTime>11143</TotalTime>
  <Words>428</Words>
  <Application>Microsoft Office PowerPoint</Application>
  <PresentationFormat>Předvádění na obrazovce (4:3)</PresentationFormat>
  <Paragraphs>107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Výchozí návrh</vt:lpstr>
      <vt:lpstr>STŘEDNÍ ŠKOLA STAVEBNÍ A TECHNICKÁ Ústí nad Labem, Čelakovského 5, příspěvková organizace Páteřní škola Ústeckého kraje</vt:lpstr>
      <vt:lpstr>ELEKTRONIKA</vt:lpstr>
      <vt:lpstr>SÍŤOVÝ ZDROJ   </vt:lpstr>
      <vt:lpstr>SÍŤOVÝ ZDROJ   </vt:lpstr>
      <vt:lpstr>SÍŤOVÝ ZDROJ   </vt:lpstr>
      <vt:lpstr>SÍŤOVÝ ZDROJ   </vt:lpstr>
      <vt:lpstr>SÍŤOVÝ ZDROJ   </vt:lpstr>
      <vt:lpstr>SÍŤOVÝ ZDROJ   </vt:lpstr>
      <vt:lpstr>SÍŤOVÝ ZDROJ   </vt:lpstr>
      <vt:lpstr>SÍŤOVÝ ZDROJ   </vt:lpstr>
      <vt:lpstr>SÍŤOVÝ ZDROJ   </vt:lpstr>
      <vt:lpstr>Souhrn učiva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ELEKTROTECHNIKY</dc:title>
  <dc:creator>Pepýk</dc:creator>
  <cp:lastModifiedBy>Karel Filas, Ing.</cp:lastModifiedBy>
  <cp:revision>428</cp:revision>
  <dcterms:created xsi:type="dcterms:W3CDTF">2006-12-09T22:12:50Z</dcterms:created>
  <dcterms:modified xsi:type="dcterms:W3CDTF">2014-02-25T18:52:02Z</dcterms:modified>
</cp:coreProperties>
</file>