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handoutMasterIdLst>
    <p:handoutMasterId r:id="rId14"/>
  </p:handoutMasterIdLst>
  <p:sldIdLst>
    <p:sldId id="267" r:id="rId2"/>
    <p:sldId id="268" r:id="rId3"/>
    <p:sldId id="352" r:id="rId4"/>
    <p:sldId id="356" r:id="rId5"/>
    <p:sldId id="355" r:id="rId6"/>
    <p:sldId id="353" r:id="rId7"/>
    <p:sldId id="357" r:id="rId8"/>
    <p:sldId id="358" r:id="rId9"/>
    <p:sldId id="359" r:id="rId10"/>
    <p:sldId id="274" r:id="rId11"/>
    <p:sldId id="294" r:id="rId12"/>
  </p:sldIdLst>
  <p:sldSz cx="9144000" cy="6858000" type="screen4x3"/>
  <p:notesSz cx="6858000" cy="9144000"/>
  <p:defaultTextStyle>
    <a:defPPr>
      <a:defRPr lang="cs-CZ"/>
    </a:defPPr>
    <a:lvl1pPr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6633"/>
    <a:srgbClr val="663300"/>
    <a:srgbClr val="0033CC"/>
    <a:srgbClr val="99CC00"/>
    <a:srgbClr val="33CC33"/>
    <a:srgbClr val="FF3399"/>
    <a:srgbClr val="CC0000"/>
    <a:srgbClr val="00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4" d="100"/>
          <a:sy n="84" d="100"/>
        </p:scale>
        <p:origin x="-595" y="-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6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6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2E2DD58E-01C9-4AA7-943C-60249C2992F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8819543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229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74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noProof="0" smtClean="0"/>
              <a:t>Klepnutím lze upravit styly předlohy textu.</a:t>
            </a:r>
          </a:p>
          <a:p>
            <a:pPr lvl="1"/>
            <a:r>
              <a:rPr lang="cs-CZ" altLang="cs-CZ" noProof="0" smtClean="0"/>
              <a:t>Druhá úroveň</a:t>
            </a:r>
          </a:p>
          <a:p>
            <a:pPr lvl="2"/>
            <a:r>
              <a:rPr lang="cs-CZ" altLang="cs-CZ" noProof="0" smtClean="0"/>
              <a:t>Třetí úroveň</a:t>
            </a:r>
          </a:p>
          <a:p>
            <a:pPr lvl="3"/>
            <a:r>
              <a:rPr lang="cs-CZ" altLang="cs-CZ" noProof="0" smtClean="0"/>
              <a:t>Čtvrtá úroveň</a:t>
            </a:r>
          </a:p>
          <a:p>
            <a:pPr lvl="4"/>
            <a:r>
              <a:rPr lang="cs-CZ" altLang="cs-CZ" noProof="0" smtClean="0"/>
              <a:t>Pátá úroveň</a:t>
            </a:r>
          </a:p>
        </p:txBody>
      </p:sp>
      <p:sp>
        <p:nvSpPr>
          <p:cNvPr id="174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74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66A0B58D-095C-4834-8DF0-FA486C0C326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7381321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CBDE3F-8100-4EC5-BE1D-0757D51669C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1860724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282509-5CA7-4109-A041-352F50A0C50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79614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C7C9C5-58C9-4AC8-A736-89850A65878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6155551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A3F6F3-8F9D-4FA8-8C43-51E351840A0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9814660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B2FB54-2BB8-4689-8388-B9C22EB8CDC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3384822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313FF9-DBAA-4CE2-A994-8E9E006CF83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2769442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740573-39AA-492A-85E1-F45050D911B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0802770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301AAE-82D2-4D27-B98C-AA52A8BC734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1654852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C5B6D4-2ABF-4BE1-BD2C-4F4A403E852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4993587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9B980E-95A7-481B-B09B-34085B6A118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9819086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C1BAD6-3FDE-4003-AD2E-2C58F8D5D8D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8454552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E72499DF-BCDB-4B83-83D1-F6985901940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8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34916002"/>
              </p:ext>
            </p:extLst>
          </p:nvPr>
        </p:nvGraphicFramePr>
        <p:xfrm>
          <a:off x="750888" y="2060575"/>
          <a:ext cx="7614514" cy="3686364"/>
        </p:xfrm>
        <a:graphic>
          <a:graphicData uri="http://schemas.openxmlformats.org/drawingml/2006/table">
            <a:tbl>
              <a:tblPr/>
              <a:tblGrid>
                <a:gridCol w="2268537"/>
                <a:gridCol w="5345977"/>
              </a:tblGrid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Projekt MŠMT</a:t>
                      </a:r>
                      <a:endParaRPr kumimoji="0" lang="cs-CZ" alt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EU peníze středním školám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projektu školy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ICT do života školy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Registrační číslo projektu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CZ.1.07/1.5.00/34.0771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Šablona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III/2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36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Jedno a dvoucestný usměrňovač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Usměrňovač, dioda, proud, napětí, zvlnění, zátěž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Předmět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Elektronika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1964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Autor, spoluautor  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Ing. </a:t>
                      </a: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Josef Sýkora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Prezentace, výklad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prezentace, vyhledávání informací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škola, učiliště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2. a 3. ročník, žáci 17 – 18 let, </a:t>
                      </a: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obory elektro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Vlastní zdroje - viz poslední strana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87400" y="990748"/>
            <a:ext cx="755967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sz="2400" b="1" dirty="0" smtClean="0">
                <a:latin typeface="+mj-lt"/>
              </a:rPr>
              <a:t>Jedno </a:t>
            </a:r>
            <a:r>
              <a:rPr lang="cs-CZ" sz="2400" b="1" dirty="0">
                <a:latin typeface="+mj-lt"/>
              </a:rPr>
              <a:t>a dvoucestný usměrňovač</a:t>
            </a:r>
            <a:endParaRPr lang="cs-CZ" altLang="cs-CZ" sz="2400" b="1" dirty="0" smtClean="0">
              <a:latin typeface="+mj-lt"/>
            </a:endParaRPr>
          </a:p>
        </p:txBody>
      </p:sp>
      <p:sp>
        <p:nvSpPr>
          <p:cNvPr id="2109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</p:spPr>
        <p:txBody>
          <a:bodyPr/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6336B0F9-8685-47AA-A485-322CDDDFBABD}" type="slidenum">
              <a:rPr lang="cs-CZ" altLang="cs-CZ" sz="1400" smtClean="0"/>
              <a:pPr algn="r" eaLnBrk="1" hangingPunct="1">
                <a:spcBef>
                  <a:spcPct val="0"/>
                </a:spcBef>
                <a:buFontTx/>
                <a:buNone/>
              </a:pPr>
              <a:t>1</a:t>
            </a:fld>
            <a:endParaRPr lang="cs-CZ" altLang="cs-CZ" sz="1400" smtClean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 eaLnBrk="1" hangingPunct="1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787400" y="1452712"/>
            <a:ext cx="7561263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None/>
            </a:pPr>
            <a:r>
              <a:rPr lang="cs-CZ" altLang="cs-CZ" sz="2400" b="1" dirty="0" smtClean="0"/>
              <a:t>VY_32_INOVACE_36_728</a:t>
            </a:r>
            <a:endParaRPr lang="cs-CZ" altLang="cs-CZ" sz="2400" b="1" dirty="0"/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65163" y="1029972"/>
            <a:ext cx="7772400" cy="961789"/>
          </a:xfrm>
        </p:spPr>
        <p:txBody>
          <a:bodyPr/>
          <a:lstStyle/>
          <a:p>
            <a:pPr eaLnBrk="1" hangingPunct="1">
              <a:defRPr/>
            </a:pPr>
            <a:r>
              <a:rPr lang="cs-CZ" altLang="cs-CZ" b="1" i="1" dirty="0" smtClean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ELEKTRONIKA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70085" y="2166354"/>
            <a:ext cx="8337550" cy="3519222"/>
          </a:xfrm>
        </p:spPr>
        <p:txBody>
          <a:bodyPr/>
          <a:lstStyle/>
          <a:p>
            <a:pPr eaLnBrk="1" hangingPunct="1">
              <a:defRPr/>
            </a:pPr>
            <a:r>
              <a:rPr lang="cs-CZ" altLang="cs-CZ" sz="6600" b="1" i="1" dirty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itchFamily="18" charset="0"/>
              </a:rPr>
              <a:t>Jednocestný </a:t>
            </a:r>
            <a:endParaRPr lang="cs-CZ" altLang="cs-CZ" sz="6600" b="1" i="1" dirty="0" smtClean="0">
              <a:solidFill>
                <a:schemeClr val="hlink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Bookman Old Style" pitchFamily="18" charset="0"/>
            </a:endParaRPr>
          </a:p>
          <a:p>
            <a:pPr eaLnBrk="1" hangingPunct="1">
              <a:defRPr/>
            </a:pPr>
            <a:r>
              <a:rPr lang="cs-CZ" altLang="cs-CZ" sz="6600" b="1" i="1" dirty="0" smtClean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itchFamily="18" charset="0"/>
              </a:rPr>
              <a:t>a dvoucestný</a:t>
            </a:r>
          </a:p>
          <a:p>
            <a:pPr eaLnBrk="1" hangingPunct="1">
              <a:defRPr/>
            </a:pPr>
            <a:r>
              <a:rPr lang="cs-CZ" altLang="cs-CZ" sz="6600" b="1" i="1" dirty="0" smtClean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itchFamily="18" charset="0"/>
              </a:rPr>
              <a:t>usměrňovač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7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7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42" presetClass="entr" presetSubtype="0" fill="hold" grpId="0" nodeType="withEffect">
                                  <p:stCondLst>
                                    <p:cond delay="29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200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2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2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grpId="0" nodeType="withEffect">
                                  <p:stCondLst>
                                    <p:cond delay="38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200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200" fill="hold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200" fill="hold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grpId="0" nodeType="withEffect">
                                  <p:stCondLst>
                                    <p:cond delay="47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200"/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200" fill="hold"/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200" fill="hold"/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051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57870" y="1418439"/>
            <a:ext cx="6563721" cy="4712854"/>
          </a:xfrm>
        </p:spPr>
        <p:txBody>
          <a:bodyPr/>
          <a:lstStyle/>
          <a:p>
            <a:pPr marL="0" indent="0" algn="just">
              <a:buNone/>
            </a:pPr>
            <a:r>
              <a:rPr lang="cs-CZ" sz="2400" b="1" i="1" u="sng" dirty="0">
                <a:latin typeface="Calibri" panose="020F0502020204030204" pitchFamily="34" charset="0"/>
              </a:rPr>
              <a:t>USMĚRŇOVAČE</a:t>
            </a:r>
            <a:endParaRPr lang="cs-CZ" sz="2400" b="1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400" dirty="0">
                <a:latin typeface="Calibri" panose="020F0502020204030204" pitchFamily="34" charset="0"/>
              </a:rPr>
              <a:t>Usměrňovač je zařízení, které přeměňuje střídavý proud na proud </a:t>
            </a:r>
            <a:r>
              <a:rPr lang="cs-CZ" sz="2400" dirty="0" smtClean="0">
                <a:latin typeface="Calibri" panose="020F0502020204030204" pitchFamily="34" charset="0"/>
              </a:rPr>
              <a:t>stejnosměrný.</a:t>
            </a:r>
          </a:p>
          <a:p>
            <a:pPr marL="0" indent="0" algn="just">
              <a:buNone/>
            </a:pPr>
            <a:endParaRPr lang="cs-CZ" sz="2400" dirty="0" smtClean="0">
              <a:latin typeface="Calibri" panose="020F0502020204030204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4317" y="588474"/>
            <a:ext cx="683536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>
                <a:latin typeface="Calibri" panose="020F0502020204030204" pitchFamily="34" charset="0"/>
              </a:rPr>
              <a:t>Jednocestný a dvoucestný usměrňovač</a:t>
            </a: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9887" y="2598612"/>
            <a:ext cx="3324225" cy="3619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70767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1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1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1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6" presetClass="entr" presetSubtype="16" fill="hold" nodeType="with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6" presetClass="entr" presetSubtype="16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57870" y="1418439"/>
            <a:ext cx="6563721" cy="4375779"/>
          </a:xfrm>
        </p:spPr>
        <p:txBody>
          <a:bodyPr/>
          <a:lstStyle/>
          <a:p>
            <a:pPr marL="0" indent="0" algn="just">
              <a:buNone/>
            </a:pPr>
            <a:r>
              <a:rPr lang="cs-CZ" sz="2400" b="1" i="1" u="sng" dirty="0">
                <a:latin typeface="Calibri" panose="020F0502020204030204" pitchFamily="34" charset="0"/>
              </a:rPr>
              <a:t>USMĚRŇOVAČE</a:t>
            </a:r>
            <a:endParaRPr lang="cs-CZ" sz="2400" b="1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Ke změně střídavého proudu na stejnosměrný se nejčastěji používají </a:t>
            </a:r>
            <a:r>
              <a:rPr lang="cs-CZ" sz="2400" dirty="0">
                <a:latin typeface="Calibri" panose="020F0502020204030204" pitchFamily="34" charset="0"/>
              </a:rPr>
              <a:t>polovodičové diody. </a:t>
            </a:r>
          </a:p>
          <a:p>
            <a:pPr marL="0" indent="0" algn="just">
              <a:buNone/>
            </a:pPr>
            <a:r>
              <a:rPr lang="cs-CZ" sz="2400" dirty="0">
                <a:latin typeface="Calibri" panose="020F0502020204030204" pitchFamily="34" charset="0"/>
              </a:rPr>
              <a:t>V katalogu jsou udány základní parametry a mezní hodnoty </a:t>
            </a:r>
            <a:r>
              <a:rPr lang="cs-CZ" sz="2400" dirty="0" smtClean="0">
                <a:latin typeface="Calibri" panose="020F0502020204030204" pitchFamily="34" charset="0"/>
              </a:rPr>
              <a:t>jejich jednotlivých veličin:</a:t>
            </a:r>
          </a:p>
          <a:p>
            <a:pPr lvl="2" algn="just"/>
            <a:r>
              <a:rPr lang="cs-CZ" dirty="0" smtClean="0">
                <a:latin typeface="Calibri" panose="020F0502020204030204" pitchFamily="34" charset="0"/>
              </a:rPr>
              <a:t>napětí v propustném a závěrném směru</a:t>
            </a:r>
          </a:p>
          <a:p>
            <a:pPr lvl="2" algn="just"/>
            <a:r>
              <a:rPr lang="cs-CZ" dirty="0" smtClean="0">
                <a:latin typeface="Calibri" panose="020F0502020204030204" pitchFamily="34" charset="0"/>
              </a:rPr>
              <a:t>proud v </a:t>
            </a:r>
            <a:r>
              <a:rPr lang="cs-CZ" dirty="0">
                <a:latin typeface="Calibri" panose="020F0502020204030204" pitchFamily="34" charset="0"/>
              </a:rPr>
              <a:t>propustném a závěrném směru</a:t>
            </a:r>
            <a:endParaRPr lang="cs-CZ" dirty="0" smtClean="0">
              <a:latin typeface="Calibri" panose="020F0502020204030204" pitchFamily="34" charset="0"/>
            </a:endParaRPr>
          </a:p>
          <a:p>
            <a:pPr lvl="2" algn="just"/>
            <a:r>
              <a:rPr lang="cs-CZ" i="1" dirty="0" smtClean="0">
                <a:latin typeface="Calibri" panose="020F0502020204030204" pitchFamily="34" charset="0"/>
              </a:rPr>
              <a:t> frekvence proudu</a:t>
            </a:r>
          </a:p>
          <a:p>
            <a:pPr lvl="2" algn="just"/>
            <a:r>
              <a:rPr lang="cs-CZ" i="1" dirty="0" smtClean="0">
                <a:latin typeface="Calibri" panose="020F0502020204030204" pitchFamily="34" charset="0"/>
              </a:rPr>
              <a:t>ztrátový </a:t>
            </a:r>
            <a:r>
              <a:rPr lang="cs-CZ" i="1" dirty="0">
                <a:latin typeface="Calibri" panose="020F0502020204030204" pitchFamily="34" charset="0"/>
              </a:rPr>
              <a:t>výkon P</a:t>
            </a:r>
            <a:r>
              <a:rPr lang="cs-CZ" i="1" baseline="-25000" dirty="0">
                <a:latin typeface="Calibri" panose="020F0502020204030204" pitchFamily="34" charset="0"/>
              </a:rPr>
              <a:t>Z</a:t>
            </a:r>
            <a:r>
              <a:rPr lang="cs-CZ" dirty="0">
                <a:latin typeface="Calibri" panose="020F0502020204030204" pitchFamily="34" charset="0"/>
              </a:rPr>
              <a:t>  </a:t>
            </a:r>
            <a:endParaRPr lang="cs-CZ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400" dirty="0">
                <a:latin typeface="Calibri" panose="020F0502020204030204" pitchFamily="34" charset="0"/>
              </a:rPr>
              <a:t> </a:t>
            </a:r>
            <a:r>
              <a:rPr lang="cs-CZ" sz="2400" dirty="0" smtClean="0">
                <a:latin typeface="Calibri" panose="020F0502020204030204" pitchFamily="34" charset="0"/>
              </a:rPr>
              <a:t>    a další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4317" y="588474"/>
            <a:ext cx="683536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>
                <a:latin typeface="Calibri" panose="020F0502020204030204" pitchFamily="34" charset="0"/>
              </a:rPr>
              <a:t>Jednocestný a dvoucestný usměrňovač</a:t>
            </a: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7659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1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1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1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1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1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1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1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1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1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31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1" presetClass="entr" presetSubtype="0" fill="hold" nodeType="withEffect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31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31" presetClass="entr" presetSubtype="0" fill="hold" nodeType="withEffect">
                                  <p:stCondLst>
                                    <p:cond delay="38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31" presetClass="entr" presetSubtype="0" fill="hold" nodeType="withEffect">
                                  <p:stCondLst>
                                    <p:cond delay="48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35801" y="1448554"/>
            <a:ext cx="6872397" cy="4753070"/>
          </a:xfrm>
        </p:spPr>
        <p:txBody>
          <a:bodyPr/>
          <a:lstStyle/>
          <a:p>
            <a:pPr marL="0" indent="0" algn="just">
              <a:buNone/>
            </a:pPr>
            <a:r>
              <a:rPr lang="cs-CZ" sz="2400" b="1" i="1" u="sng" dirty="0" smtClean="0">
                <a:latin typeface="Calibri" panose="020F0502020204030204" pitchFamily="34" charset="0"/>
              </a:rPr>
              <a:t>Diody</a:t>
            </a:r>
            <a:endParaRPr lang="cs-CZ" sz="2400" b="1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400" b="1" i="1" dirty="0" smtClean="0">
                <a:latin typeface="Calibri" panose="020F0502020204030204" pitchFamily="34" charset="0"/>
              </a:rPr>
              <a:t>Veličiny </a:t>
            </a:r>
            <a:r>
              <a:rPr lang="cs-CZ" sz="2400" b="1" i="1" dirty="0">
                <a:latin typeface="Calibri" panose="020F0502020204030204" pitchFamily="34" charset="0"/>
              </a:rPr>
              <a:t>v propustném </a:t>
            </a:r>
            <a:r>
              <a:rPr lang="cs-CZ" sz="2400" b="1" i="1" dirty="0" smtClean="0">
                <a:latin typeface="Calibri" panose="020F0502020204030204" pitchFamily="34" charset="0"/>
              </a:rPr>
              <a:t>směru:</a:t>
            </a:r>
          </a:p>
          <a:p>
            <a:r>
              <a:rPr lang="cs-CZ" sz="2400" i="1" dirty="0" smtClean="0">
                <a:latin typeface="Calibri" panose="020F0502020204030204" pitchFamily="34" charset="0"/>
              </a:rPr>
              <a:t>U</a:t>
            </a:r>
            <a:r>
              <a:rPr lang="cs-CZ" sz="2400" i="1" baseline="-25000" dirty="0" smtClean="0">
                <a:latin typeface="Calibri" panose="020F0502020204030204" pitchFamily="34" charset="0"/>
              </a:rPr>
              <a:t>F </a:t>
            </a:r>
            <a:r>
              <a:rPr lang="cs-CZ" sz="2400" i="1" dirty="0" smtClean="0">
                <a:latin typeface="Calibri" panose="020F0502020204030204" pitchFamily="34" charset="0"/>
              </a:rPr>
              <a:t> ….. </a:t>
            </a:r>
            <a:r>
              <a:rPr lang="cs-CZ" sz="2400" dirty="0" smtClean="0">
                <a:latin typeface="Calibri" panose="020F0502020204030204" pitchFamily="34" charset="0"/>
              </a:rPr>
              <a:t>napětí na diodě, které je způsobeno tím, že 	    dioda ve vodivém stavu nemá nulový odpor 	    (řádově stovky </a:t>
            </a:r>
            <a:r>
              <a:rPr lang="cs-CZ" sz="2400" dirty="0" err="1" smtClean="0">
                <a:latin typeface="Calibri" panose="020F0502020204030204" pitchFamily="34" charset="0"/>
              </a:rPr>
              <a:t>mV</a:t>
            </a:r>
            <a:r>
              <a:rPr lang="cs-CZ" sz="2400" dirty="0" smtClean="0">
                <a:latin typeface="Calibri" panose="020F0502020204030204" pitchFamily="34" charset="0"/>
              </a:rPr>
              <a:t>)</a:t>
            </a:r>
          </a:p>
          <a:p>
            <a:r>
              <a:rPr lang="cs-CZ" sz="2400" i="1" dirty="0" smtClean="0">
                <a:latin typeface="Calibri" panose="020F0502020204030204" pitchFamily="34" charset="0"/>
              </a:rPr>
              <a:t>I</a:t>
            </a:r>
            <a:r>
              <a:rPr lang="cs-CZ" sz="2400" i="1" baseline="-25000" dirty="0" smtClean="0">
                <a:latin typeface="Calibri" panose="020F0502020204030204" pitchFamily="34" charset="0"/>
              </a:rPr>
              <a:t>F</a:t>
            </a:r>
            <a:r>
              <a:rPr lang="cs-CZ" sz="2400" i="1" dirty="0" smtClean="0">
                <a:latin typeface="Calibri" panose="020F0502020204030204" pitchFamily="34" charset="0"/>
              </a:rPr>
              <a:t> </a:t>
            </a:r>
            <a:r>
              <a:rPr lang="cs-CZ" sz="2400" dirty="0">
                <a:latin typeface="Calibri" panose="020F0502020204030204" pitchFamily="34" charset="0"/>
              </a:rPr>
              <a:t>….. p</a:t>
            </a:r>
            <a:r>
              <a:rPr lang="cs-CZ" sz="2400" dirty="0" smtClean="0">
                <a:latin typeface="Calibri" panose="020F0502020204030204" pitchFamily="34" charset="0"/>
              </a:rPr>
              <a:t>roud, procházející diodou do zátěže</a:t>
            </a:r>
          </a:p>
          <a:p>
            <a:pPr marL="0" indent="0">
              <a:buNone/>
            </a:pPr>
            <a:r>
              <a:rPr lang="cs-CZ" sz="800" dirty="0">
                <a:latin typeface="Calibri" panose="020F0502020204030204" pitchFamily="34" charset="0"/>
              </a:rPr>
              <a:t> </a:t>
            </a:r>
            <a:r>
              <a:rPr lang="cs-CZ" sz="800" dirty="0" smtClean="0">
                <a:latin typeface="Calibri" panose="020F0502020204030204" pitchFamily="34" charset="0"/>
              </a:rPr>
              <a:t>   </a:t>
            </a:r>
            <a:endParaRPr lang="cs-CZ" sz="800" dirty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cs-CZ" sz="2400" b="1" i="1" dirty="0" smtClean="0">
                <a:latin typeface="Calibri" panose="020F0502020204030204" pitchFamily="34" charset="0"/>
              </a:rPr>
              <a:t>Veličiny </a:t>
            </a:r>
            <a:r>
              <a:rPr lang="cs-CZ" sz="2400" b="1" i="1" dirty="0">
                <a:latin typeface="Calibri" panose="020F0502020204030204" pitchFamily="34" charset="0"/>
              </a:rPr>
              <a:t>v závěrném </a:t>
            </a:r>
            <a:r>
              <a:rPr lang="cs-CZ" sz="2400" b="1" i="1" dirty="0" smtClean="0">
                <a:latin typeface="Calibri" panose="020F0502020204030204" pitchFamily="34" charset="0"/>
              </a:rPr>
              <a:t>směru:</a:t>
            </a:r>
          </a:p>
          <a:p>
            <a:r>
              <a:rPr lang="cs-CZ" sz="2400" i="1" dirty="0" smtClean="0">
                <a:latin typeface="Calibri" panose="020F0502020204030204" pitchFamily="34" charset="0"/>
              </a:rPr>
              <a:t>U</a:t>
            </a:r>
            <a:r>
              <a:rPr lang="cs-CZ" sz="2400" i="1" baseline="-25000" dirty="0" smtClean="0">
                <a:latin typeface="Calibri" panose="020F0502020204030204" pitchFamily="34" charset="0"/>
              </a:rPr>
              <a:t>R </a:t>
            </a:r>
            <a:r>
              <a:rPr lang="cs-CZ" sz="2400" i="1" dirty="0" smtClean="0">
                <a:latin typeface="Calibri" panose="020F0502020204030204" pitchFamily="34" charset="0"/>
              </a:rPr>
              <a:t> ….. </a:t>
            </a:r>
            <a:r>
              <a:rPr lang="cs-CZ" sz="2400" dirty="0">
                <a:latin typeface="Calibri" panose="020F0502020204030204" pitchFamily="34" charset="0"/>
              </a:rPr>
              <a:t>n</a:t>
            </a:r>
            <a:r>
              <a:rPr lang="cs-CZ" sz="2400" dirty="0" smtClean="0">
                <a:latin typeface="Calibri" panose="020F0502020204030204" pitchFamily="34" charset="0"/>
              </a:rPr>
              <a:t>apětí na diodě v závěrném směru – pozor,   	     nutno uvažovat max. napětí 		</a:t>
            </a:r>
          </a:p>
          <a:p>
            <a:r>
              <a:rPr lang="cs-CZ" sz="2400" i="1" dirty="0" smtClean="0">
                <a:latin typeface="Calibri" panose="020F0502020204030204" pitchFamily="34" charset="0"/>
              </a:rPr>
              <a:t>I</a:t>
            </a:r>
            <a:r>
              <a:rPr lang="cs-CZ" sz="2400" i="1" baseline="-25000" dirty="0" smtClean="0">
                <a:latin typeface="Calibri" panose="020F0502020204030204" pitchFamily="34" charset="0"/>
              </a:rPr>
              <a:t>R</a:t>
            </a:r>
            <a:r>
              <a:rPr lang="cs-CZ" sz="2400" i="1" dirty="0" smtClean="0">
                <a:latin typeface="Calibri" panose="020F0502020204030204" pitchFamily="34" charset="0"/>
              </a:rPr>
              <a:t> </a:t>
            </a:r>
            <a:r>
              <a:rPr lang="cs-CZ" sz="2400" dirty="0" smtClean="0">
                <a:latin typeface="Calibri" panose="020F0502020204030204" pitchFamily="34" charset="0"/>
              </a:rPr>
              <a:t>….. proud v závěrném směru, který je způsoben 	  minoritními nositeli proudu (řádově </a:t>
            </a:r>
            <a:r>
              <a:rPr lang="cs-CZ" sz="2400" i="1" dirty="0" err="1" smtClean="0">
                <a:latin typeface="Calibri" panose="020F0502020204030204" pitchFamily="34" charset="0"/>
              </a:rPr>
              <a:t>μA</a:t>
            </a:r>
            <a:r>
              <a:rPr lang="cs-CZ" sz="2400" dirty="0" smtClean="0">
                <a:latin typeface="Calibri" panose="020F0502020204030204" pitchFamily="34" charset="0"/>
              </a:rPr>
              <a:t>)</a:t>
            </a:r>
            <a:endParaRPr lang="cs-CZ" sz="2400" i="1" dirty="0">
              <a:latin typeface="Calibri" panose="020F0502020204030204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4317" y="588474"/>
            <a:ext cx="683536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>
                <a:latin typeface="Calibri" panose="020F0502020204030204" pitchFamily="34" charset="0"/>
              </a:rPr>
              <a:t>Jednocestný a dvoucestný usměrňovač</a:t>
            </a: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0651" y="4898521"/>
            <a:ext cx="1665740" cy="505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39460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1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1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1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1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1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1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31" presetClass="entr" presetSubtype="0" fill="hold" nodeType="withEffect">
                                  <p:stCondLst>
                                    <p:cond delay="32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1" presetClass="entr" presetSubtype="0" fill="hold" nodeType="withEffect">
                                  <p:stCondLst>
                                    <p:cond delay="42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1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1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1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1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1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1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31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31" presetClass="entr" presetSubtype="0" fill="hold" nodeType="with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31" presetClass="entr" presetSubtype="0" fill="hold" nodeType="withEffect">
                                  <p:stCondLst>
                                    <p:cond delay="24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11510" y="1638675"/>
            <a:ext cx="4653480" cy="4472414"/>
          </a:xfrm>
        </p:spPr>
        <p:txBody>
          <a:bodyPr/>
          <a:lstStyle/>
          <a:p>
            <a:pPr algn="just">
              <a:buFont typeface="Arial" panose="020B0604020202020204" pitchFamily="34" charset="0"/>
              <a:buChar char="•"/>
            </a:pPr>
            <a:r>
              <a:rPr lang="cs-CZ" sz="2200" dirty="0">
                <a:latin typeface="Calibri" panose="020F0502020204030204" pitchFamily="34" charset="0"/>
              </a:rPr>
              <a:t>na jeho vstupu je střídavé napětí z výstupního vinutí transformátoru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cs-CZ" sz="2200" dirty="0">
                <a:latin typeface="Calibri" panose="020F0502020204030204" pitchFamily="34" charset="0"/>
              </a:rPr>
              <a:t>na výstupu je tepavé stejnosměrné </a:t>
            </a:r>
            <a:r>
              <a:rPr lang="cs-CZ" sz="2200" dirty="0" smtClean="0">
                <a:latin typeface="Calibri" panose="020F0502020204030204" pitchFamily="34" charset="0"/>
              </a:rPr>
              <a:t>napětí</a:t>
            </a:r>
          </a:p>
          <a:p>
            <a:pPr algn="just">
              <a:buFont typeface="Arial" panose="020B0604020202020204" pitchFamily="34" charset="0"/>
              <a:buChar char="•"/>
            </a:pPr>
            <a:endParaRPr lang="cs-CZ" sz="22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200" dirty="0" smtClean="0">
                <a:latin typeface="Calibri" panose="020F0502020204030204" pitchFamily="34" charset="0"/>
              </a:rPr>
              <a:t>     Při kladné půlvlně usměrňovaného střídavého napětí je dioda polarizována v propustném směru a protéká jí proud do zátěže. </a:t>
            </a:r>
          </a:p>
          <a:p>
            <a:pPr marL="0" indent="0" algn="just">
              <a:buNone/>
            </a:pPr>
            <a:r>
              <a:rPr lang="cs-CZ" sz="2200" dirty="0" smtClean="0">
                <a:latin typeface="Calibri" panose="020F0502020204030204" pitchFamily="34" charset="0"/>
              </a:rPr>
              <a:t>   Při záporné půlvlně je dioda uzavřena a proud neprochází.</a:t>
            </a:r>
            <a:endParaRPr lang="cs-CZ" sz="2200" dirty="0">
              <a:latin typeface="Calibri" panose="020F0502020204030204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4317" y="588474"/>
            <a:ext cx="683536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>
                <a:latin typeface="Calibri" panose="020F0502020204030204" pitchFamily="34" charset="0"/>
              </a:rPr>
              <a:t>Jednocestný (</a:t>
            </a:r>
            <a:r>
              <a:rPr lang="cs-CZ" sz="2800" b="1" i="1" dirty="0" err="1">
                <a:latin typeface="Calibri" panose="020F0502020204030204" pitchFamily="34" charset="0"/>
              </a:rPr>
              <a:t>jednopulsní</a:t>
            </a:r>
            <a:r>
              <a:rPr lang="cs-CZ" sz="2800" b="1" i="1" dirty="0">
                <a:latin typeface="Calibri" panose="020F0502020204030204" pitchFamily="34" charset="0"/>
              </a:rPr>
              <a:t>) </a:t>
            </a:r>
            <a:r>
              <a:rPr lang="cs-CZ" sz="2800" b="1" i="1" dirty="0" smtClean="0">
                <a:latin typeface="Calibri" panose="020F0502020204030204" pitchFamily="34" charset="0"/>
              </a:rPr>
              <a:t>usměrňovač</a:t>
            </a:r>
            <a:endParaRPr lang="cs-CZ" sz="2800" b="1" i="1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0137" y="1337255"/>
            <a:ext cx="3062854" cy="48621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26258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6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2" presetClass="entr" presetSubtype="0" fill="hold" nodeType="withEffect">
                                  <p:stCondLst>
                                    <p:cond delay="31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1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1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1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42" presetClass="entr" presetSubtype="0" fill="hold" nodeType="withEffect">
                                  <p:stCondLst>
                                    <p:cond delay="43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1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1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1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1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1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1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1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1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1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2466" y="3911096"/>
            <a:ext cx="7139067" cy="2181886"/>
          </a:xfrm>
        </p:spPr>
        <p:txBody>
          <a:bodyPr/>
          <a:lstStyle/>
          <a:p>
            <a:pPr marL="0" indent="0" algn="just">
              <a:buNone/>
            </a:pPr>
            <a:r>
              <a:rPr lang="cs-CZ" sz="2400" i="1" u="sng" dirty="0" smtClean="0">
                <a:latin typeface="Calibri" panose="020F0502020204030204" pitchFamily="34" charset="0"/>
              </a:rPr>
              <a:t>Nevýhoda</a:t>
            </a:r>
            <a:r>
              <a:rPr lang="cs-CZ" sz="2400" dirty="0">
                <a:latin typeface="Calibri" panose="020F0502020204030204" pitchFamily="34" charset="0"/>
              </a:rPr>
              <a:t>: </a:t>
            </a:r>
            <a:endParaRPr lang="cs-CZ" sz="24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velké </a:t>
            </a:r>
            <a:r>
              <a:rPr lang="cs-CZ" sz="2400" dirty="0">
                <a:latin typeface="Calibri" panose="020F0502020204030204" pitchFamily="34" charset="0"/>
              </a:rPr>
              <a:t>zvlnění usměrněného napětí </a:t>
            </a:r>
            <a:r>
              <a:rPr lang="cs-CZ" sz="2400" dirty="0">
                <a:latin typeface="Calibri" panose="020F0502020204030204" pitchFamily="34" charset="0"/>
                <a:sym typeface="Symbol"/>
              </a:rPr>
              <a:t></a:t>
            </a:r>
            <a:r>
              <a:rPr lang="cs-CZ" sz="2400" dirty="0">
                <a:latin typeface="Calibri" panose="020F0502020204030204" pitchFamily="34" charset="0"/>
              </a:rPr>
              <a:t> nelze použít pro napájení </a:t>
            </a:r>
            <a:r>
              <a:rPr lang="cs-CZ" sz="2400" dirty="0" smtClean="0">
                <a:latin typeface="Calibri" panose="020F0502020204030204" pitchFamily="34" charset="0"/>
              </a:rPr>
              <a:t>elektronických </a:t>
            </a:r>
            <a:r>
              <a:rPr lang="cs-CZ" sz="2400" dirty="0">
                <a:latin typeface="Calibri" panose="020F0502020204030204" pitchFamily="34" charset="0"/>
              </a:rPr>
              <a:t>obvodů</a:t>
            </a:r>
          </a:p>
          <a:p>
            <a:pPr marL="0" indent="0" algn="just">
              <a:buNone/>
            </a:pPr>
            <a:r>
              <a:rPr lang="cs-CZ" sz="2400" i="1" u="sng" dirty="0">
                <a:latin typeface="Calibri" panose="020F0502020204030204" pitchFamily="34" charset="0"/>
              </a:rPr>
              <a:t>Použití</a:t>
            </a:r>
            <a:r>
              <a:rPr lang="cs-CZ" sz="2400" i="1" dirty="0">
                <a:latin typeface="Calibri" panose="020F0502020204030204" pitchFamily="34" charset="0"/>
              </a:rPr>
              <a:t>: </a:t>
            </a:r>
            <a:endParaRPr lang="cs-CZ" sz="2400" i="1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pro </a:t>
            </a:r>
            <a:r>
              <a:rPr lang="cs-CZ" sz="2400" dirty="0">
                <a:latin typeface="Calibri" panose="020F0502020204030204" pitchFamily="34" charset="0"/>
              </a:rPr>
              <a:t>nenáročné aplikace, např. </a:t>
            </a:r>
            <a:r>
              <a:rPr lang="cs-CZ" sz="2400" dirty="0" smtClean="0">
                <a:latin typeface="Calibri" panose="020F0502020204030204" pitchFamily="34" charset="0"/>
              </a:rPr>
              <a:t>pro nabíjení akumulátorů</a:t>
            </a:r>
            <a:endParaRPr lang="cs-CZ" sz="24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4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400" dirty="0">
                <a:latin typeface="Calibri" panose="020F0502020204030204" pitchFamily="34" charset="0"/>
              </a:rPr>
              <a:t>	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4317" y="588474"/>
            <a:ext cx="683536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>
                <a:latin typeface="Calibri" panose="020F0502020204030204" pitchFamily="34" charset="0"/>
              </a:rPr>
              <a:t>Jednocestný (</a:t>
            </a:r>
            <a:r>
              <a:rPr lang="cs-CZ" sz="2800" b="1" i="1" dirty="0" err="1">
                <a:latin typeface="Calibri" panose="020F0502020204030204" pitchFamily="34" charset="0"/>
              </a:rPr>
              <a:t>jednopulsní</a:t>
            </a:r>
            <a:r>
              <a:rPr lang="cs-CZ" sz="2800" b="1" i="1" dirty="0">
                <a:latin typeface="Calibri" panose="020F0502020204030204" pitchFamily="34" charset="0"/>
              </a:rPr>
              <a:t>) </a:t>
            </a:r>
            <a:r>
              <a:rPr lang="cs-CZ" sz="2800" b="1" i="1" dirty="0" smtClean="0">
                <a:latin typeface="Calibri" panose="020F0502020204030204" pitchFamily="34" charset="0"/>
              </a:rPr>
              <a:t>usměrňovač</a:t>
            </a:r>
            <a:endParaRPr lang="cs-CZ" sz="2800" b="1" i="1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 bwMode="auto">
          <a:xfrm>
            <a:off x="1267485" y="1385178"/>
            <a:ext cx="6699565" cy="2444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cs-CZ" sz="2200" kern="0" dirty="0" smtClean="0">
                <a:latin typeface="Calibri" panose="020F0502020204030204" pitchFamily="34" charset="0"/>
              </a:rPr>
              <a:t>výstupní napětí naprázdno 	</a:t>
            </a:r>
          </a:p>
          <a:p>
            <a:pPr marL="0" indent="0">
              <a:buNone/>
            </a:pPr>
            <a:r>
              <a:rPr lang="cs-CZ" sz="2200" i="1" kern="0" dirty="0">
                <a:latin typeface="Calibri" panose="020F0502020204030204" pitchFamily="34" charset="0"/>
              </a:rPr>
              <a:t>	</a:t>
            </a:r>
            <a:r>
              <a:rPr lang="cs-CZ" sz="2200" i="1" kern="0" dirty="0" smtClean="0">
                <a:latin typeface="Calibri" panose="020F0502020204030204" pitchFamily="34" charset="0"/>
              </a:rPr>
              <a:t>	U</a:t>
            </a:r>
            <a:r>
              <a:rPr lang="cs-CZ" sz="2200" i="1" kern="0" baseline="-25000" dirty="0" smtClean="0">
                <a:latin typeface="Calibri" panose="020F0502020204030204" pitchFamily="34" charset="0"/>
              </a:rPr>
              <a:t>20</a:t>
            </a:r>
            <a:r>
              <a:rPr lang="cs-CZ" sz="2200" i="1" kern="0" dirty="0" smtClean="0">
                <a:latin typeface="Calibri" panose="020F0502020204030204" pitchFamily="34" charset="0"/>
              </a:rPr>
              <a:t> = 0,45 U</a:t>
            </a:r>
            <a:r>
              <a:rPr lang="cs-CZ" sz="2200" i="1" kern="0" baseline="-25000" dirty="0" smtClean="0">
                <a:latin typeface="Calibri" panose="020F0502020204030204" pitchFamily="34" charset="0"/>
              </a:rPr>
              <a:t>1 </a:t>
            </a:r>
            <a:r>
              <a:rPr lang="cs-CZ" sz="2200" i="1" kern="0" dirty="0" smtClean="0">
                <a:latin typeface="Calibri" panose="020F0502020204030204" pitchFamily="34" charset="0"/>
              </a:rPr>
              <a:t>(</a:t>
            </a:r>
            <a:r>
              <a:rPr lang="cs-CZ" sz="2200" i="1" kern="0" dirty="0" err="1" smtClean="0">
                <a:latin typeface="Calibri" panose="020F0502020204030204" pitchFamily="34" charset="0"/>
              </a:rPr>
              <a:t>U</a:t>
            </a:r>
            <a:r>
              <a:rPr lang="cs-CZ" sz="2200" i="1" kern="0" baseline="-25000" dirty="0" err="1" smtClean="0">
                <a:latin typeface="Calibri" panose="020F0502020204030204" pitchFamily="34" charset="0"/>
              </a:rPr>
              <a:t>ef</a:t>
            </a:r>
            <a:r>
              <a:rPr lang="cs-CZ" sz="2200" i="1" kern="0" baseline="-25000" dirty="0" smtClean="0">
                <a:latin typeface="Calibri" panose="020F0502020204030204" pitchFamily="34" charset="0"/>
              </a:rPr>
              <a:t> </a:t>
            </a:r>
            <a:r>
              <a:rPr lang="cs-CZ" sz="2200" i="1" kern="0" dirty="0" smtClean="0">
                <a:latin typeface="Calibri" panose="020F0502020204030204" pitchFamily="34" charset="0"/>
              </a:rPr>
              <a:t>)</a:t>
            </a:r>
            <a:endParaRPr lang="cs-CZ" sz="2200" kern="0" dirty="0" smtClean="0">
              <a:latin typeface="Calibri" panose="020F0502020204030204" pitchFamily="34" charset="0"/>
            </a:endParaRPr>
          </a:p>
          <a:p>
            <a:r>
              <a:rPr lang="cs-CZ" sz="2200" i="1" kern="0" dirty="0" smtClean="0">
                <a:latin typeface="Calibri" panose="020F0502020204030204" pitchFamily="34" charset="0"/>
              </a:rPr>
              <a:t>v závěrném směru je dioda namáhána napětím </a:t>
            </a:r>
          </a:p>
          <a:p>
            <a:pPr marL="400050" lvl="1" indent="0">
              <a:buFontTx/>
              <a:buNone/>
            </a:pPr>
            <a:r>
              <a:rPr lang="cs-CZ" sz="2200" i="1" kern="0" dirty="0" smtClean="0">
                <a:latin typeface="Calibri" panose="020F0502020204030204" pitchFamily="34" charset="0"/>
              </a:rPr>
              <a:t>		U</a:t>
            </a:r>
            <a:r>
              <a:rPr lang="cs-CZ" sz="2200" i="1" kern="0" baseline="-25000" dirty="0" smtClean="0">
                <a:latin typeface="Calibri" panose="020F0502020204030204" pitchFamily="34" charset="0"/>
              </a:rPr>
              <a:t>R </a:t>
            </a:r>
            <a:r>
              <a:rPr lang="cs-CZ" sz="2200" i="1" kern="0" dirty="0" smtClean="0">
                <a:latin typeface="Calibri" panose="020F0502020204030204" pitchFamily="34" charset="0"/>
              </a:rPr>
              <a:t>= 1,41 U</a:t>
            </a:r>
            <a:r>
              <a:rPr lang="cs-CZ" sz="2200" i="1" kern="0" baseline="-25000" dirty="0" smtClean="0">
                <a:latin typeface="Calibri" panose="020F0502020204030204" pitchFamily="34" charset="0"/>
              </a:rPr>
              <a:t>1 </a:t>
            </a:r>
            <a:r>
              <a:rPr lang="cs-CZ" sz="2200" i="1" kern="0" dirty="0" smtClean="0">
                <a:latin typeface="Calibri" panose="020F0502020204030204" pitchFamily="34" charset="0"/>
              </a:rPr>
              <a:t>(</a:t>
            </a:r>
            <a:r>
              <a:rPr lang="cs-CZ" sz="2200" i="1" kern="0" dirty="0" err="1" smtClean="0">
                <a:latin typeface="Calibri" panose="020F0502020204030204" pitchFamily="34" charset="0"/>
              </a:rPr>
              <a:t>U</a:t>
            </a:r>
            <a:r>
              <a:rPr lang="cs-CZ" sz="2200" i="1" kern="0" baseline="-25000" dirty="0" err="1" smtClean="0">
                <a:latin typeface="Calibri" panose="020F0502020204030204" pitchFamily="34" charset="0"/>
              </a:rPr>
              <a:t>ef</a:t>
            </a:r>
            <a:r>
              <a:rPr lang="cs-CZ" sz="2200" i="1" kern="0" baseline="-25000" dirty="0" smtClean="0">
                <a:latin typeface="Calibri" panose="020F0502020204030204" pitchFamily="34" charset="0"/>
              </a:rPr>
              <a:t> </a:t>
            </a:r>
            <a:r>
              <a:rPr lang="cs-CZ" sz="2200" i="1" kern="0" dirty="0" smtClean="0">
                <a:latin typeface="Calibri" panose="020F0502020204030204" pitchFamily="34" charset="0"/>
              </a:rPr>
              <a:t>)</a:t>
            </a:r>
            <a:r>
              <a:rPr lang="cs-CZ" sz="2200" i="1" kern="0" baseline="-25000" dirty="0" smtClean="0">
                <a:latin typeface="Calibri" panose="020F0502020204030204" pitchFamily="34" charset="0"/>
              </a:rPr>
              <a:t>  </a:t>
            </a:r>
            <a:r>
              <a:rPr lang="cs-CZ" sz="2200" i="1" kern="0" dirty="0" smtClean="0">
                <a:latin typeface="Calibri" panose="020F0502020204030204" pitchFamily="34" charset="0"/>
              </a:rPr>
              <a:t> </a:t>
            </a:r>
            <a:endParaRPr lang="cs-CZ" sz="2200" kern="0" dirty="0" smtClean="0">
              <a:latin typeface="Calibri" panose="020F0502020204030204" pitchFamily="34" charset="0"/>
            </a:endParaRPr>
          </a:p>
          <a:p>
            <a:r>
              <a:rPr lang="cs-CZ" sz="2200" i="1" kern="0" dirty="0" smtClean="0">
                <a:latin typeface="Calibri" panose="020F0502020204030204" pitchFamily="34" charset="0"/>
              </a:rPr>
              <a:t>proudové namáhání diody (proud procházející diodou) </a:t>
            </a:r>
          </a:p>
          <a:p>
            <a:pPr marL="400050" lvl="1" indent="0">
              <a:buFontTx/>
              <a:buNone/>
            </a:pPr>
            <a:r>
              <a:rPr lang="cs-CZ" sz="2200" i="1" kern="0" dirty="0" smtClean="0">
                <a:latin typeface="Calibri" panose="020F0502020204030204" pitchFamily="34" charset="0"/>
              </a:rPr>
              <a:t>	        	          </a:t>
            </a:r>
            <a:r>
              <a:rPr lang="cs-CZ" sz="2400" i="1" kern="0" dirty="0" smtClean="0">
                <a:latin typeface="Calibri" panose="020F0502020204030204" pitchFamily="34" charset="0"/>
              </a:rPr>
              <a:t>I</a:t>
            </a:r>
            <a:r>
              <a:rPr lang="cs-CZ" sz="2400" i="1" kern="0" baseline="-25000" dirty="0" smtClean="0">
                <a:latin typeface="Calibri" panose="020F0502020204030204" pitchFamily="34" charset="0"/>
              </a:rPr>
              <a:t>F</a:t>
            </a:r>
            <a:r>
              <a:rPr lang="cs-CZ" sz="2400" i="1" kern="0" dirty="0" smtClean="0">
                <a:latin typeface="Calibri" panose="020F0502020204030204" pitchFamily="34" charset="0"/>
              </a:rPr>
              <a:t> = I</a:t>
            </a:r>
            <a:r>
              <a:rPr lang="cs-CZ" sz="2400" i="1" kern="0" baseline="-25000" dirty="0" smtClean="0">
                <a:latin typeface="Calibri" panose="020F0502020204030204" pitchFamily="34" charset="0"/>
              </a:rPr>
              <a:t>Z</a:t>
            </a:r>
            <a:endParaRPr lang="cs-CZ" sz="2400" kern="0" dirty="0" smtClean="0">
              <a:latin typeface="Calibri" panose="020F0502020204030204" pitchFamily="34" charset="0"/>
            </a:endParaRPr>
          </a:p>
          <a:p>
            <a:pPr marL="0" indent="0">
              <a:buFontTx/>
              <a:buNone/>
            </a:pPr>
            <a:r>
              <a:rPr lang="cs-CZ" sz="2200" kern="0" dirty="0" smtClean="0">
                <a:latin typeface="Calibri" panose="020F0502020204030204" pitchFamily="34" charset="0"/>
              </a:rPr>
              <a:t>	</a:t>
            </a:r>
            <a:endParaRPr lang="cs-CZ" sz="2200" kern="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0938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1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1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1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31" presetClass="entr" presetSubtype="0" fill="hold" nodeType="withEffect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nodeType="withEffect">
                                  <p:stCondLst>
                                    <p:cond delay="33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1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1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1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31" presetClass="entr" presetSubtype="0" fill="hold" nodeType="withEffect">
                                  <p:stCondLst>
                                    <p:cond delay="44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56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1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1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1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31" presetClass="entr" presetSubtype="0" fill="hold" nodeType="withEffect">
                                  <p:stCondLst>
                                    <p:cond delay="66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1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1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1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1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1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1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1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1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1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1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1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1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nodeType="withEffect">
                                  <p:stCondLst>
                                    <p:cond delay="23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1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1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1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2" presetClass="entr" presetSubtype="0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1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1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1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96151" y="3129481"/>
            <a:ext cx="6616577" cy="3325639"/>
          </a:xfrm>
        </p:spPr>
        <p:txBody>
          <a:bodyPr/>
          <a:lstStyle/>
          <a:p>
            <a:pPr marL="0" indent="0" algn="just">
              <a:buNone/>
            </a:pPr>
            <a:r>
              <a:rPr lang="cs-CZ" sz="2000" dirty="0">
                <a:latin typeface="Calibri" panose="020F0502020204030204" pitchFamily="34" charset="0"/>
              </a:rPr>
              <a:t>Vyžaduje dvě usměrňovací diody a </a:t>
            </a:r>
            <a:r>
              <a:rPr lang="cs-CZ" sz="2000" b="1" i="1" dirty="0">
                <a:latin typeface="Calibri" panose="020F0502020204030204" pitchFamily="34" charset="0"/>
              </a:rPr>
              <a:t>transformátor s dvojitým souměrným sekundárním vinutím</a:t>
            </a:r>
            <a:r>
              <a:rPr lang="cs-CZ" sz="2000" dirty="0">
                <a:latin typeface="Calibri" panose="020F0502020204030204" pitchFamily="34" charset="0"/>
              </a:rPr>
              <a:t>, kterým se získávají </a:t>
            </a:r>
            <a:r>
              <a:rPr lang="cs-CZ" sz="2000" i="1" dirty="0">
                <a:latin typeface="Calibri" panose="020F0502020204030204" pitchFamily="34" charset="0"/>
              </a:rPr>
              <a:t>dvě střídavá napětí vzájemně fázově obrácená</a:t>
            </a:r>
            <a:r>
              <a:rPr lang="cs-CZ" sz="2000" dirty="0" smtClean="0">
                <a:latin typeface="Calibri" panose="020F0502020204030204" pitchFamily="34" charset="0"/>
              </a:rPr>
              <a:t>.</a:t>
            </a:r>
          </a:p>
          <a:p>
            <a:pPr marL="0" indent="0" algn="just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     Zvlnění </a:t>
            </a:r>
            <a:r>
              <a:rPr lang="cs-CZ" sz="2000" dirty="0">
                <a:latin typeface="Calibri" panose="020F0502020204030204" pitchFamily="34" charset="0"/>
              </a:rPr>
              <a:t>usměrněného napětí je podstatně menší než u </a:t>
            </a:r>
            <a:r>
              <a:rPr lang="cs-CZ" sz="2000" dirty="0" smtClean="0">
                <a:latin typeface="Calibri" panose="020F0502020204030204" pitchFamily="34" charset="0"/>
              </a:rPr>
              <a:t>jednocestného </a:t>
            </a:r>
            <a:r>
              <a:rPr lang="cs-CZ" sz="2000" dirty="0">
                <a:latin typeface="Calibri" panose="020F0502020204030204" pitchFamily="34" charset="0"/>
              </a:rPr>
              <a:t>usměrňovače. </a:t>
            </a:r>
          </a:p>
          <a:p>
            <a:pPr marL="0" indent="0" algn="just">
              <a:buNone/>
            </a:pPr>
            <a:r>
              <a:rPr lang="cs-CZ" sz="2000" i="1" u="sng" dirty="0" smtClean="0">
                <a:latin typeface="Calibri" panose="020F0502020204030204" pitchFamily="34" charset="0"/>
              </a:rPr>
              <a:t>Činnost</a:t>
            </a:r>
            <a:r>
              <a:rPr lang="cs-CZ" sz="2000" dirty="0" smtClean="0">
                <a:latin typeface="Calibri" panose="020F0502020204030204" pitchFamily="34" charset="0"/>
              </a:rPr>
              <a:t>:</a:t>
            </a:r>
          </a:p>
          <a:p>
            <a:pPr marL="0" indent="0" algn="just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Při </a:t>
            </a:r>
            <a:r>
              <a:rPr lang="cs-CZ" sz="2000" dirty="0">
                <a:latin typeface="Calibri" panose="020F0502020204030204" pitchFamily="34" charset="0"/>
              </a:rPr>
              <a:t>kladné půlvlně </a:t>
            </a:r>
            <a:r>
              <a:rPr lang="cs-CZ" sz="2000" dirty="0" smtClean="0">
                <a:latin typeface="Calibri" panose="020F0502020204030204" pitchFamily="34" charset="0"/>
              </a:rPr>
              <a:t>střídavého napětí </a:t>
            </a:r>
            <a:r>
              <a:rPr lang="cs-CZ" sz="2000" dirty="0">
                <a:latin typeface="Calibri" panose="020F0502020204030204" pitchFamily="34" charset="0"/>
              </a:rPr>
              <a:t>je dioda </a:t>
            </a:r>
            <a:r>
              <a:rPr lang="cs-CZ" sz="2000" i="1" dirty="0">
                <a:latin typeface="Calibri" panose="020F0502020204030204" pitchFamily="34" charset="0"/>
              </a:rPr>
              <a:t>D</a:t>
            </a:r>
            <a:r>
              <a:rPr lang="cs-CZ" sz="2000" i="1" baseline="-25000" dirty="0">
                <a:latin typeface="Calibri" panose="020F0502020204030204" pitchFamily="34" charset="0"/>
              </a:rPr>
              <a:t>1</a:t>
            </a:r>
            <a:r>
              <a:rPr lang="cs-CZ" sz="2000" dirty="0">
                <a:latin typeface="Calibri" panose="020F0502020204030204" pitchFamily="34" charset="0"/>
              </a:rPr>
              <a:t> v propustném směru a dioda </a:t>
            </a:r>
            <a:r>
              <a:rPr lang="cs-CZ" sz="2000" i="1" dirty="0">
                <a:latin typeface="Calibri" panose="020F0502020204030204" pitchFamily="34" charset="0"/>
              </a:rPr>
              <a:t>D</a:t>
            </a:r>
            <a:r>
              <a:rPr lang="cs-CZ" sz="2000" i="1" baseline="-25000" dirty="0">
                <a:latin typeface="Calibri" panose="020F0502020204030204" pitchFamily="34" charset="0"/>
              </a:rPr>
              <a:t>2</a:t>
            </a:r>
            <a:r>
              <a:rPr lang="cs-CZ" sz="2000" dirty="0">
                <a:latin typeface="Calibri" panose="020F0502020204030204" pitchFamily="34" charset="0"/>
              </a:rPr>
              <a:t> v závěrném směru. Proud protéká do zátěže přes </a:t>
            </a:r>
            <a:r>
              <a:rPr lang="cs-CZ" sz="2000" i="1" dirty="0">
                <a:latin typeface="Calibri" panose="020F0502020204030204" pitchFamily="34" charset="0"/>
              </a:rPr>
              <a:t>D</a:t>
            </a:r>
            <a:r>
              <a:rPr lang="cs-CZ" sz="2000" i="1" baseline="-25000" dirty="0">
                <a:latin typeface="Calibri" panose="020F0502020204030204" pitchFamily="34" charset="0"/>
              </a:rPr>
              <a:t>1</a:t>
            </a:r>
            <a:r>
              <a:rPr lang="cs-CZ" sz="2000" dirty="0">
                <a:latin typeface="Calibri" panose="020F0502020204030204" pitchFamily="34" charset="0"/>
              </a:rPr>
              <a:t>. Při záporné půlvlně je tomu </a:t>
            </a:r>
            <a:r>
              <a:rPr lang="cs-CZ" sz="2000" dirty="0" smtClean="0">
                <a:latin typeface="Calibri" panose="020F0502020204030204" pitchFamily="34" charset="0"/>
              </a:rPr>
              <a:t>naopak – </a:t>
            </a:r>
            <a:r>
              <a:rPr lang="cs-CZ" sz="2000" i="1" dirty="0" smtClean="0">
                <a:latin typeface="Calibri" panose="020F0502020204030204" pitchFamily="34" charset="0"/>
              </a:rPr>
              <a:t>D</a:t>
            </a:r>
            <a:r>
              <a:rPr lang="cs-CZ" sz="2000" i="1" baseline="-25000" dirty="0" smtClean="0">
                <a:latin typeface="Calibri" panose="020F0502020204030204" pitchFamily="34" charset="0"/>
              </a:rPr>
              <a:t>1</a:t>
            </a:r>
            <a:r>
              <a:rPr lang="cs-CZ" sz="2000" dirty="0" smtClean="0">
                <a:latin typeface="Calibri" panose="020F0502020204030204" pitchFamily="34" charset="0"/>
              </a:rPr>
              <a:t> nevede a proud protéká diodou </a:t>
            </a:r>
            <a:r>
              <a:rPr lang="cs-CZ" sz="2000" i="1" dirty="0" smtClean="0">
                <a:latin typeface="Calibri" panose="020F0502020204030204" pitchFamily="34" charset="0"/>
              </a:rPr>
              <a:t>D</a:t>
            </a:r>
            <a:r>
              <a:rPr lang="cs-CZ" sz="2000" i="1" baseline="-25000" dirty="0" smtClean="0">
                <a:latin typeface="Calibri" panose="020F0502020204030204" pitchFamily="34" charset="0"/>
              </a:rPr>
              <a:t>2</a:t>
            </a:r>
            <a:r>
              <a:rPr lang="cs-CZ" sz="2000" dirty="0" smtClean="0">
                <a:latin typeface="Calibri" panose="020F0502020204030204" pitchFamily="34" charset="0"/>
              </a:rPr>
              <a:t>. </a:t>
            </a:r>
            <a:r>
              <a:rPr lang="cs-CZ" sz="2000" b="1" i="1" dirty="0" smtClean="0">
                <a:latin typeface="Calibri" panose="020F0502020204030204" pitchFamily="34" charset="0"/>
              </a:rPr>
              <a:t>Směr </a:t>
            </a:r>
            <a:r>
              <a:rPr lang="cs-CZ" sz="2000" b="1" i="1" dirty="0">
                <a:latin typeface="Calibri" panose="020F0502020204030204" pitchFamily="34" charset="0"/>
              </a:rPr>
              <a:t>proudu zátěží je stejný</a:t>
            </a:r>
            <a:r>
              <a:rPr lang="cs-CZ" sz="2000" dirty="0">
                <a:latin typeface="Calibri" panose="020F0502020204030204" pitchFamily="34" charset="0"/>
              </a:rPr>
              <a:t>.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4317" y="588474"/>
            <a:ext cx="683536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 smtClean="0">
                <a:latin typeface="Calibri" panose="020F0502020204030204" pitchFamily="34" charset="0"/>
              </a:rPr>
              <a:t>Dvoucestný (</a:t>
            </a:r>
            <a:r>
              <a:rPr lang="cs-CZ" sz="2800" b="1" i="1" dirty="0" err="1" smtClean="0">
                <a:latin typeface="Calibri" panose="020F0502020204030204" pitchFamily="34" charset="0"/>
              </a:rPr>
              <a:t>dvoupulsní</a:t>
            </a:r>
            <a:r>
              <a:rPr lang="cs-CZ" sz="2800" b="1" i="1" dirty="0">
                <a:latin typeface="Calibri" panose="020F0502020204030204" pitchFamily="34" charset="0"/>
              </a:rPr>
              <a:t>) </a:t>
            </a:r>
            <a:r>
              <a:rPr lang="cs-CZ" sz="2800" b="1" i="1" dirty="0" smtClean="0">
                <a:latin typeface="Calibri" panose="020F0502020204030204" pitchFamily="34" charset="0"/>
              </a:rPr>
              <a:t>usměrňovač</a:t>
            </a:r>
            <a:endParaRPr lang="cs-CZ" sz="2800" b="1" i="1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5188" y="1310616"/>
            <a:ext cx="2974232" cy="1818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2" descr="C:\Users\Sykora\Documents\Scanned Documents\Průběh napětí dvoucestného usměrňovače.jpe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2894" y="1353312"/>
            <a:ext cx="3373585" cy="1688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53082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6" presetClass="entr" presetSubtype="16" fill="hold" nodeType="withEffect">
                                  <p:stCondLst>
                                    <p:cond delay="8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2" presetClass="entr" presetSubtype="0" fill="hold" nodeType="withEffect">
                                  <p:stCondLst>
                                    <p:cond delay="27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1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1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1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nodeType="with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1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1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1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1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1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1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1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1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1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63711" y="1689980"/>
            <a:ext cx="6616577" cy="4140451"/>
          </a:xfrm>
        </p:spPr>
        <p:txBody>
          <a:bodyPr/>
          <a:lstStyle/>
          <a:p>
            <a:pPr marL="0" indent="0" algn="just">
              <a:buNone/>
            </a:pPr>
            <a:r>
              <a:rPr lang="cs-CZ" sz="2200" dirty="0">
                <a:latin typeface="Calibri" panose="020F0502020204030204" pitchFamily="34" charset="0"/>
              </a:rPr>
              <a:t>Dioda je namáhána dvojnásobným napětím. Maximální závěrné napětí na diodě je v okamžiku, kde je na anodě maximální napětí sekundárního vinutí transformátoru a na katodě je v tomto okamžiku maximální kladné </a:t>
            </a:r>
            <a:r>
              <a:rPr lang="cs-CZ" sz="2200" dirty="0" smtClean="0">
                <a:latin typeface="Calibri" panose="020F0502020204030204" pitchFamily="34" charset="0"/>
              </a:rPr>
              <a:t>napětí</a:t>
            </a:r>
            <a:r>
              <a:rPr lang="cs-CZ" sz="2200" dirty="0">
                <a:latin typeface="Calibri" panose="020F0502020204030204" pitchFamily="34" charset="0"/>
              </a:rPr>
              <a:t>, které je na zátěži </a:t>
            </a:r>
            <a:r>
              <a:rPr lang="cs-CZ" sz="2200" i="1" dirty="0">
                <a:latin typeface="Calibri" panose="020F0502020204030204" pitchFamily="34" charset="0"/>
              </a:rPr>
              <a:t>R</a:t>
            </a:r>
            <a:r>
              <a:rPr lang="cs-CZ" sz="2200" i="1" baseline="-25000" dirty="0">
                <a:latin typeface="Calibri" panose="020F0502020204030204" pitchFamily="34" charset="0"/>
              </a:rPr>
              <a:t>Z </a:t>
            </a:r>
            <a:r>
              <a:rPr lang="cs-CZ" sz="2200" dirty="0" smtClean="0">
                <a:latin typeface="Calibri" panose="020F0502020204030204" pitchFamily="34" charset="0"/>
              </a:rPr>
              <a:t>. Tato napětí se sčítají.</a:t>
            </a:r>
          </a:p>
          <a:p>
            <a:pPr marL="0" indent="0" algn="just">
              <a:buNone/>
            </a:pPr>
            <a:endParaRPr lang="cs-CZ" sz="800" i="1" dirty="0" smtClean="0">
              <a:latin typeface="Calibri" panose="020F0502020204030204" pitchFamily="34" charset="0"/>
            </a:endParaRPr>
          </a:p>
          <a:p>
            <a:pPr lvl="2" algn="just"/>
            <a:r>
              <a:rPr lang="cs-CZ" i="1" dirty="0" smtClean="0">
                <a:latin typeface="Calibri" panose="020F0502020204030204" pitchFamily="34" charset="0"/>
              </a:rPr>
              <a:t>U</a:t>
            </a:r>
            <a:r>
              <a:rPr lang="cs-CZ" i="1" baseline="-25000" dirty="0" smtClean="0">
                <a:latin typeface="Calibri" panose="020F0502020204030204" pitchFamily="34" charset="0"/>
              </a:rPr>
              <a:t>20</a:t>
            </a:r>
            <a:r>
              <a:rPr lang="cs-CZ" i="1" dirty="0" smtClean="0">
                <a:latin typeface="Calibri" panose="020F0502020204030204" pitchFamily="34" charset="0"/>
              </a:rPr>
              <a:t> </a:t>
            </a:r>
            <a:r>
              <a:rPr lang="cs-CZ" i="1" dirty="0">
                <a:latin typeface="Calibri" panose="020F0502020204030204" pitchFamily="34" charset="0"/>
              </a:rPr>
              <a:t>= </a:t>
            </a:r>
            <a:r>
              <a:rPr lang="cs-CZ" i="1" dirty="0" smtClean="0">
                <a:latin typeface="Calibri" panose="020F0502020204030204" pitchFamily="34" charset="0"/>
              </a:rPr>
              <a:t>0,9 </a:t>
            </a:r>
            <a:r>
              <a:rPr lang="cs-CZ" i="1" dirty="0" err="1" smtClean="0">
                <a:latin typeface="Calibri" panose="020F0502020204030204" pitchFamily="34" charset="0"/>
              </a:rPr>
              <a:t>U</a:t>
            </a:r>
            <a:r>
              <a:rPr lang="cs-CZ" i="1" baseline="-25000" dirty="0" err="1" smtClean="0">
                <a:latin typeface="Calibri" panose="020F0502020204030204" pitchFamily="34" charset="0"/>
              </a:rPr>
              <a:t>ef</a:t>
            </a:r>
            <a:endParaRPr lang="cs-CZ" i="1" baseline="-25000" dirty="0" smtClean="0">
              <a:latin typeface="Calibri" panose="020F0502020204030204" pitchFamily="34" charset="0"/>
            </a:endParaRPr>
          </a:p>
          <a:p>
            <a:pPr lvl="2" algn="just"/>
            <a:endParaRPr lang="cs-CZ" i="1" baseline="-25000" dirty="0" smtClean="0">
              <a:latin typeface="Calibri" panose="020F0502020204030204" pitchFamily="34" charset="0"/>
            </a:endParaRPr>
          </a:p>
          <a:p>
            <a:pPr lvl="2" algn="just"/>
            <a:r>
              <a:rPr lang="cs-CZ" i="1" dirty="0" smtClean="0">
                <a:latin typeface="Calibri" panose="020F0502020204030204" pitchFamily="34" charset="0"/>
              </a:rPr>
              <a:t>U</a:t>
            </a:r>
            <a:r>
              <a:rPr lang="cs-CZ" i="1" baseline="-25000" dirty="0" smtClean="0">
                <a:latin typeface="Calibri" panose="020F0502020204030204" pitchFamily="34" charset="0"/>
              </a:rPr>
              <a:t>R</a:t>
            </a:r>
            <a:r>
              <a:rPr lang="cs-CZ" i="1" dirty="0" smtClean="0">
                <a:latin typeface="Calibri" panose="020F0502020204030204" pitchFamily="34" charset="0"/>
              </a:rPr>
              <a:t> </a:t>
            </a:r>
            <a:r>
              <a:rPr lang="cs-CZ" i="1" dirty="0">
                <a:latin typeface="Calibri" panose="020F0502020204030204" pitchFamily="34" charset="0"/>
              </a:rPr>
              <a:t>= 2,8 </a:t>
            </a:r>
            <a:r>
              <a:rPr lang="cs-CZ" i="1" dirty="0" err="1">
                <a:latin typeface="Calibri" panose="020F0502020204030204" pitchFamily="34" charset="0"/>
              </a:rPr>
              <a:t>U</a:t>
            </a:r>
            <a:r>
              <a:rPr lang="cs-CZ" i="1" baseline="-25000" dirty="0" err="1">
                <a:latin typeface="Calibri" panose="020F0502020204030204" pitchFamily="34" charset="0"/>
              </a:rPr>
              <a:t>ef</a:t>
            </a:r>
            <a:r>
              <a:rPr lang="cs-CZ" dirty="0">
                <a:latin typeface="Calibri" panose="020F0502020204030204" pitchFamily="34" charset="0"/>
              </a:rPr>
              <a:t> </a:t>
            </a:r>
            <a:endParaRPr lang="cs-CZ" dirty="0" smtClean="0">
              <a:latin typeface="Calibri" panose="020F0502020204030204" pitchFamily="34" charset="0"/>
            </a:endParaRPr>
          </a:p>
          <a:p>
            <a:pPr algn="just"/>
            <a:endParaRPr lang="cs-CZ" sz="2400" dirty="0" smtClean="0">
              <a:latin typeface="Calibri" panose="020F0502020204030204" pitchFamily="34" charset="0"/>
            </a:endParaRPr>
          </a:p>
          <a:p>
            <a:pPr lvl="2" algn="just"/>
            <a:r>
              <a:rPr lang="cs-CZ" dirty="0" smtClean="0">
                <a:latin typeface="Calibri" panose="020F0502020204030204" pitchFamily="34" charset="0"/>
              </a:rPr>
              <a:t>    </a:t>
            </a:r>
            <a:endParaRPr lang="cs-CZ" dirty="0">
              <a:latin typeface="Calibri" panose="020F0502020204030204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4317" y="588474"/>
            <a:ext cx="683536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 smtClean="0">
                <a:latin typeface="Calibri" panose="020F0502020204030204" pitchFamily="34" charset="0"/>
              </a:rPr>
              <a:t>Dvoucestný (</a:t>
            </a:r>
            <a:r>
              <a:rPr lang="cs-CZ" sz="2800" b="1" i="1" dirty="0" err="1" smtClean="0">
                <a:latin typeface="Calibri" panose="020F0502020204030204" pitchFamily="34" charset="0"/>
              </a:rPr>
              <a:t>dvoupulsní</a:t>
            </a:r>
            <a:r>
              <a:rPr lang="cs-CZ" sz="2800" b="1" i="1" dirty="0">
                <a:latin typeface="Calibri" panose="020F0502020204030204" pitchFamily="34" charset="0"/>
              </a:rPr>
              <a:t>) </a:t>
            </a:r>
            <a:r>
              <a:rPr lang="cs-CZ" sz="2800" b="1" i="1" dirty="0" smtClean="0">
                <a:latin typeface="Calibri" panose="020F0502020204030204" pitchFamily="34" charset="0"/>
              </a:rPr>
              <a:t>usměrňovač</a:t>
            </a:r>
            <a:endParaRPr lang="cs-CZ" sz="2800" b="1" i="1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7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18" name="Objekt 1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54073159"/>
              </p:ext>
            </p:extLst>
          </p:nvPr>
        </p:nvGraphicFramePr>
        <p:xfrm>
          <a:off x="2544022" y="5002431"/>
          <a:ext cx="1014985" cy="75557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97" name="Rovnice" r:id="rId3" imgW="545626" imgH="406048" progId="Equation.3">
                  <p:embed/>
                </p:oleObj>
              </mc:Choice>
              <mc:Fallback>
                <p:oleObj name="Rovnice" r:id="rId3" imgW="545626" imgH="406048" progId="Equation.3">
                  <p:embed/>
                  <p:pic>
                    <p:nvPicPr>
                      <p:cNvPr id="0" name="Object 1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44022" y="5002431"/>
                        <a:ext cx="1014985" cy="755572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1569677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1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1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1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3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1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1" presetClass="entr" presetSubtype="0" fill="hold" nodeType="withEffect">
                                  <p:stCondLst>
                                    <p:cond delay="32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1" presetClass="entr" presetSubtype="0" fill="hold" nodeType="withEffect">
                                  <p:stCondLst>
                                    <p:cond delay="31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76635" y="803622"/>
            <a:ext cx="7772400" cy="653987"/>
          </a:xfrm>
        </p:spPr>
        <p:txBody>
          <a:bodyPr/>
          <a:lstStyle/>
          <a:p>
            <a:pPr algn="ctr"/>
            <a:r>
              <a:rPr lang="cs-CZ" sz="3200" cap="none" dirty="0" smtClean="0"/>
              <a:t>Souhrn učiva</a:t>
            </a:r>
            <a:endParaRPr lang="cs-CZ" sz="3200" cap="none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130827" y="1674891"/>
            <a:ext cx="6781902" cy="3530850"/>
          </a:xfrm>
        </p:spPr>
        <p:txBody>
          <a:bodyPr/>
          <a:lstStyle/>
          <a:p>
            <a:pPr lvl="0"/>
            <a:r>
              <a:rPr lang="cs-CZ" sz="2800" b="1" dirty="0" smtClean="0">
                <a:latin typeface="Calibri" panose="020F0502020204030204" pitchFamily="34" charset="0"/>
              </a:rPr>
              <a:t>Kontrolní otázky: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cs-CZ" sz="2400" i="1" dirty="0" smtClean="0">
                <a:latin typeface="Calibri" panose="020F0502020204030204" pitchFamily="34" charset="0"/>
              </a:rPr>
              <a:t>Nakresli průběh výstupního napětí jednocestného a dvoucestného usměrňovače!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cs-CZ" sz="2400" i="1" dirty="0" smtClean="0">
                <a:latin typeface="Calibri" panose="020F0502020204030204" pitchFamily="34" charset="0"/>
              </a:rPr>
              <a:t>Nakresli zapojení dvoucestného usměrňovače a vysvětli jeho činnost!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cs-CZ" sz="2400" i="1" dirty="0" smtClean="0">
                <a:latin typeface="Calibri" panose="020F0502020204030204" pitchFamily="34" charset="0"/>
              </a:rPr>
              <a:t>Jak jsou namáhány napěťově a proudově použité diody v těchto zapojeních?</a:t>
            </a:r>
          </a:p>
        </p:txBody>
      </p:sp>
    </p:spTree>
    <p:extLst>
      <p:ext uri="{BB962C8B-B14F-4D97-AF65-F5344CB8AC3E}">
        <p14:creationId xmlns:p14="http://schemas.microsoft.com/office/powerpoint/2010/main" val="3303713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31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1" presetClass="entr" presetSubtype="0" fill="hold" nodeType="withEffect">
                                  <p:stCondLst>
                                    <p:cond delay="31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1" presetClass="entr" presetSubtype="0" fill="hold" nodeType="withEffect">
                                  <p:stCondLst>
                                    <p:cond delay="41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268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</p:spPr>
        <p:txBody>
          <a:bodyPr/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28F4639E-68AB-49AB-96BC-90548363AADD}" type="slidenum">
              <a:rPr lang="cs-CZ" altLang="cs-CZ" sz="1400" smtClean="0"/>
              <a:pPr algn="r" eaLnBrk="1" hangingPunct="1">
                <a:spcBef>
                  <a:spcPct val="0"/>
                </a:spcBef>
                <a:buFontTx/>
                <a:buNone/>
              </a:pPr>
              <a:t>11</a:t>
            </a:fld>
            <a:endParaRPr lang="cs-CZ" altLang="cs-CZ" sz="1400" smtClean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 eaLnBrk="1" hangingPunct="1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127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2" name="TextovéPole 9"/>
          <p:cNvSpPr txBox="1">
            <a:spLocks noChangeArrowheads="1"/>
          </p:cNvSpPr>
          <p:nvPr/>
        </p:nvSpPr>
        <p:spPr bwMode="auto">
          <a:xfrm>
            <a:off x="3045297" y="1201257"/>
            <a:ext cx="30353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b="1" dirty="0"/>
              <a:t>Použité zdroje</a:t>
            </a:r>
          </a:p>
        </p:txBody>
      </p:sp>
      <p:sp>
        <p:nvSpPr>
          <p:cNvPr id="2" name="Obdélník 1"/>
          <p:cNvSpPr/>
          <p:nvPr/>
        </p:nvSpPr>
        <p:spPr>
          <a:xfrm>
            <a:off x="1095469" y="1786032"/>
            <a:ext cx="7297093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>
              <a:lnSpc>
                <a:spcPct val="150000"/>
              </a:lnSpc>
              <a:defRPr/>
            </a:pPr>
            <a:r>
              <a:rPr lang="cs-CZ" altLang="cs-CZ" sz="2800" b="1" dirty="0">
                <a:latin typeface="Calibri" panose="020F0502020204030204" pitchFamily="34" charset="0"/>
              </a:rPr>
              <a:t>Text </a:t>
            </a:r>
            <a:r>
              <a:rPr lang="cs-CZ" altLang="cs-CZ" sz="2800" b="1" dirty="0" smtClean="0">
                <a:latin typeface="Calibri" panose="020F0502020204030204" pitchFamily="34" charset="0"/>
              </a:rPr>
              <a:t>vlastní </a:t>
            </a:r>
          </a:p>
          <a:p>
            <a:pPr algn="l">
              <a:lnSpc>
                <a:spcPct val="150000"/>
              </a:lnSpc>
              <a:defRPr/>
            </a:pPr>
            <a:r>
              <a:rPr lang="cs-CZ" altLang="cs-CZ" sz="2800" b="1" dirty="0" smtClean="0">
                <a:latin typeface="Calibri" panose="020F0502020204030204" pitchFamily="34" charset="0"/>
              </a:rPr>
              <a:t>Obrázky z </a:t>
            </a:r>
            <a:r>
              <a:rPr lang="cs-CZ" altLang="cs-CZ" sz="2800" b="1" dirty="0" smtClean="0">
                <a:latin typeface="Calibri" panose="020F0502020204030204" pitchFamily="34" charset="0"/>
              </a:rPr>
              <a:t>knih</a:t>
            </a:r>
            <a:r>
              <a:rPr lang="cs-CZ" altLang="cs-CZ" sz="2800" dirty="0" smtClean="0">
                <a:latin typeface="Calibri" panose="020F0502020204030204" pitchFamily="34" charset="0"/>
              </a:rPr>
              <a:t>:</a:t>
            </a:r>
            <a:endParaRPr lang="cs-CZ" altLang="cs-CZ" sz="2800" dirty="0" smtClean="0">
              <a:latin typeface="Calibri" panose="020F0502020204030204" pitchFamily="34" charset="0"/>
            </a:endParaRP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  <a:defRPr/>
            </a:pPr>
            <a:r>
              <a:rPr lang="cs-CZ" sz="2400" dirty="0">
                <a:latin typeface="Calibri" panose="020F0502020204030204" pitchFamily="34" charset="0"/>
              </a:rPr>
              <a:t>KESL, Jan. </a:t>
            </a:r>
            <a:r>
              <a:rPr lang="cs-CZ" sz="2400" i="1" dirty="0">
                <a:latin typeface="Calibri" panose="020F0502020204030204" pitchFamily="34" charset="0"/>
              </a:rPr>
              <a:t>Elektronika I</a:t>
            </a:r>
            <a:r>
              <a:rPr lang="cs-CZ" sz="2400" dirty="0">
                <a:latin typeface="Calibri" panose="020F0502020204030204" pitchFamily="34" charset="0"/>
              </a:rPr>
              <a:t>. Praha: BEN, </a:t>
            </a:r>
            <a:r>
              <a:rPr lang="cs-CZ" sz="2400" dirty="0" smtClean="0">
                <a:latin typeface="Calibri" panose="020F0502020204030204" pitchFamily="34" charset="0"/>
              </a:rPr>
              <a:t>2004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  <a:defRPr/>
            </a:pPr>
            <a:r>
              <a:rPr lang="cs-CZ" sz="2400" dirty="0">
                <a:latin typeface="Calibri" panose="020F0502020204030204" pitchFamily="34" charset="0"/>
              </a:rPr>
              <a:t>FROHN, Manfred a kol. </a:t>
            </a:r>
            <a:r>
              <a:rPr lang="cs-CZ" sz="2400" i="1" dirty="0">
                <a:latin typeface="Calibri" panose="020F0502020204030204" pitchFamily="34" charset="0"/>
              </a:rPr>
              <a:t>Elektronika - polovodičové součástky a základní zapojení</a:t>
            </a:r>
            <a:r>
              <a:rPr lang="cs-CZ" sz="2400" dirty="0">
                <a:latin typeface="Calibri" panose="020F0502020204030204" pitchFamily="34" charset="0"/>
              </a:rPr>
              <a:t>. Praha: BEN, </a:t>
            </a:r>
            <a:r>
              <a:rPr lang="cs-CZ" sz="2400" dirty="0" smtClean="0">
                <a:latin typeface="Calibri" panose="020F0502020204030204" pitchFamily="34" charset="0"/>
              </a:rPr>
              <a:t>2006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  <a:defRPr/>
            </a:pPr>
            <a:r>
              <a:rPr lang="cs-CZ" sz="2400" dirty="0">
                <a:latin typeface="Calibri" panose="020F0502020204030204" pitchFamily="34" charset="0"/>
              </a:rPr>
              <a:t>ING. UHLÍŘ, CSC, Jan; DOC. ING. KŘEČAN, Zdeněk. </a:t>
            </a:r>
            <a:r>
              <a:rPr lang="cs-CZ" sz="2400" i="1" dirty="0">
                <a:latin typeface="Calibri" panose="020F0502020204030204" pitchFamily="34" charset="0"/>
              </a:rPr>
              <a:t>Elektronika pro 2. a 3. ročník SOU</a:t>
            </a:r>
            <a:r>
              <a:rPr lang="cs-CZ" sz="2400" dirty="0">
                <a:latin typeface="Calibri" panose="020F0502020204030204" pitchFamily="34" charset="0"/>
              </a:rPr>
              <a:t>. Praha: SNTL, 1985</a:t>
            </a:r>
            <a:endParaRPr lang="cs-CZ" sz="24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8020789"/>
      </p:ext>
    </p:extLst>
  </p:cSld>
  <p:clrMapOvr>
    <a:masterClrMapping/>
  </p:clrMapOvr>
  <p:transition spd="slow"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31" presetClass="entr" presetSubtype="0" fill="hold" nodeType="withEffect">
                                  <p:stCondLst>
                                    <p:cond delay="31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1" presetClass="entr" presetSubtype="0" fill="hold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31" presetClass="entr" presetSubtype="0" fill="hold" nodeType="withEffect">
                                  <p:stCondLst>
                                    <p:cond delay="48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alt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alt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Crayons</Template>
  <TotalTime>11472</TotalTime>
  <Words>498</Words>
  <Application>Microsoft Office PowerPoint</Application>
  <PresentationFormat>Předvádění na obrazovce (4:3)</PresentationFormat>
  <Paragraphs>109</Paragraphs>
  <Slides>11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Výchozí návrh</vt:lpstr>
      <vt:lpstr>Rovnice</vt:lpstr>
      <vt:lpstr>STŘEDNÍ ŠKOLA STAVEBNÍ A TECHNICKÁ Ústí nad Labem, Čelakovského 5, příspěvková organizace Páteřní škola Ústeckého kraje</vt:lpstr>
      <vt:lpstr>ELEKTRONIKA</vt:lpstr>
      <vt:lpstr>Jednocestný a dvoucestný usměrňovač</vt:lpstr>
      <vt:lpstr>Jednocestný a dvoucestný usměrňovač</vt:lpstr>
      <vt:lpstr>Jednocestný a dvoucestný usměrňovač</vt:lpstr>
      <vt:lpstr>Jednocestný (jednopulsní) usměrňovač</vt:lpstr>
      <vt:lpstr>Jednocestný (jednopulsní) usměrňovač</vt:lpstr>
      <vt:lpstr>Dvoucestný (dvoupulsní) usměrňovač</vt:lpstr>
      <vt:lpstr>Dvoucestný (dvoupulsní) usměrňovač</vt:lpstr>
      <vt:lpstr>Souhrn učiva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ELEKTROTECHNIKY</dc:title>
  <dc:creator>Pepýk</dc:creator>
  <cp:lastModifiedBy>Josef Sýkora, Ing.</cp:lastModifiedBy>
  <cp:revision>449</cp:revision>
  <dcterms:created xsi:type="dcterms:W3CDTF">2006-12-09T22:12:50Z</dcterms:created>
  <dcterms:modified xsi:type="dcterms:W3CDTF">2014-02-25T13:29:14Z</dcterms:modified>
</cp:coreProperties>
</file>