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70" r:id="rId2"/>
    <p:sldId id="256" r:id="rId3"/>
    <p:sldId id="257" r:id="rId4"/>
    <p:sldId id="259" r:id="rId5"/>
    <p:sldId id="260" r:id="rId6"/>
    <p:sldId id="262" r:id="rId7"/>
    <p:sldId id="264" r:id="rId8"/>
    <p:sldId id="266" r:id="rId9"/>
    <p:sldId id="265" r:id="rId10"/>
    <p:sldId id="263" r:id="rId11"/>
    <p:sldId id="267" r:id="rId12"/>
    <p:sldId id="268" r:id="rId13"/>
    <p:sldId id="269" r:id="rId14"/>
    <p:sldId id="271" r:id="rId15"/>
    <p:sldId id="258" r:id="rId16"/>
    <p:sldId id="26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228600" y="2889250"/>
            <a:ext cx="8610600" cy="201613"/>
            <a:chOff x="144" y="1680"/>
            <a:chExt cx="5424" cy="144"/>
          </a:xfrm>
        </p:grpSpPr>
        <p:sp>
          <p:nvSpPr>
            <p:cNvPr id="5" name="Rectangle 8"/>
            <p:cNvSpPr>
              <a:spLocks noChangeArrowheads="1"/>
            </p:cNvSpPr>
            <p:nvPr userDrawn="1"/>
          </p:nvSpPr>
          <p:spPr bwMode="auto">
            <a:xfrm>
              <a:off x="144" y="1680"/>
              <a:ext cx="1808" cy="144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Rectangle 9"/>
            <p:cNvSpPr>
              <a:spLocks noChangeArrowheads="1"/>
            </p:cNvSpPr>
            <p:nvPr userDrawn="1"/>
          </p:nvSpPr>
          <p:spPr bwMode="auto">
            <a:xfrm>
              <a:off x="1952" y="1680"/>
              <a:ext cx="1808" cy="144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Rectangle 10"/>
            <p:cNvSpPr>
              <a:spLocks noChangeArrowheads="1"/>
            </p:cNvSpPr>
            <p:nvPr userDrawn="1"/>
          </p:nvSpPr>
          <p:spPr bwMode="auto">
            <a:xfrm>
              <a:off x="3760" y="1680"/>
              <a:ext cx="1808" cy="144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68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2127250"/>
          </a:xfrm>
        </p:spPr>
        <p:txBody>
          <a:bodyPr/>
          <a:lstStyle>
            <a:lvl1pPr algn="ctr">
              <a:defRPr sz="5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70250"/>
            <a:ext cx="6400800" cy="22098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75A61-EA54-4A1B-BF5A-115C58C22200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BC0A3-32E4-4855-BBDF-9CB94FD6A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49C5BA-C74A-4F6F-8E8C-A6F1B1CBAC25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576C80-D73C-48B4-82AE-E9196AC13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82F60F-DE47-4894-AFF7-7E1EAF025DAD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495225-0D0C-4A7C-8EB8-35654D2321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63BE2B-C1BB-4416-B89F-8DAC07FC2A12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2D9CAD-6AA6-49BB-B8DE-75456FA65C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67DD6B-9B3A-4093-8092-F04243127988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1D217C-F786-4C79-B007-5A0EE5E46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CDE9-D118-4F60-B18C-CED5F24785D5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AD6570-CC77-45F5-B887-60279BA4F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F52D42-D073-4D83-82EA-A9BD65EB50C7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AAE4B9-8598-40BA-A62B-ED08BCC1FA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D5D288-F858-49DF-9B5F-8D93EF36C17A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094B95-D803-4177-9269-168DB12F5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8EE704-4C04-4B3D-B809-EB08B8F60B4C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6CF061-0E03-4C57-B093-EAFCDE447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8B681-C9F4-44FA-AD49-99164C344E9B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FACBD-BD37-4B4E-924A-DBF451CDC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2A00EE-9F82-480D-9A3E-EBC8208012E8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EF5983-89CE-43FE-9230-A580AAA92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32A31E57-45C2-48F7-B1F4-A240D8120B8D}" type="datetimeFigureOut">
              <a:rPr lang="cs-CZ"/>
              <a:pPr>
                <a:defRPr/>
              </a:pPr>
              <a:t>25.2.2014</a:t>
            </a:fld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F2716B78-E600-40E9-9593-162C82F12E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0" y="0"/>
            <a:ext cx="228600" cy="22860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cs-CZ" sz="2400">
              <a:latin typeface="Times New Roman" charset="0"/>
            </a:endParaRPr>
          </a:p>
        </p:txBody>
      </p:sp>
      <p:sp>
        <p:nvSpPr>
          <p:cNvPr id="35848" name="Line 8"/>
          <p:cNvSpPr>
            <a:spLocks noChangeShapeType="1"/>
          </p:cNvSpPr>
          <p:nvPr/>
        </p:nvSpPr>
        <p:spPr bwMode="auto">
          <a:xfrm>
            <a:off x="457200" y="1447800"/>
            <a:ext cx="80772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5849" name="Rectangle 9"/>
          <p:cNvSpPr>
            <a:spLocks noChangeArrowheads="1"/>
          </p:cNvSpPr>
          <p:nvPr/>
        </p:nvSpPr>
        <p:spPr bwMode="auto">
          <a:xfrm>
            <a:off x="0" y="2286000"/>
            <a:ext cx="228600" cy="2286000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cs-CZ" sz="2400">
              <a:latin typeface="Times New Roman" charset="0"/>
            </a:endParaRPr>
          </a:p>
        </p:txBody>
      </p:sp>
      <p:sp>
        <p:nvSpPr>
          <p:cNvPr id="35850" name="Rectangle 10"/>
          <p:cNvSpPr>
            <a:spLocks noChangeArrowheads="1"/>
          </p:cNvSpPr>
          <p:nvPr/>
        </p:nvSpPr>
        <p:spPr bwMode="auto">
          <a:xfrm>
            <a:off x="0" y="4572000"/>
            <a:ext cx="228600" cy="22860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cs-CZ" sz="2400">
              <a:latin typeface="Times New Roman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7" r:id="rId2"/>
    <p:sldLayoutId id="2147483756" r:id="rId3"/>
    <p:sldLayoutId id="2147483755" r:id="rId4"/>
    <p:sldLayoutId id="2147483754" r:id="rId5"/>
    <p:sldLayoutId id="2147483753" r:id="rId6"/>
    <p:sldLayoutId id="2147483752" r:id="rId7"/>
    <p:sldLayoutId id="2147483751" r:id="rId8"/>
    <p:sldLayoutId id="2147483750" r:id="rId9"/>
    <p:sldLayoutId id="2147483749" r:id="rId10"/>
    <p:sldLayoutId id="2147483748" r:id="rId11"/>
  </p:sldLayoutIdLst>
  <p:transition spd="med">
    <p:cover dir="u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p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p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2/Soroban.JPG" TargetMode="External"/><Relationship Id="rId3" Type="http://schemas.openxmlformats.org/officeDocument/2006/relationships/hyperlink" Target="http://cs.wikipedia.org/w/index.php?title=Arithmometr&amp;oldid=10971673" TargetMode="External"/><Relationship Id="rId7" Type="http://schemas.openxmlformats.org/officeDocument/2006/relationships/hyperlink" Target="http://upload.wikimedia.org/wikipedia/commons/thumb/7/7a/Schoty_abacus.jpg/518px-Schoty_abacus.jpg" TargetMode="External"/><Relationship Id="rId2" Type="http://schemas.openxmlformats.org/officeDocument/2006/relationships/hyperlink" Target="http://cs.wikipedia.org/w/index.php?title=D%C4%9Bjiny_po%C4%8D%C3%ADta%C4%8D%C5%AF&amp;oldid=1092976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5/RomanAbacusRecon.jpg" TargetMode="External"/><Relationship Id="rId11" Type="http://schemas.openxmlformats.org/officeDocument/2006/relationships/hyperlink" Target="http://upload.wikimedia.org/wikipedia/commons/thumb/5/5a/Schickardmaschine.jpg/800px-Schickardmaschine.jpg" TargetMode="External"/><Relationship Id="rId5" Type="http://schemas.openxmlformats.org/officeDocument/2006/relationships/hyperlink" Target="http://cs.wikipedia.org/w/index.php?title=ENIAC&amp;oldid=11050033" TargetMode="External"/><Relationship Id="rId10" Type="http://schemas.openxmlformats.org/officeDocument/2006/relationships/hyperlink" Target="http://upload.wikimedia.org/wikipedia/commons/c/c2/Rechenmaschine_wilhelm_schickard.png" TargetMode="External"/><Relationship Id="rId4" Type="http://schemas.openxmlformats.org/officeDocument/2006/relationships/hyperlink" Target="http://cs.wikipedia.org/w/index.php?title=Charles_Babbage&amp;oldid=10974104" TargetMode="External"/><Relationship Id="rId9" Type="http://schemas.openxmlformats.org/officeDocument/2006/relationships/hyperlink" Target="http://upload.wikimedia.org/wikipedia/commons/thumb/6/66/NAMA_Machine_d%27Anticyth%C3%A8re_1.jpg/672px-NAMA_Machine_d%27Anticyth%C3%A8re_1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5/Harvard_Mark_I_Computer_-_Right_Segment.JPG/800px-Harvard_Mark_I_Computer_-_Right_Segment.JPG" TargetMode="External"/><Relationship Id="rId3" Type="http://schemas.openxmlformats.org/officeDocument/2006/relationships/hyperlink" Target="http://upload.wikimedia.org/wikipedia/commons/5/59/Arithmometre.jpg" TargetMode="External"/><Relationship Id="rId7" Type="http://schemas.openxmlformats.org/officeDocument/2006/relationships/hyperlink" Target="http://upload.wikimedia.org/wikipedia/commons/thumb/4/4c/Z3_Deutsches_Museum.JPG/800px-Z3_Deutsches_Museum.JPG" TargetMode="External"/><Relationship Id="rId12" Type="http://schemas.openxmlformats.org/officeDocument/2006/relationships/hyperlink" Target="http://upload.wikimedia.org/wikipedia/commons/thumb/d/d5/IFA_2010_Internationale_Funkausstellung_Berlin_18.JPG/800px-IFA_2010_Internationale_Funkausstellung_Berlin_18.JPG" TargetMode="External"/><Relationship Id="rId2" Type="http://schemas.openxmlformats.org/officeDocument/2006/relationships/hyperlink" Target="http://upload.wikimedia.org/wikipedia/commons/thumb/8/80/Arts_et_Metiers_Pascaline_dsc03869.jpg/800px-Arts_et_Metiers_Pascaline_dsc03869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e/e5/Zuse_Z1-2.jpg/799px-Zuse_Z1-2.jpg" TargetMode="External"/><Relationship Id="rId11" Type="http://schemas.openxmlformats.org/officeDocument/2006/relationships/hyperlink" Target="http://upload.wikimedia.org/wikipedia/commons/thumb/f/f1/Ibm_pc_5150.jpg/647px-Ibm_pc_5150.jpg" TargetMode="External"/><Relationship Id="rId5" Type="http://schemas.openxmlformats.org/officeDocument/2006/relationships/hyperlink" Target="http://upload.wikimedia.org/wikipedia/commons/thumb/8/8b/Babbage_Difference_Engine.jpg/800px-Babbage_Difference_Engine.jpg" TargetMode="External"/><Relationship Id="rId10" Type="http://schemas.openxmlformats.org/officeDocument/2006/relationships/hyperlink" Target="http://upload.wikimedia.org/wikipedia/commons/thumb/a/af/DM_IBM_S360.jpg/800px-DM_IBM_S360.jpg" TargetMode="External"/><Relationship Id="rId4" Type="http://schemas.openxmlformats.org/officeDocument/2006/relationships/hyperlink" Target="http://upload.wikimedia.org/wikipedia/commons/thumb/0/0d/PunchedCardsAnalyticalEngine.jpg/346px-PunchedCardsAnalyticalEngine.jpg" TargetMode="External"/><Relationship Id="rId9" Type="http://schemas.openxmlformats.org/officeDocument/2006/relationships/hyperlink" Target="http://upload.wikimedia.org/wikipedia/commons/thumb/4/4e/Eniac.jpg/785px-Eniac.j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153988"/>
            <a:ext cx="5761037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12" name="Group 40"/>
          <p:cNvGraphicFramePr>
            <a:graphicFrameLocks noGrp="1"/>
          </p:cNvGraphicFramePr>
          <p:nvPr/>
        </p:nvGraphicFramePr>
        <p:xfrm>
          <a:off x="1333500" y="1412875"/>
          <a:ext cx="6767513" cy="5186367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544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III/2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TÉMATICKÁ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Informační a komunikační technologie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7.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VY_32_INOVACE_14-9I-Vývoj počítačů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Mgr. Markéta Chlubnová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3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Prosinec 2013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OVĚŘENÍ: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9. 1. 2014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1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Prezentace je určena jako výklad do hodiny. Žáci jsou seznámeni s historií vývoje počítačů a vývojovými trendy. 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cover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eaLnBrk="1" hangingPunct="1"/>
            <a:r>
              <a:rPr lang="cs-CZ" sz="6000" b="1" smtClean="0"/>
              <a:t>VÝVOJ POČÍTAČŮ</a:t>
            </a:r>
          </a:p>
        </p:txBody>
      </p:sp>
      <p:sp>
        <p:nvSpPr>
          <p:cNvPr id="4099" name="Podnadpis 9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Historie a vývojové trendy</a:t>
            </a:r>
          </a:p>
        </p:txBody>
      </p:sp>
    </p:spTree>
  </p:cSld>
  <p:clrMapOvr>
    <a:masterClrMapping/>
  </p:clrMapOvr>
  <p:transition spd="med">
    <p:cover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algn="ctr" eaLnBrk="1" hangingPunct="1"/>
            <a:r>
              <a:rPr lang="cs-CZ" sz="4200" b="1" smtClean="0"/>
              <a:t>ABAKUS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22637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Usnadňoval počítání s čísly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Původně kamenná deska s kamínky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Babylonie (5000 let př. n. l.)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Dřevěná, hliněná deska (abakus) s kamínky (</a:t>
            </a:r>
            <a:r>
              <a:rPr lang="cs-CZ" sz="2400" smtClean="0">
                <a:solidFill>
                  <a:schemeClr val="folHlink"/>
                </a:solidFill>
              </a:rPr>
              <a:t>calculli</a:t>
            </a:r>
            <a:r>
              <a:rPr lang="cs-CZ" sz="2400" smtClean="0"/>
              <a:t>)  dnes označení kalkulačka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600" smtClean="0"/>
          </a:p>
        </p:txBody>
      </p:sp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971550" y="6335713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římský abakus</a:t>
            </a:r>
          </a:p>
        </p:txBody>
      </p:sp>
      <p:sp>
        <p:nvSpPr>
          <p:cNvPr id="3079" name="TextovéPole 6"/>
          <p:cNvSpPr txBox="1">
            <a:spLocks noChangeArrowheads="1"/>
          </p:cNvSpPr>
          <p:nvPr/>
        </p:nvSpPr>
        <p:spPr bwMode="auto">
          <a:xfrm>
            <a:off x="3419475" y="6335713"/>
            <a:ext cx="21605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ruský abakus (sčot)</a:t>
            </a:r>
          </a:p>
        </p:txBody>
      </p:sp>
      <p:sp>
        <p:nvSpPr>
          <p:cNvPr id="3081" name="TextovéPole 8"/>
          <p:cNvSpPr txBox="1">
            <a:spLocks noChangeArrowheads="1"/>
          </p:cNvSpPr>
          <p:nvPr/>
        </p:nvSpPr>
        <p:spPr bwMode="auto">
          <a:xfrm>
            <a:off x="5795963" y="4895850"/>
            <a:ext cx="2952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japonský abakus (soroban)</a:t>
            </a:r>
          </a:p>
        </p:txBody>
      </p:sp>
      <p:grpSp>
        <p:nvGrpSpPr>
          <p:cNvPr id="5127" name="Skupina 12"/>
          <p:cNvGrpSpPr>
            <a:grpSpLocks/>
          </p:cNvGrpSpPr>
          <p:nvPr/>
        </p:nvGrpSpPr>
        <p:grpSpPr bwMode="auto">
          <a:xfrm>
            <a:off x="5795963" y="4005263"/>
            <a:ext cx="3240087" cy="863600"/>
            <a:chOff x="5795963" y="4005263"/>
            <a:chExt cx="3240533" cy="863600"/>
          </a:xfrm>
        </p:grpSpPr>
        <p:pic>
          <p:nvPicPr>
            <p:cNvPr id="5134" name="Picture 6" descr="File:Soroban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95963" y="4005263"/>
              <a:ext cx="2954337" cy="863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135" name="TextovéPole 9"/>
            <p:cNvSpPr txBox="1">
              <a:spLocks noChangeArrowheads="1"/>
            </p:cNvSpPr>
            <p:nvPr/>
          </p:nvSpPr>
          <p:spPr bwMode="auto">
            <a:xfrm>
              <a:off x="8532440" y="4581128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3</a:t>
              </a:r>
              <a:endParaRPr lang="cs-CZ" sz="1200"/>
            </a:p>
          </p:txBody>
        </p:sp>
      </p:grpSp>
      <p:grpSp>
        <p:nvGrpSpPr>
          <p:cNvPr id="5128" name="Skupina 13"/>
          <p:cNvGrpSpPr>
            <a:grpSpLocks/>
          </p:cNvGrpSpPr>
          <p:nvPr/>
        </p:nvGrpSpPr>
        <p:grpSpPr bwMode="auto">
          <a:xfrm>
            <a:off x="3563938" y="4005263"/>
            <a:ext cx="2376487" cy="2339975"/>
            <a:chOff x="3563938" y="4005263"/>
            <a:chExt cx="2376214" cy="2339975"/>
          </a:xfrm>
        </p:grpSpPr>
        <p:pic>
          <p:nvPicPr>
            <p:cNvPr id="5132" name="Picture 4" descr="Soubor:Schoty abacus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563938" y="4005263"/>
              <a:ext cx="2020887" cy="2339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133" name="TextovéPole 10"/>
            <p:cNvSpPr txBox="1">
              <a:spLocks noChangeArrowheads="1"/>
            </p:cNvSpPr>
            <p:nvPr/>
          </p:nvSpPr>
          <p:spPr bwMode="auto">
            <a:xfrm>
              <a:off x="5436096" y="6021288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2</a:t>
              </a:r>
              <a:endParaRPr lang="cs-CZ" sz="1200"/>
            </a:p>
          </p:txBody>
        </p:sp>
      </p:grpSp>
      <p:grpSp>
        <p:nvGrpSpPr>
          <p:cNvPr id="5129" name="Skupina 14"/>
          <p:cNvGrpSpPr>
            <a:grpSpLocks/>
          </p:cNvGrpSpPr>
          <p:nvPr/>
        </p:nvGrpSpPr>
        <p:grpSpPr bwMode="auto">
          <a:xfrm>
            <a:off x="395288" y="4005263"/>
            <a:ext cx="3240087" cy="2365375"/>
            <a:chOff x="395288" y="4005263"/>
            <a:chExt cx="3240608" cy="2365032"/>
          </a:xfrm>
        </p:grpSpPr>
        <p:pic>
          <p:nvPicPr>
            <p:cNvPr id="5130" name="Picture 2" descr="Soubor:RomanAbacusRecon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95288" y="4005263"/>
              <a:ext cx="2936875" cy="2339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131" name="TextovéPole 11"/>
            <p:cNvSpPr txBox="1">
              <a:spLocks noChangeArrowheads="1"/>
            </p:cNvSpPr>
            <p:nvPr/>
          </p:nvSpPr>
          <p:spPr bwMode="auto">
            <a:xfrm>
              <a:off x="3131840" y="6093296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1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" grpId="0"/>
      <p:bldP spid="3077" grpId="0"/>
      <p:bldP spid="3079" grpId="0"/>
      <p:bldP spid="308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algn="ctr" eaLnBrk="1" hangingPunct="1"/>
            <a:r>
              <a:rPr lang="cs-CZ" sz="4200" b="1" smtClean="0"/>
              <a:t>MECHANICKÉ KALKULÁTORY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2263775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/>
                </a:solidFill>
              </a:rPr>
              <a:t>Mechanismus z </a:t>
            </a:r>
            <a:r>
              <a:rPr lang="cs-CZ" b="1" dirty="0" err="1" smtClean="0">
                <a:solidFill>
                  <a:schemeClr val="accent1"/>
                </a:solidFill>
              </a:rPr>
              <a:t>Antikythery</a:t>
            </a:r>
            <a:endParaRPr lang="cs-CZ" b="1" dirty="0" smtClean="0">
              <a:solidFill>
                <a:schemeClr val="accent1"/>
              </a:solidFill>
            </a:endParaRPr>
          </a:p>
          <a:p>
            <a:pPr lvl="1" eaLnBrk="1" hangingPunct="1"/>
            <a:r>
              <a:rPr lang="cs-CZ" dirty="0" smtClean="0"/>
              <a:t>Zařízení </a:t>
            </a:r>
            <a:r>
              <a:rPr lang="cs-CZ" dirty="0" smtClean="0"/>
              <a:t>sloužící </a:t>
            </a:r>
            <a:r>
              <a:rPr lang="cs-CZ" dirty="0" smtClean="0"/>
              <a:t>k výpočtům polohy Slunce, Měsíce, planet, …</a:t>
            </a:r>
          </a:p>
          <a:p>
            <a:pPr lvl="1" eaLnBrk="1" hangingPunct="1"/>
            <a:r>
              <a:rPr lang="cs-CZ" dirty="0" smtClean="0"/>
              <a:t>Řecko (150 – 100 let př. n. l.)</a:t>
            </a:r>
          </a:p>
          <a:p>
            <a:pPr lvl="1" eaLnBrk="1" hangingPunct="1">
              <a:buFont typeface="Wingdings" pitchFamily="2" charset="2"/>
              <a:buNone/>
            </a:pPr>
            <a:endParaRPr lang="cs-CZ" dirty="0" smtClean="0"/>
          </a:p>
        </p:txBody>
      </p:sp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2627313" y="6489700"/>
            <a:ext cx="37449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Nalezený fragment</a:t>
            </a:r>
          </a:p>
        </p:txBody>
      </p:sp>
      <p:grpSp>
        <p:nvGrpSpPr>
          <p:cNvPr id="6149" name="Skupina 6"/>
          <p:cNvGrpSpPr>
            <a:grpSpLocks/>
          </p:cNvGrpSpPr>
          <p:nvPr/>
        </p:nvGrpSpPr>
        <p:grpSpPr bwMode="auto">
          <a:xfrm>
            <a:off x="2843213" y="3500438"/>
            <a:ext cx="3673475" cy="2952750"/>
            <a:chOff x="2843213" y="3500438"/>
            <a:chExt cx="3673003" cy="2952750"/>
          </a:xfrm>
        </p:grpSpPr>
        <p:pic>
          <p:nvPicPr>
            <p:cNvPr id="6150" name="Picture 2" descr="File:NAMA Machine d'Anticythère 1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843213" y="3500438"/>
              <a:ext cx="3313112" cy="2952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151" name="TextovéPole 5"/>
            <p:cNvSpPr txBox="1">
              <a:spLocks noChangeArrowheads="1"/>
            </p:cNvSpPr>
            <p:nvPr/>
          </p:nvSpPr>
          <p:spPr bwMode="auto">
            <a:xfrm>
              <a:off x="6012160" y="6165304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4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/>
      <p:bldP spid="410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692150"/>
            <a:ext cx="8229600" cy="1728788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accent1"/>
                </a:solidFill>
              </a:rPr>
              <a:t>Mechanický kalkulátor W. Schickarda</a:t>
            </a:r>
          </a:p>
          <a:p>
            <a:pPr lvl="1" eaLnBrk="1" hangingPunct="1"/>
            <a:r>
              <a:rPr lang="cs-CZ" smtClean="0"/>
              <a:t>Sčítal, odčítal šesticiferná čísla</a:t>
            </a:r>
          </a:p>
          <a:p>
            <a:pPr lvl="1" eaLnBrk="1" hangingPunct="1"/>
            <a:r>
              <a:rPr lang="cs-CZ" smtClean="0"/>
              <a:t>Německo (1623)</a:t>
            </a:r>
          </a:p>
        </p:txBody>
      </p:sp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323850" y="6165850"/>
            <a:ext cx="3743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Schickardův nákres stroje</a:t>
            </a:r>
          </a:p>
        </p:txBody>
      </p:sp>
      <p:sp>
        <p:nvSpPr>
          <p:cNvPr id="5126" name="TextovéPole 6"/>
          <p:cNvSpPr txBox="1">
            <a:spLocks noChangeArrowheads="1"/>
          </p:cNvSpPr>
          <p:nvPr/>
        </p:nvSpPr>
        <p:spPr bwMode="auto">
          <a:xfrm>
            <a:off x="4656138" y="5732463"/>
            <a:ext cx="3744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Replika mechanického kalulátoru  </a:t>
            </a:r>
          </a:p>
        </p:txBody>
      </p:sp>
      <p:grpSp>
        <p:nvGrpSpPr>
          <p:cNvPr id="7173" name="Skupina 9"/>
          <p:cNvGrpSpPr>
            <a:grpSpLocks/>
          </p:cNvGrpSpPr>
          <p:nvPr/>
        </p:nvGrpSpPr>
        <p:grpSpPr bwMode="auto">
          <a:xfrm>
            <a:off x="773113" y="2435225"/>
            <a:ext cx="3222625" cy="3802063"/>
            <a:chOff x="773113" y="2435225"/>
            <a:chExt cx="3222823" cy="3802063"/>
          </a:xfrm>
        </p:grpSpPr>
        <p:pic>
          <p:nvPicPr>
            <p:cNvPr id="7177" name="Picture 2" descr="Soubor:Rechenmaschine wilhelm schickard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3113" y="2435225"/>
              <a:ext cx="2844800" cy="38020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178" name="TextovéPole 6"/>
            <p:cNvSpPr txBox="1">
              <a:spLocks noChangeArrowheads="1"/>
            </p:cNvSpPr>
            <p:nvPr/>
          </p:nvSpPr>
          <p:spPr bwMode="auto">
            <a:xfrm>
              <a:off x="3491880" y="5661248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5</a:t>
              </a:r>
              <a:endParaRPr lang="cs-CZ" sz="1200"/>
            </a:p>
          </p:txBody>
        </p:sp>
      </p:grpSp>
      <p:grpSp>
        <p:nvGrpSpPr>
          <p:cNvPr id="7174" name="Skupina 8"/>
          <p:cNvGrpSpPr>
            <a:grpSpLocks/>
          </p:cNvGrpSpPr>
          <p:nvPr/>
        </p:nvGrpSpPr>
        <p:grpSpPr bwMode="auto">
          <a:xfrm>
            <a:off x="4446588" y="2420938"/>
            <a:ext cx="4518025" cy="3122612"/>
            <a:chOff x="4446588" y="2420938"/>
            <a:chExt cx="4517900" cy="3122612"/>
          </a:xfrm>
        </p:grpSpPr>
        <p:pic>
          <p:nvPicPr>
            <p:cNvPr id="7175" name="Picture 4" descr="File:Schickardmaschine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446588" y="2420938"/>
              <a:ext cx="4164012" cy="31226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176" name="TextovéPole 7"/>
            <p:cNvSpPr txBox="1">
              <a:spLocks noChangeArrowheads="1"/>
            </p:cNvSpPr>
            <p:nvPr/>
          </p:nvSpPr>
          <p:spPr bwMode="auto">
            <a:xfrm>
              <a:off x="8460432" y="5229200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6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908050"/>
            <a:ext cx="8229600" cy="2160588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accent1"/>
                </a:solidFill>
              </a:rPr>
              <a:t>Pascaline</a:t>
            </a:r>
          </a:p>
          <a:p>
            <a:pPr lvl="1" eaLnBrk="1" hangingPunct="1"/>
            <a:r>
              <a:rPr lang="cs-CZ" smtClean="0"/>
              <a:t>Počítací stroj – sčítal, odčítal</a:t>
            </a:r>
          </a:p>
          <a:p>
            <a:pPr lvl="1" eaLnBrk="1" hangingPunct="1"/>
            <a:r>
              <a:rPr lang="cs-CZ" smtClean="0"/>
              <a:t>Sestavil B. Pascal (1642)</a:t>
            </a:r>
          </a:p>
          <a:p>
            <a:pPr lvl="1" eaLnBrk="1" hangingPunct="1"/>
            <a:r>
              <a:rPr lang="cs-CZ" smtClean="0"/>
              <a:t>Po B. Pascalovi nazván programovací jazyk </a:t>
            </a:r>
            <a:r>
              <a:rPr lang="cs-CZ" i="1" smtClean="0"/>
              <a:t>Pascal</a:t>
            </a:r>
          </a:p>
        </p:txBody>
      </p:sp>
      <p:sp>
        <p:nvSpPr>
          <p:cNvPr id="4" name="TextovéPole 6"/>
          <p:cNvSpPr txBox="1">
            <a:spLocks noChangeArrowheads="1"/>
          </p:cNvSpPr>
          <p:nvPr/>
        </p:nvSpPr>
        <p:spPr bwMode="auto">
          <a:xfrm>
            <a:off x="2921000" y="6011863"/>
            <a:ext cx="37449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Mechanická sčítačka a odčítačka</a:t>
            </a:r>
          </a:p>
        </p:txBody>
      </p:sp>
      <p:grpSp>
        <p:nvGrpSpPr>
          <p:cNvPr id="8196" name="Skupina 5"/>
          <p:cNvGrpSpPr>
            <a:grpSpLocks/>
          </p:cNvGrpSpPr>
          <p:nvPr/>
        </p:nvGrpSpPr>
        <p:grpSpPr bwMode="auto">
          <a:xfrm>
            <a:off x="2268538" y="3284538"/>
            <a:ext cx="5327650" cy="2736850"/>
            <a:chOff x="2268538" y="3284538"/>
            <a:chExt cx="5327798" cy="2736850"/>
          </a:xfrm>
        </p:grpSpPr>
        <p:pic>
          <p:nvPicPr>
            <p:cNvPr id="8197" name="Picture 5" descr="Soubor:Arts et Metiers Pascaline dsc03869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68538" y="3284538"/>
              <a:ext cx="4997450" cy="2736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198" name="TextovéPole 4"/>
            <p:cNvSpPr txBox="1">
              <a:spLocks noChangeArrowheads="1"/>
            </p:cNvSpPr>
            <p:nvPr/>
          </p:nvSpPr>
          <p:spPr bwMode="auto">
            <a:xfrm>
              <a:off x="7092280" y="5733256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7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57200" y="908050"/>
            <a:ext cx="8229600" cy="1584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  <a:defRPr/>
            </a:pPr>
            <a:r>
              <a:rPr lang="cs-CZ" sz="2800" b="1" kern="0" dirty="0" err="1">
                <a:solidFill>
                  <a:schemeClr val="accent1"/>
                </a:solidFill>
                <a:latin typeface="+mn-lt"/>
              </a:rPr>
              <a:t>Arithmometr</a:t>
            </a:r>
            <a:endParaRPr lang="cs-CZ" sz="2800" b="1" kern="0" dirty="0">
              <a:solidFill>
                <a:schemeClr val="accent1"/>
              </a:solidFill>
              <a:latin typeface="+mn-lt"/>
            </a:endParaRPr>
          </a:p>
          <a:p>
            <a:pPr marL="742950" lvl="1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cs-CZ" sz="2400" kern="0" dirty="0">
                <a:latin typeface="+mn-lt"/>
              </a:rPr>
              <a:t>Počítací stroj – sčítal, odčítal, násobil, dělil </a:t>
            </a:r>
            <a:r>
              <a:rPr lang="cs-CZ" kern="0" dirty="0">
                <a:latin typeface="+mn-lt"/>
              </a:rPr>
              <a:t>(první sériově vyráběný kalkulátor)</a:t>
            </a:r>
          </a:p>
          <a:p>
            <a:pPr marL="742950" lvl="1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cs-CZ" sz="2400" kern="0" dirty="0">
                <a:latin typeface="+mn-lt"/>
              </a:rPr>
              <a:t>Sestavil T. de </a:t>
            </a:r>
            <a:r>
              <a:rPr lang="cs-CZ" sz="2400" kern="0" dirty="0" err="1">
                <a:latin typeface="+mn-lt"/>
              </a:rPr>
              <a:t>Colmar</a:t>
            </a:r>
            <a:r>
              <a:rPr lang="cs-CZ" sz="2400" kern="0" dirty="0">
                <a:latin typeface="+mn-lt"/>
              </a:rPr>
              <a:t> (Ch. X. Thomas) (1820)</a:t>
            </a:r>
          </a:p>
        </p:txBody>
      </p:sp>
      <p:grpSp>
        <p:nvGrpSpPr>
          <p:cNvPr id="9219" name="Skupina 5"/>
          <p:cNvGrpSpPr>
            <a:grpSpLocks/>
          </p:cNvGrpSpPr>
          <p:nvPr/>
        </p:nvGrpSpPr>
        <p:grpSpPr bwMode="auto">
          <a:xfrm>
            <a:off x="2124075" y="2625725"/>
            <a:ext cx="5040313" cy="3600450"/>
            <a:chOff x="2124075" y="2625725"/>
            <a:chExt cx="5040213" cy="3600554"/>
          </a:xfrm>
        </p:grpSpPr>
        <p:pic>
          <p:nvPicPr>
            <p:cNvPr id="9220" name="Picture 2" descr="Soubor:Arithmometre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24075" y="2625725"/>
              <a:ext cx="4679950" cy="3540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221" name="TextovéPole 3"/>
            <p:cNvSpPr txBox="1">
              <a:spLocks noChangeArrowheads="1"/>
            </p:cNvSpPr>
            <p:nvPr/>
          </p:nvSpPr>
          <p:spPr bwMode="auto">
            <a:xfrm>
              <a:off x="6660232" y="5949280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8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smtClean="0"/>
              <a:t>1. MECHANICKÝ POČÍTAČ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692400"/>
          </a:xfrm>
        </p:spPr>
        <p:txBody>
          <a:bodyPr/>
          <a:lstStyle/>
          <a:p>
            <a:pPr eaLnBrk="1" hangingPunct="1"/>
            <a:r>
              <a:rPr lang="cs-CZ" sz="2400" smtClean="0"/>
              <a:t>Od Ch. Babbage (1820)</a:t>
            </a:r>
          </a:p>
          <a:p>
            <a:pPr eaLnBrk="1" hangingPunct="1"/>
            <a:r>
              <a:rPr lang="cs-CZ" sz="2400" smtClean="0"/>
              <a:t>Využil </a:t>
            </a:r>
            <a:r>
              <a:rPr lang="cs-CZ" sz="2400" smtClean="0">
                <a:solidFill>
                  <a:schemeClr val="accent1"/>
                </a:solidFill>
              </a:rPr>
              <a:t>děrné štítky </a:t>
            </a:r>
            <a:r>
              <a:rPr lang="cs-CZ" sz="2400" smtClean="0"/>
              <a:t>pro automatický počítací stroj</a:t>
            </a:r>
          </a:p>
          <a:p>
            <a:pPr eaLnBrk="1" hangingPunct="1"/>
            <a:r>
              <a:rPr lang="cs-CZ" sz="2400" smtClean="0">
                <a:solidFill>
                  <a:schemeClr val="accent1"/>
                </a:solidFill>
              </a:rPr>
              <a:t>první programovatelný počítač</a:t>
            </a:r>
          </a:p>
          <a:p>
            <a:pPr eaLnBrk="1" hangingPunct="1"/>
            <a:r>
              <a:rPr lang="cs-CZ" sz="2400" smtClean="0"/>
              <a:t>Oddělená datová a programovatelná paměť</a:t>
            </a:r>
          </a:p>
          <a:p>
            <a:pPr eaLnBrk="1" hangingPunct="1"/>
            <a:endParaRPr lang="cs-CZ" sz="2400" smtClean="0"/>
          </a:p>
        </p:txBody>
      </p:sp>
      <p:grpSp>
        <p:nvGrpSpPr>
          <p:cNvPr id="10244" name="Skupina 12"/>
          <p:cNvGrpSpPr>
            <a:grpSpLocks/>
          </p:cNvGrpSpPr>
          <p:nvPr/>
        </p:nvGrpSpPr>
        <p:grpSpPr bwMode="auto">
          <a:xfrm>
            <a:off x="468313" y="3411538"/>
            <a:ext cx="3744912" cy="3446462"/>
            <a:chOff x="468313" y="3411538"/>
            <a:chExt cx="3744912" cy="3446462"/>
          </a:xfrm>
        </p:grpSpPr>
        <p:grpSp>
          <p:nvGrpSpPr>
            <p:cNvPr id="10250" name="Skupina 9"/>
            <p:cNvGrpSpPr>
              <a:grpSpLocks/>
            </p:cNvGrpSpPr>
            <p:nvPr/>
          </p:nvGrpSpPr>
          <p:grpSpPr bwMode="auto">
            <a:xfrm>
              <a:off x="468313" y="3411538"/>
              <a:ext cx="3744912" cy="3446462"/>
              <a:chOff x="468313" y="3411538"/>
              <a:chExt cx="3744912" cy="3446462"/>
            </a:xfrm>
          </p:grpSpPr>
          <p:pic>
            <p:nvPicPr>
              <p:cNvPr id="10252" name="Picture 6" descr="File:PunchedCardsAnalyticalEngine.jpg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39863" y="3411538"/>
                <a:ext cx="1800225" cy="31146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253" name="TextovéPole 6"/>
              <p:cNvSpPr txBox="1">
                <a:spLocks noChangeArrowheads="1"/>
              </p:cNvSpPr>
              <p:nvPr/>
            </p:nvSpPr>
            <p:spPr bwMode="auto">
              <a:xfrm>
                <a:off x="468313" y="6488113"/>
                <a:ext cx="3744912" cy="3698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>
                    <a:latin typeface="Calibri" pitchFamily="34" charset="0"/>
                  </a:rPr>
                  <a:t>Děrné štítky</a:t>
                </a:r>
              </a:p>
            </p:txBody>
          </p:sp>
        </p:grpSp>
        <p:sp>
          <p:nvSpPr>
            <p:cNvPr id="10251" name="TextovéPole 10"/>
            <p:cNvSpPr txBox="1">
              <a:spLocks noChangeArrowheads="1"/>
            </p:cNvSpPr>
            <p:nvPr/>
          </p:nvSpPr>
          <p:spPr bwMode="auto">
            <a:xfrm>
              <a:off x="3059832" y="6309320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9</a:t>
              </a:r>
              <a:endParaRPr lang="cs-CZ" sz="1200"/>
            </a:p>
          </p:txBody>
        </p:sp>
      </p:grpSp>
      <p:grpSp>
        <p:nvGrpSpPr>
          <p:cNvPr id="10245" name="Skupina 14"/>
          <p:cNvGrpSpPr>
            <a:grpSpLocks/>
          </p:cNvGrpSpPr>
          <p:nvPr/>
        </p:nvGrpSpPr>
        <p:grpSpPr bwMode="auto">
          <a:xfrm>
            <a:off x="4210050" y="3411538"/>
            <a:ext cx="4610100" cy="3446462"/>
            <a:chOff x="4210050" y="3411538"/>
            <a:chExt cx="4610422" cy="3446462"/>
          </a:xfrm>
        </p:grpSpPr>
        <p:grpSp>
          <p:nvGrpSpPr>
            <p:cNvPr id="10246" name="Skupina 8"/>
            <p:cNvGrpSpPr>
              <a:grpSpLocks/>
            </p:cNvGrpSpPr>
            <p:nvPr/>
          </p:nvGrpSpPr>
          <p:grpSpPr bwMode="auto">
            <a:xfrm>
              <a:off x="4210050" y="3411538"/>
              <a:ext cx="4178300" cy="3446462"/>
              <a:chOff x="4210050" y="3411538"/>
              <a:chExt cx="4178300" cy="3446462"/>
            </a:xfrm>
          </p:grpSpPr>
          <p:sp>
            <p:nvSpPr>
              <p:cNvPr id="10248" name="TextovéPole 6"/>
              <p:cNvSpPr txBox="1">
                <a:spLocks noChangeArrowheads="1"/>
              </p:cNvSpPr>
              <p:nvPr/>
            </p:nvSpPr>
            <p:spPr bwMode="auto">
              <a:xfrm>
                <a:off x="4427538" y="6488113"/>
                <a:ext cx="3744912" cy="3698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>
                    <a:latin typeface="Calibri" pitchFamily="34" charset="0"/>
                  </a:rPr>
                  <a:t>Babbageův diferenční stroj</a:t>
                </a:r>
              </a:p>
            </p:txBody>
          </p:sp>
          <p:pic>
            <p:nvPicPr>
              <p:cNvPr id="10249" name="Picture 4" descr="File:Babbage Difference Engine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9131" t="4565" r="6609" b="8688"/>
              <a:stretch>
                <a:fillRect/>
              </a:stretch>
            </p:blipFill>
            <p:spPr bwMode="auto">
              <a:xfrm>
                <a:off x="4210050" y="3411538"/>
                <a:ext cx="4178300" cy="31130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10247" name="TextovéPole 11"/>
            <p:cNvSpPr txBox="1">
              <a:spLocks noChangeArrowheads="1"/>
            </p:cNvSpPr>
            <p:nvPr/>
          </p:nvSpPr>
          <p:spPr bwMode="auto">
            <a:xfrm>
              <a:off x="8316416" y="6309320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10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smtClean="0"/>
              <a:t>počítač Z1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541463"/>
          </a:xfrm>
        </p:spPr>
        <p:txBody>
          <a:bodyPr/>
          <a:lstStyle/>
          <a:p>
            <a:pPr eaLnBrk="1" hangingPunct="1"/>
            <a:r>
              <a:rPr lang="cs-CZ" sz="2400" smtClean="0"/>
              <a:t>Sestavil K. Zuse (1938), Německo</a:t>
            </a:r>
          </a:p>
          <a:p>
            <a:pPr eaLnBrk="1" hangingPunct="1"/>
            <a:r>
              <a:rPr lang="cs-CZ" sz="2400" smtClean="0"/>
              <a:t>Následují: Z2, Z3, Z4</a:t>
            </a:r>
          </a:p>
          <a:p>
            <a:pPr eaLnBrk="1" hangingPunct="1"/>
            <a:r>
              <a:rPr lang="cs-CZ" sz="2400" smtClean="0"/>
              <a:t>1. počítač – dvojková soustava</a:t>
            </a:r>
          </a:p>
          <a:p>
            <a:pPr eaLnBrk="1" hangingPunct="1"/>
            <a:endParaRPr lang="cs-CZ" sz="2400" smtClean="0"/>
          </a:p>
        </p:txBody>
      </p:sp>
      <p:sp>
        <p:nvSpPr>
          <p:cNvPr id="5" name="TextovéPole 6"/>
          <p:cNvSpPr txBox="1">
            <a:spLocks noChangeArrowheads="1"/>
          </p:cNvSpPr>
          <p:nvPr/>
        </p:nvSpPr>
        <p:spPr bwMode="auto">
          <a:xfrm>
            <a:off x="503238" y="5876925"/>
            <a:ext cx="3744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Z1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716463" y="5949950"/>
            <a:ext cx="3744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Z3</a:t>
            </a:r>
          </a:p>
        </p:txBody>
      </p:sp>
      <p:grpSp>
        <p:nvGrpSpPr>
          <p:cNvPr id="11270" name="Skupina 9"/>
          <p:cNvGrpSpPr>
            <a:grpSpLocks/>
          </p:cNvGrpSpPr>
          <p:nvPr/>
        </p:nvGrpSpPr>
        <p:grpSpPr bwMode="auto">
          <a:xfrm>
            <a:off x="179388" y="3068638"/>
            <a:ext cx="4824412" cy="2725737"/>
            <a:chOff x="179512" y="3068960"/>
            <a:chExt cx="4824536" cy="2725271"/>
          </a:xfrm>
        </p:grpSpPr>
        <p:pic>
          <p:nvPicPr>
            <p:cNvPr id="11274" name="Picture 2" descr="File:Zuse Z1-2.jpg"/>
            <p:cNvPicPr>
              <a:picLocks noChangeAspect="1" noChangeArrowheads="1"/>
            </p:cNvPicPr>
            <p:nvPr/>
          </p:nvPicPr>
          <p:blipFill>
            <a:blip r:embed="rId2" cstate="print"/>
            <a:srcRect l="6622" t="26505" r="3491"/>
            <a:stretch>
              <a:fillRect/>
            </a:stretch>
          </p:blipFill>
          <p:spPr bwMode="auto">
            <a:xfrm>
              <a:off x="179512" y="3068960"/>
              <a:ext cx="4432885" cy="271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275" name="TextovéPole 7"/>
            <p:cNvSpPr txBox="1">
              <a:spLocks noChangeArrowheads="1"/>
            </p:cNvSpPr>
            <p:nvPr/>
          </p:nvSpPr>
          <p:spPr bwMode="auto">
            <a:xfrm>
              <a:off x="4499992" y="5517232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11</a:t>
              </a:r>
              <a:endParaRPr lang="cs-CZ" sz="1200"/>
            </a:p>
          </p:txBody>
        </p:sp>
      </p:grpSp>
      <p:grpSp>
        <p:nvGrpSpPr>
          <p:cNvPr id="11271" name="Skupina 11"/>
          <p:cNvGrpSpPr>
            <a:grpSpLocks/>
          </p:cNvGrpSpPr>
          <p:nvPr/>
        </p:nvGrpSpPr>
        <p:grpSpPr bwMode="auto">
          <a:xfrm>
            <a:off x="5003800" y="3068638"/>
            <a:ext cx="4032250" cy="2725737"/>
            <a:chOff x="5004048" y="3068960"/>
            <a:chExt cx="4032448" cy="2725271"/>
          </a:xfrm>
        </p:grpSpPr>
        <p:pic>
          <p:nvPicPr>
            <p:cNvPr id="11272" name="Picture 4" descr="Soubor:Z3 Deutsches Museum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004048" y="3068960"/>
              <a:ext cx="3624262" cy="2717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273" name="TextovéPole 8"/>
            <p:cNvSpPr txBox="1">
              <a:spLocks noChangeArrowheads="1"/>
            </p:cNvSpPr>
            <p:nvPr/>
          </p:nvSpPr>
          <p:spPr bwMode="auto">
            <a:xfrm>
              <a:off x="8532440" y="5517232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12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smtClean="0"/>
              <a:t>MARK 1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820738"/>
          </a:xfrm>
        </p:spPr>
        <p:txBody>
          <a:bodyPr/>
          <a:lstStyle/>
          <a:p>
            <a:pPr eaLnBrk="1" hangingPunct="1"/>
            <a:r>
              <a:rPr lang="cs-CZ" sz="2400" smtClean="0"/>
              <a:t>USA (1939)</a:t>
            </a:r>
          </a:p>
          <a:p>
            <a:pPr eaLnBrk="1" hangingPunct="1"/>
            <a:r>
              <a:rPr lang="cs-CZ" sz="2400" smtClean="0"/>
              <a:t>Pro vědecké účely</a:t>
            </a:r>
          </a:p>
          <a:p>
            <a:pPr eaLnBrk="1" hangingPunct="1"/>
            <a:r>
              <a:rPr lang="cs-CZ" sz="2400" smtClean="0"/>
              <a:t>Armáda – výpočet balistických tabulek</a:t>
            </a:r>
          </a:p>
        </p:txBody>
      </p:sp>
      <p:grpSp>
        <p:nvGrpSpPr>
          <p:cNvPr id="12292" name="Skupina 5"/>
          <p:cNvGrpSpPr>
            <a:grpSpLocks/>
          </p:cNvGrpSpPr>
          <p:nvPr/>
        </p:nvGrpSpPr>
        <p:grpSpPr bwMode="auto">
          <a:xfrm>
            <a:off x="2627313" y="3284538"/>
            <a:ext cx="4681537" cy="2881312"/>
            <a:chOff x="2627784" y="3284984"/>
            <a:chExt cx="4680520" cy="2880320"/>
          </a:xfrm>
        </p:grpSpPr>
        <p:pic>
          <p:nvPicPr>
            <p:cNvPr id="11269" name="Picture 5" descr="File:Harvard Mark I Computer - Right Segment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627784" y="3284984"/>
              <a:ext cx="4207548" cy="2808908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</p:pic>
        <p:sp>
          <p:nvSpPr>
            <p:cNvPr id="12294" name="TextovéPole 4"/>
            <p:cNvSpPr txBox="1">
              <a:spLocks noChangeArrowheads="1"/>
            </p:cNvSpPr>
            <p:nvPr/>
          </p:nvSpPr>
          <p:spPr bwMode="auto">
            <a:xfrm>
              <a:off x="6804248" y="5888305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13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smtClean="0"/>
              <a:t>ENIAC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757363"/>
          </a:xfrm>
        </p:spPr>
        <p:txBody>
          <a:bodyPr/>
          <a:lstStyle/>
          <a:p>
            <a:r>
              <a:rPr lang="cs-CZ" sz="2400" smtClean="0"/>
              <a:t>USA (1943)</a:t>
            </a:r>
          </a:p>
          <a:p>
            <a:r>
              <a:rPr lang="cs-CZ" sz="2400" smtClean="0"/>
              <a:t>Elektronkový počítač</a:t>
            </a:r>
          </a:p>
          <a:p>
            <a:r>
              <a:rPr lang="cs-CZ" sz="2400" smtClean="0"/>
              <a:t>Pomáhal s výpočty pro atomovou bombu</a:t>
            </a:r>
          </a:p>
          <a:p>
            <a:r>
              <a:rPr lang="cs-CZ" sz="2400" smtClean="0"/>
              <a:t>Následník MANIAC (1946)</a:t>
            </a:r>
          </a:p>
          <a:p>
            <a:endParaRPr lang="cs-CZ" sz="2400" smtClean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84213" y="3744913"/>
            <a:ext cx="4032250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accent1"/>
                </a:solidFill>
              </a:rPr>
              <a:t>ZAJÍMAVOSTI</a:t>
            </a:r>
            <a:r>
              <a:rPr lang="cs-CZ" sz="2400">
                <a:solidFill>
                  <a:schemeClr val="accent1"/>
                </a:solidFill>
              </a:rPr>
              <a:t>:</a:t>
            </a:r>
          </a:p>
          <a:p>
            <a:pPr>
              <a:buFont typeface="Arial" charset="0"/>
              <a:buChar char="•"/>
            </a:pPr>
            <a:r>
              <a:rPr lang="cs-CZ" sz="2400"/>
              <a:t>17,5 tisíc elektronek </a:t>
            </a:r>
          </a:p>
          <a:p>
            <a:pPr>
              <a:buFont typeface="Arial" charset="0"/>
              <a:buChar char="•"/>
            </a:pPr>
            <a:r>
              <a:rPr lang="cs-CZ" sz="2400"/>
              <a:t> váha 30 t</a:t>
            </a:r>
          </a:p>
          <a:p>
            <a:pPr>
              <a:buFont typeface="Arial" charset="0"/>
              <a:buChar char="•"/>
            </a:pPr>
            <a:r>
              <a:rPr lang="cs-CZ" sz="2400"/>
              <a:t> zabíral plochu 63 m</a:t>
            </a:r>
            <a:r>
              <a:rPr lang="cs-CZ" sz="2400" baseline="30000"/>
              <a:t>2</a:t>
            </a:r>
          </a:p>
          <a:p>
            <a:pPr>
              <a:buFont typeface="Arial" charset="0"/>
              <a:buChar char="•"/>
            </a:pPr>
            <a:r>
              <a:rPr lang="cs-CZ" sz="2400"/>
              <a:t> chlazen 2 leteckými motory</a:t>
            </a:r>
          </a:p>
          <a:p>
            <a:pPr>
              <a:buFont typeface="Arial" charset="0"/>
              <a:buChar char="•"/>
            </a:pPr>
            <a:endParaRPr lang="cs-CZ" sz="2400" baseline="30000"/>
          </a:p>
          <a:p>
            <a:pPr>
              <a:buFont typeface="Arial" charset="0"/>
              <a:buChar char="•"/>
            </a:pPr>
            <a:endParaRPr lang="cs-CZ" sz="2400"/>
          </a:p>
        </p:txBody>
      </p:sp>
      <p:grpSp>
        <p:nvGrpSpPr>
          <p:cNvPr id="13317" name="Skupina 11"/>
          <p:cNvGrpSpPr>
            <a:grpSpLocks/>
          </p:cNvGrpSpPr>
          <p:nvPr/>
        </p:nvGrpSpPr>
        <p:grpSpPr bwMode="auto">
          <a:xfrm>
            <a:off x="4932363" y="3068638"/>
            <a:ext cx="4211637" cy="3313112"/>
            <a:chOff x="4932288" y="3068960"/>
            <a:chExt cx="4211712" cy="3312368"/>
          </a:xfrm>
        </p:grpSpPr>
        <p:grpSp>
          <p:nvGrpSpPr>
            <p:cNvPr id="13318" name="Skupina 9"/>
            <p:cNvGrpSpPr>
              <a:grpSpLocks/>
            </p:cNvGrpSpPr>
            <p:nvPr/>
          </p:nvGrpSpPr>
          <p:grpSpPr bwMode="auto">
            <a:xfrm>
              <a:off x="4932288" y="3068960"/>
              <a:ext cx="3816424" cy="3312368"/>
              <a:chOff x="4932288" y="3068960"/>
              <a:chExt cx="3816424" cy="3312368"/>
            </a:xfrm>
          </p:grpSpPr>
          <p:pic>
            <p:nvPicPr>
              <p:cNvPr id="13320" name="Picture 5" descr="File:Eniac.jpg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932288" y="3068960"/>
                <a:ext cx="3816424" cy="29170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3321" name="TextovéPole 6"/>
              <p:cNvSpPr txBox="1">
                <a:spLocks noChangeArrowheads="1"/>
              </p:cNvSpPr>
              <p:nvPr/>
            </p:nvSpPr>
            <p:spPr bwMode="auto">
              <a:xfrm>
                <a:off x="4968044" y="6011440"/>
                <a:ext cx="3744913" cy="3698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>
                    <a:latin typeface="Calibri" pitchFamily="34" charset="0"/>
                  </a:rPr>
                  <a:t>ENIAC</a:t>
                </a:r>
              </a:p>
            </p:txBody>
          </p:sp>
        </p:grpSp>
        <p:sp>
          <p:nvSpPr>
            <p:cNvPr id="13319" name="TextovéPole 10"/>
            <p:cNvSpPr txBox="1">
              <a:spLocks noChangeArrowheads="1"/>
            </p:cNvSpPr>
            <p:nvPr/>
          </p:nvSpPr>
          <p:spPr bwMode="auto">
            <a:xfrm>
              <a:off x="8639944" y="5733256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14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smtClean="0"/>
              <a:t>POČÍTAČ IBM</a:t>
            </a:r>
          </a:p>
        </p:txBody>
      </p:sp>
      <p:sp>
        <p:nvSpPr>
          <p:cNvPr id="5" name="TextovéPole 6"/>
          <p:cNvSpPr txBox="1">
            <a:spLocks noChangeArrowheads="1"/>
          </p:cNvSpPr>
          <p:nvPr/>
        </p:nvSpPr>
        <p:spPr bwMode="auto">
          <a:xfrm>
            <a:off x="5075238" y="4941888"/>
            <a:ext cx="3744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Počítač IBM PC (1981)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3" y="4941888"/>
            <a:ext cx="3744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Počítač IBM System 360  (1965)</a:t>
            </a:r>
          </a:p>
        </p:txBody>
      </p:sp>
      <p:grpSp>
        <p:nvGrpSpPr>
          <p:cNvPr id="14341" name="Skupina 11"/>
          <p:cNvGrpSpPr>
            <a:grpSpLocks/>
          </p:cNvGrpSpPr>
          <p:nvPr/>
        </p:nvGrpSpPr>
        <p:grpSpPr bwMode="auto">
          <a:xfrm>
            <a:off x="611188" y="2060575"/>
            <a:ext cx="4752975" cy="2952750"/>
            <a:chOff x="611560" y="2060848"/>
            <a:chExt cx="4752528" cy="2952328"/>
          </a:xfrm>
        </p:grpSpPr>
        <p:pic>
          <p:nvPicPr>
            <p:cNvPr id="14345" name="Picture 7" descr="File:DM IBM S360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1560" y="2060848"/>
              <a:ext cx="4322700" cy="288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346" name="TextovéPole 8"/>
            <p:cNvSpPr txBox="1">
              <a:spLocks noChangeArrowheads="1"/>
            </p:cNvSpPr>
            <p:nvPr/>
          </p:nvSpPr>
          <p:spPr bwMode="auto">
            <a:xfrm>
              <a:off x="4860032" y="4736177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15</a:t>
              </a:r>
              <a:endParaRPr lang="cs-CZ" sz="1200"/>
            </a:p>
          </p:txBody>
        </p:sp>
      </p:grpSp>
      <p:grpSp>
        <p:nvGrpSpPr>
          <p:cNvPr id="14342" name="Skupina 12"/>
          <p:cNvGrpSpPr>
            <a:grpSpLocks/>
          </p:cNvGrpSpPr>
          <p:nvPr/>
        </p:nvGrpSpPr>
        <p:grpSpPr bwMode="auto">
          <a:xfrm>
            <a:off x="5395913" y="2060575"/>
            <a:ext cx="3497262" cy="2952750"/>
            <a:chOff x="5395215" y="2061168"/>
            <a:chExt cx="3497265" cy="2952008"/>
          </a:xfrm>
        </p:grpSpPr>
        <p:pic>
          <p:nvPicPr>
            <p:cNvPr id="14343" name="Picture 9" descr="File:Ibm pc 515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395215" y="2061168"/>
              <a:ext cx="3105600" cy="288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344" name="TextovéPole 10"/>
            <p:cNvSpPr txBox="1">
              <a:spLocks noChangeArrowheads="1"/>
            </p:cNvSpPr>
            <p:nvPr/>
          </p:nvSpPr>
          <p:spPr bwMode="auto">
            <a:xfrm>
              <a:off x="8388424" y="4736177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16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/>
              <a:t>TRENDY ve vývoji počítačů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sz="2400" smtClean="0"/>
              <a:t>Zmenšení rozměrů </a:t>
            </a:r>
          </a:p>
          <a:p>
            <a:pPr>
              <a:lnSpc>
                <a:spcPct val="200000"/>
              </a:lnSpc>
            </a:pPr>
            <a:r>
              <a:rPr lang="cs-CZ" sz="2400" smtClean="0"/>
              <a:t>Zvýšení výkonu</a:t>
            </a:r>
          </a:p>
          <a:p>
            <a:pPr>
              <a:lnSpc>
                <a:spcPct val="200000"/>
              </a:lnSpc>
            </a:pPr>
            <a:r>
              <a:rPr lang="cs-CZ" sz="2400" smtClean="0"/>
              <a:t>Zvýšení kapacity</a:t>
            </a:r>
          </a:p>
          <a:p>
            <a:pPr>
              <a:lnSpc>
                <a:spcPct val="200000"/>
              </a:lnSpc>
            </a:pPr>
            <a:r>
              <a:rPr lang="cs-CZ" sz="2400" smtClean="0"/>
              <a:t>Snížení energetické náročnosti</a:t>
            </a:r>
          </a:p>
          <a:p>
            <a:r>
              <a:rPr lang="cs-CZ" sz="2400" smtClean="0"/>
              <a:t>Počítače se stávají součástí dalších zařízení</a:t>
            </a:r>
            <a:br>
              <a:rPr lang="cs-CZ" sz="2400" smtClean="0"/>
            </a:br>
            <a:r>
              <a:rPr lang="cs-CZ" sz="2400" smtClean="0"/>
              <a:t>(domácí spotřebiče, auta, …)</a:t>
            </a:r>
          </a:p>
          <a:p>
            <a:r>
              <a:rPr lang="cs-CZ" sz="2400" smtClean="0"/>
              <a:t>Superpočítače – zvyšování výkonu</a:t>
            </a:r>
          </a:p>
          <a:p>
            <a:endParaRPr lang="cs-CZ" sz="2400" smtClean="0"/>
          </a:p>
          <a:p>
            <a:pPr>
              <a:buFont typeface="Wingdings" pitchFamily="2" charset="2"/>
              <a:buNone/>
            </a:pPr>
            <a:r>
              <a:rPr lang="cs-CZ" sz="2400" smtClean="0"/>
              <a:t>  </a:t>
            </a:r>
          </a:p>
        </p:txBody>
      </p:sp>
      <p:grpSp>
        <p:nvGrpSpPr>
          <p:cNvPr id="15364" name="Skupina 5"/>
          <p:cNvGrpSpPr>
            <a:grpSpLocks/>
          </p:cNvGrpSpPr>
          <p:nvPr/>
        </p:nvGrpSpPr>
        <p:grpSpPr bwMode="auto">
          <a:xfrm>
            <a:off x="5435600" y="1773238"/>
            <a:ext cx="3529013" cy="2087562"/>
            <a:chOff x="5436096" y="1772816"/>
            <a:chExt cx="3528392" cy="2088232"/>
          </a:xfrm>
        </p:grpSpPr>
        <p:pic>
          <p:nvPicPr>
            <p:cNvPr id="15365" name="Picture 2" descr="Soubor:IFA 2010 Internationale Funkausstellung Berlin 1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436096" y="1772816"/>
              <a:ext cx="3134306" cy="20882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366" name="TextovéPole 4"/>
            <p:cNvSpPr txBox="1">
              <a:spLocks noChangeArrowheads="1"/>
            </p:cNvSpPr>
            <p:nvPr/>
          </p:nvSpPr>
          <p:spPr bwMode="auto">
            <a:xfrm>
              <a:off x="8460432" y="3573016"/>
              <a:ext cx="50405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cs-CZ" sz="1200">
                  <a:sym typeface="Symbol" pitchFamily="18" charset="2"/>
                </a:rPr>
                <a:t>17</a:t>
              </a:r>
              <a:endParaRPr lang="cs-CZ" sz="1200"/>
            </a:p>
          </p:txBody>
        </p:sp>
      </p:grp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/>
              <a:t>OPAKOVÁNÍ: </a:t>
            </a:r>
            <a:r>
              <a:rPr lang="cs-CZ" sz="2400" b="1" smtClean="0"/>
              <a:t>utvořte správné dvojice</a:t>
            </a:r>
          </a:p>
        </p:txBody>
      </p:sp>
      <p:sp>
        <p:nvSpPr>
          <p:cNvPr id="16387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sz="2400" b="1" smtClean="0"/>
              <a:t>Abakus</a:t>
            </a:r>
          </a:p>
          <a:p>
            <a:pPr>
              <a:lnSpc>
                <a:spcPct val="200000"/>
              </a:lnSpc>
            </a:pPr>
            <a:r>
              <a:rPr lang="cs-CZ" sz="2400" b="1" smtClean="0"/>
              <a:t>Eniac</a:t>
            </a:r>
          </a:p>
          <a:p>
            <a:pPr>
              <a:lnSpc>
                <a:spcPct val="200000"/>
              </a:lnSpc>
            </a:pPr>
            <a:r>
              <a:rPr lang="cs-CZ" sz="2400" b="1" smtClean="0"/>
              <a:t>Arithmometr</a:t>
            </a:r>
          </a:p>
          <a:p>
            <a:pPr>
              <a:lnSpc>
                <a:spcPct val="200000"/>
              </a:lnSpc>
            </a:pPr>
            <a:r>
              <a:rPr lang="cs-CZ" sz="2400" b="1" smtClean="0"/>
              <a:t>1. mech. počítač</a:t>
            </a:r>
          </a:p>
          <a:p>
            <a:pPr>
              <a:lnSpc>
                <a:spcPct val="200000"/>
              </a:lnSpc>
            </a:pPr>
            <a:r>
              <a:rPr lang="cs-CZ" sz="2400" b="1" smtClean="0"/>
              <a:t>Pascaline</a:t>
            </a:r>
          </a:p>
        </p:txBody>
      </p:sp>
      <p:sp>
        <p:nvSpPr>
          <p:cNvPr id="16388" name="Zástupný symbol pro obsah 4"/>
          <p:cNvSpPr>
            <a:spLocks noGrp="1"/>
          </p:cNvSpPr>
          <p:nvPr>
            <p:ph sz="half" idx="2"/>
          </p:nvPr>
        </p:nvSpPr>
        <p:spPr>
          <a:xfrm>
            <a:off x="4926013" y="1600200"/>
            <a:ext cx="4038600" cy="4530725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sz="2400" b="1" smtClean="0"/>
              <a:t>B. Pascal</a:t>
            </a:r>
          </a:p>
          <a:p>
            <a:pPr>
              <a:lnSpc>
                <a:spcPct val="200000"/>
              </a:lnSpc>
            </a:pPr>
            <a:r>
              <a:rPr lang="cs-CZ" sz="2400" b="1" smtClean="0"/>
              <a:t>Děrné štítky</a:t>
            </a:r>
          </a:p>
          <a:p>
            <a:r>
              <a:rPr lang="cs-CZ" sz="2400" b="1" smtClean="0"/>
              <a:t>Elektronkový počítač</a:t>
            </a:r>
          </a:p>
          <a:p>
            <a:r>
              <a:rPr lang="cs-CZ" sz="2400" b="1" smtClean="0"/>
              <a:t>Kamenná deska s kamínky</a:t>
            </a:r>
          </a:p>
          <a:p>
            <a:pPr>
              <a:lnSpc>
                <a:spcPct val="200000"/>
              </a:lnSpc>
            </a:pPr>
            <a:r>
              <a:rPr lang="cs-CZ" sz="2400" b="1" smtClean="0"/>
              <a:t>+, -. ∙, : (19. st.)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195513" y="2133600"/>
            <a:ext cx="2881312" cy="208756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835150" y="2852738"/>
            <a:ext cx="3241675" cy="5762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132138" y="3716338"/>
            <a:ext cx="1871662" cy="151288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3635375" y="2997200"/>
            <a:ext cx="1368425" cy="151130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2555875" y="2133600"/>
            <a:ext cx="2520950" cy="3167063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 idx="4294967295"/>
          </p:nvPr>
        </p:nvSpPr>
        <p:spPr>
          <a:xfrm>
            <a:off x="457200" y="-26988"/>
            <a:ext cx="8229600" cy="1139826"/>
          </a:xfrm>
        </p:spPr>
        <p:txBody>
          <a:bodyPr anchor="ctr"/>
          <a:lstStyle/>
          <a:p>
            <a:pPr algn="ctr" eaLnBrk="1" hangingPunct="1"/>
            <a:r>
              <a:rPr lang="cs-CZ" b="1" smtClean="0"/>
              <a:t>CITACE A ZDROJE</a:t>
            </a:r>
            <a:endParaRPr lang="cs-CZ" sz="1400" b="1" smtClean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981075"/>
            <a:ext cx="8229600" cy="5616575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sz="1200" smtClean="0"/>
              <a:t>Přispěvatelé Wikipedie,</a:t>
            </a:r>
            <a:r>
              <a:rPr lang="cs-CZ" sz="1200" i="1" smtClean="0"/>
              <a:t> Dějiny počítačů</a:t>
            </a:r>
            <a:r>
              <a:rPr lang="cs-CZ" sz="1200" smtClean="0"/>
              <a:t> [online], Wikipedie: Otevřená encyklopedie, c2013, Datum poslední revize 8. 11. 2013, 19:12 UTC, [citováno 11. 12. 2013] &lt;</a:t>
            </a:r>
            <a:r>
              <a:rPr lang="cs-CZ" sz="1200" smtClean="0">
                <a:hlinkClick r:id="rId2"/>
              </a:rPr>
              <a:t>http://cs.wikipedia.org/w/index.php?title=D%C4%9Bjiny_po%C4%8D%C3%ADta%C4%8D%C5%AF&amp;oldid=10929761</a:t>
            </a:r>
            <a:r>
              <a:rPr lang="cs-CZ" sz="1200" smtClean="0"/>
              <a:t>&gt; </a:t>
            </a:r>
          </a:p>
          <a:p>
            <a:pPr eaLnBrk="1" hangingPunct="1"/>
            <a:r>
              <a:rPr lang="cs-CZ" sz="1200" smtClean="0"/>
              <a:t>Přispěvatelé Wikipedie,</a:t>
            </a:r>
            <a:r>
              <a:rPr lang="cs-CZ" sz="1200" i="1" smtClean="0"/>
              <a:t> Arithmometr</a:t>
            </a:r>
            <a:r>
              <a:rPr lang="cs-CZ" sz="1200" smtClean="0"/>
              <a:t> [online], Wikipedie: Otevřená encyklopedie, c2013, Datum poslední revize 24. 11. 2013, 17:52 UTC, [citováno 27. 12. 2013] &lt;</a:t>
            </a:r>
            <a:r>
              <a:rPr lang="cs-CZ" sz="1200" smtClean="0">
                <a:hlinkClick r:id="rId3"/>
              </a:rPr>
              <a:t>http://cs.wikipedia.org/w/index.php?title=Arithmometr&amp;oldid=10971673</a:t>
            </a:r>
            <a:r>
              <a:rPr lang="cs-CZ" sz="1200" smtClean="0"/>
              <a:t>&gt; </a:t>
            </a:r>
          </a:p>
          <a:p>
            <a:pPr eaLnBrk="1" hangingPunct="1"/>
            <a:r>
              <a:rPr lang="cs-CZ" sz="1200" smtClean="0"/>
              <a:t>Přispěvatelé Wikipedie,</a:t>
            </a:r>
            <a:r>
              <a:rPr lang="cs-CZ" sz="1200" i="1" smtClean="0"/>
              <a:t> Charles Babbage</a:t>
            </a:r>
            <a:r>
              <a:rPr lang="cs-CZ" sz="1200" smtClean="0"/>
              <a:t> [online], Wikipedie: Otevřená encyklopedie, c2013, Datum poslední revize 25. 11. 2013, 18:55 UTC, [citováno 27. 12. 2013] &lt;</a:t>
            </a:r>
            <a:r>
              <a:rPr lang="cs-CZ" sz="1200" smtClean="0">
                <a:hlinkClick r:id="rId4"/>
              </a:rPr>
              <a:t>http://cs.wikipedia.org/w/index.php?title=Charles_Babbage&amp;oldid=10974104</a:t>
            </a:r>
            <a:r>
              <a:rPr lang="cs-CZ" sz="1200" smtClean="0"/>
              <a:t>&gt; </a:t>
            </a:r>
          </a:p>
          <a:p>
            <a:pPr eaLnBrk="1" hangingPunct="1"/>
            <a:r>
              <a:rPr lang="cs-CZ" sz="1200" smtClean="0"/>
              <a:t>Přispěvatelé Wikipedie,</a:t>
            </a:r>
            <a:r>
              <a:rPr lang="cs-CZ" sz="1200" i="1" smtClean="0"/>
              <a:t> ENIAC</a:t>
            </a:r>
            <a:r>
              <a:rPr lang="cs-CZ" sz="1200" smtClean="0"/>
              <a:t> [online], Wikipedie: Otevřená encyklopedie, c2013, Datum poslední revize 26. 12. 2013, 09:10 UTC, [citováno 27. 12. 2013] &lt;</a:t>
            </a:r>
            <a:r>
              <a:rPr lang="cs-CZ" sz="1200" smtClean="0">
                <a:hlinkClick r:id="rId5"/>
              </a:rPr>
              <a:t>http://cs.wikipedia.org/w/index.php?title=ENIAC&amp;oldid=11050033</a:t>
            </a:r>
            <a:r>
              <a:rPr lang="cs-CZ" sz="1200" smtClean="0"/>
              <a:t>&gt; </a:t>
            </a:r>
          </a:p>
          <a:p>
            <a:pPr eaLnBrk="1" hangingPunct="1"/>
            <a:r>
              <a:rPr lang="cs-CZ" sz="1200" smtClean="0">
                <a:sym typeface="Symbol" pitchFamily="18" charset="2"/>
              </a:rPr>
              <a:t>1</a:t>
            </a:r>
            <a:r>
              <a:rPr lang="cs-CZ" sz="1200" smtClean="0"/>
              <a:t> COWLISHAW, Mike. </a:t>
            </a:r>
            <a:r>
              <a:rPr lang="cs-CZ" sz="1200" i="1" smtClean="0"/>
              <a:t>Wikipedia</a:t>
            </a:r>
            <a:r>
              <a:rPr lang="cs-CZ" sz="1200" smtClean="0"/>
              <a:t> [online]. [cit. 11.12.2013]. Dostupný na WWW: </a:t>
            </a:r>
            <a:r>
              <a:rPr lang="cs-CZ" sz="1200" smtClean="0">
                <a:hlinkClick r:id="rId6"/>
              </a:rPr>
              <a:t>http://upload.wikimedia.org/wikipedia/commons/b/b5/RomanAbacusRecon.jpg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2 </a:t>
            </a:r>
            <a:r>
              <a:rPr lang="cs-CZ" sz="1200" smtClean="0"/>
              <a:t>STAECKER. </a:t>
            </a:r>
            <a:r>
              <a:rPr lang="cs-CZ" sz="1200" i="1" smtClean="0"/>
              <a:t>Wikipedia</a:t>
            </a:r>
            <a:r>
              <a:rPr lang="cs-CZ" sz="1200" smtClean="0"/>
              <a:t> [online]. [cit. 11.12.2013]. Dostupný na WWW: </a:t>
            </a:r>
            <a:r>
              <a:rPr lang="cs-CZ" sz="1200" smtClean="0">
                <a:hlinkClick r:id="rId7"/>
              </a:rPr>
              <a:t>http://upload.wikimedia.org/wikipedia/commons/thumb/7/7a/Schoty_abacus.jpg/518px-Schoty_abacus.jpg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3</a:t>
            </a:r>
            <a:r>
              <a:rPr lang="cs-CZ" sz="1200" smtClean="0"/>
              <a:t> MAKSIM. </a:t>
            </a:r>
            <a:r>
              <a:rPr lang="cs-CZ" sz="1200" i="1" smtClean="0"/>
              <a:t>Wikipedia</a:t>
            </a:r>
            <a:r>
              <a:rPr lang="cs-CZ" sz="1200" smtClean="0"/>
              <a:t> [online]. [cit. 11.12.2013]. Dostupný na WWW: </a:t>
            </a:r>
            <a:r>
              <a:rPr lang="cs-CZ" sz="1200" smtClean="0">
                <a:hlinkClick r:id="rId8"/>
              </a:rPr>
              <a:t>http://upload.wikimedia.org/wikipedia/commons/7/72/Soroban.JPG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4</a:t>
            </a:r>
            <a:r>
              <a:rPr lang="cs-CZ" sz="1200" smtClean="0"/>
              <a:t> MARSYAS. </a:t>
            </a:r>
            <a:r>
              <a:rPr lang="cs-CZ" sz="1200" i="1" smtClean="0"/>
              <a:t>Wikipedia</a:t>
            </a:r>
            <a:r>
              <a:rPr lang="cs-CZ" sz="1200" smtClean="0"/>
              <a:t> [online]. [cit. 11.12.2013]. Dostupný na WWW: </a:t>
            </a:r>
            <a:r>
              <a:rPr lang="cs-CZ" sz="1200" smtClean="0">
                <a:hlinkClick r:id="rId9"/>
              </a:rPr>
              <a:t>http://upload.wikimedia.org/wikipedia/commons/thumb/6/66/NAMA_Machine_d%27Anticyth%C3%A8re_1.jpg/672px-NAMA_Machine_d%27Anticyth%C3%A8re_1.jpg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5</a:t>
            </a:r>
            <a:r>
              <a:rPr lang="cs-CZ" sz="1200" smtClean="0"/>
              <a:t> WERNERROTH. </a:t>
            </a:r>
            <a:r>
              <a:rPr lang="cs-CZ" sz="1200" i="1" smtClean="0"/>
              <a:t>Wikipedia</a:t>
            </a:r>
            <a:r>
              <a:rPr lang="cs-CZ" sz="1200" smtClean="0"/>
              <a:t> [online]. [cit. 11.12.2013]. Dostupný na WWW: </a:t>
            </a:r>
            <a:r>
              <a:rPr lang="cs-CZ" sz="1200" smtClean="0">
                <a:hlinkClick r:id="rId10"/>
              </a:rPr>
              <a:t>http://upload.wikimedia.org/wikipedia/commons/c/c2/Rechenmaschine_wilhelm_schickard.png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6</a:t>
            </a:r>
            <a:r>
              <a:rPr lang="cs-CZ" sz="1200" smtClean="0"/>
              <a:t> </a:t>
            </a:r>
            <a:r>
              <a:rPr lang="nl-NL" sz="1200" smtClean="0"/>
              <a:t>KLAEREN, Herbert. </a:t>
            </a:r>
            <a:r>
              <a:rPr lang="nl-NL" sz="1200" i="1" smtClean="0"/>
              <a:t>Wikipedia</a:t>
            </a:r>
            <a:r>
              <a:rPr lang="nl-NL" sz="1200" smtClean="0"/>
              <a:t> [online]. [cit. 11.12.2013]. Dostupný na WWW: </a:t>
            </a:r>
            <a:r>
              <a:rPr lang="nl-NL" sz="1200" smtClean="0">
                <a:hlinkClick r:id="rId11"/>
              </a:rPr>
              <a:t>http://upload.wikimedia.org/wikipedia/commons/thumb/5/5a/Schickardmaschine.jpg/800px-Schickardmaschine.jpg</a:t>
            </a:r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</p:txBody>
      </p:sp>
    </p:spTree>
  </p:cSld>
  <p:clrMapOvr>
    <a:masterClrMapping/>
  </p:clrMapOvr>
  <p:transition spd="med">
    <p:cover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260350"/>
            <a:ext cx="8229600" cy="6264275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sz="1200" smtClean="0">
                <a:sym typeface="Symbol" pitchFamily="18" charset="2"/>
              </a:rPr>
              <a:t>7</a:t>
            </a:r>
            <a:r>
              <a:rPr lang="cs-CZ" sz="1200" smtClean="0"/>
              <a:t> MONNIAUX, David.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2"/>
              </a:rPr>
              <a:t>http://upload.wikimedia.org/wikipedia/commons/thumb/8/80/Arts_et_Metiers_Pascaline_dsc03869.jpg/800px-Arts_et_Metiers_Pascaline_dsc03869.jpg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8</a:t>
            </a:r>
            <a:r>
              <a:rPr lang="cs-CZ" sz="1200" smtClean="0"/>
              <a:t> EZRDR.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3"/>
              </a:rPr>
              <a:t>http://upload.wikimedia.org/wikipedia/commons/5/59/Arithmometre.jpg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9</a:t>
            </a:r>
            <a:r>
              <a:rPr lang="cs-CZ" sz="1200" smtClean="0"/>
              <a:t> LORENTEY, Karoly.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4"/>
              </a:rPr>
              <a:t>http://upload.wikimedia.org/wikipedia/commons/thumb/0/0d/PunchedCardsAnalyticalEngine.jpg/346px-PunchedCardsAnalyticalEngine.jpg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10</a:t>
            </a:r>
            <a:r>
              <a:rPr lang="cs-CZ" sz="1200" smtClean="0"/>
              <a:t> GENI.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5"/>
              </a:rPr>
              <a:t>http://upload.wikimedia.org/wikipedia/commons/thumb/8/8b/Babbage_Difference_Engine.jpg/800px-Babbage_Difference_Engine.jpg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11</a:t>
            </a:r>
            <a:r>
              <a:rPr lang="cs-CZ" sz="1200" smtClean="0"/>
              <a:t> COMPUTERGEEK.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6"/>
              </a:rPr>
              <a:t>http://upload.wikimedia.org/wikipedia/commons/thumb/e/e5/Zuse_Z1-2.jpg/799px-Zuse_Z1-2.jpg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12</a:t>
            </a:r>
            <a:r>
              <a:rPr lang="cs-CZ" sz="1200" smtClean="0"/>
              <a:t> VENUSIANER.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7"/>
              </a:rPr>
              <a:t>http://upload.wikimedia.org/wikipedia/commons/thumb/4/4c/Z3_Deutsches_Museum.JPG/800px-Z3_Deutsches_Museum.JPG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13</a:t>
            </a:r>
            <a:r>
              <a:rPr lang="cs-CZ" sz="1200" smtClean="0"/>
              <a:t> TOPORY.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8"/>
              </a:rPr>
              <a:t>http://upload.wikimedia.org/wikipedia/commons/thumb/3/35/Harvard_Mark_I_Computer_-_Right_Segment.JPG/800px-Harvard_Mark_I_Computer_-_Right_Segment.JPG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14</a:t>
            </a:r>
            <a:r>
              <a:rPr lang="cs-CZ" sz="1200" smtClean="0"/>
              <a:t> AUTOR NEUVEDEN.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9"/>
              </a:rPr>
              <a:t>http://upload.wikimedia.org/wikipedia/commons/thumb/4/4e/Eniac.jpg/785px-Eniac.jp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15</a:t>
            </a:r>
            <a:r>
              <a:rPr lang="cs-CZ" sz="1200" smtClean="0"/>
              <a:t> FRANSKE, Ben.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10"/>
              </a:rPr>
              <a:t>http://upload.wikimedia.org/wikipedia/commons/thumb/a/af/DM_IBM_S360.jpg/800px-DM_IBM_S360.jpg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16</a:t>
            </a:r>
            <a:r>
              <a:rPr lang="cs-CZ" sz="1200" smtClean="0"/>
              <a:t> DE RIJCKE, Ruben. </a:t>
            </a:r>
            <a:r>
              <a:rPr lang="cs-CZ" sz="1200" i="1" smtClean="0"/>
              <a:t>Wikipedia</a:t>
            </a:r>
            <a:r>
              <a:rPr lang="cs-CZ" sz="1200" smtClean="0"/>
              <a:t> [online]. [cit. 27.12.2013]. Dostupný na WWW: </a:t>
            </a:r>
            <a:r>
              <a:rPr lang="cs-CZ" sz="1200" smtClean="0">
                <a:hlinkClick r:id="rId11"/>
              </a:rPr>
              <a:t>http://upload.wikimedia.org/wikipedia/commons/thumb/f/f1/Ibm_pc_5150.jpg/647px-Ibm_pc_5150.jpg</a:t>
            </a:r>
            <a:endParaRPr lang="cs-CZ" sz="1200" smtClean="0"/>
          </a:p>
          <a:p>
            <a:pPr eaLnBrk="1" hangingPunct="1"/>
            <a:r>
              <a:rPr lang="cs-CZ" sz="1200" smtClean="0">
                <a:sym typeface="Symbol" pitchFamily="18" charset="2"/>
              </a:rPr>
              <a:t>17</a:t>
            </a:r>
            <a:r>
              <a:rPr lang="cs-CZ" sz="1200" smtClean="0"/>
              <a:t> </a:t>
            </a:r>
            <a:r>
              <a:rPr lang="de-DE" sz="1200" smtClean="0"/>
              <a:t>BIN IM GARTEN. </a:t>
            </a:r>
            <a:r>
              <a:rPr lang="de-DE" sz="1200" i="1" smtClean="0"/>
              <a:t>Wikipedia</a:t>
            </a:r>
            <a:r>
              <a:rPr lang="de-DE" sz="1200" smtClean="0"/>
              <a:t> [online]. [cit. 27.12.2013]. Dostupný na WWW: </a:t>
            </a:r>
            <a:r>
              <a:rPr lang="de-DE" sz="1200" smtClean="0">
                <a:hlinkClick r:id="rId12"/>
              </a:rPr>
              <a:t>http://upload.wikimedia.org/wikipedia/commons/thumb/d/d5/IFA_2010_Internationale_Funkausstellung_Berlin_18.JPG/800px-IFA_2010_Internationale_Funkausstellung_Berlin_18.JPG</a:t>
            </a:r>
            <a:endParaRPr lang="cs-CZ" sz="1200" smtClean="0"/>
          </a:p>
          <a:p>
            <a:pPr eaLnBrk="1" hangingPunct="1"/>
            <a:r>
              <a:rPr lang="cs-CZ" sz="1200" smtClean="0"/>
              <a:t>Autorem materiálu a všech jeho částí, pokud není uvedeno jinak, je Mgr. Markéta Chlubnová.</a:t>
            </a:r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</p:txBody>
      </p:sp>
    </p:spTree>
  </p:cSld>
  <p:clrMapOvr>
    <a:masterClrMapping/>
  </p:clrMapOvr>
  <p:transition spd="med">
    <p:cover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inky">
  <a:themeElements>
    <a:clrScheme name="Linky 8">
      <a:dk1>
        <a:srgbClr val="000000"/>
      </a:dk1>
      <a:lt1>
        <a:srgbClr val="FFFFFF"/>
      </a:lt1>
      <a:dk2>
        <a:srgbClr val="999900"/>
      </a:dk2>
      <a:lt2>
        <a:srgbClr val="666600"/>
      </a:lt2>
      <a:accent1>
        <a:srgbClr val="99CC00"/>
      </a:accent1>
      <a:accent2>
        <a:srgbClr val="CCCC66"/>
      </a:accent2>
      <a:accent3>
        <a:srgbClr val="FFFFFF"/>
      </a:accent3>
      <a:accent4>
        <a:srgbClr val="000000"/>
      </a:accent4>
      <a:accent5>
        <a:srgbClr val="CAE2AA"/>
      </a:accent5>
      <a:accent6>
        <a:srgbClr val="B9B95C"/>
      </a:accent6>
      <a:hlink>
        <a:srgbClr val="FFCC00"/>
      </a:hlink>
      <a:folHlink>
        <a:srgbClr val="CC9900"/>
      </a:folHlink>
    </a:clrScheme>
    <a:fontScheme name="Linky">
      <a:majorFont>
        <a:latin typeface="Garamond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Linky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inky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inky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Level</Template>
  <TotalTime>401</TotalTime>
  <Words>750</Words>
  <Application>Microsoft Office PowerPoint</Application>
  <PresentationFormat>Předvádění na obrazovce (4:3)</PresentationFormat>
  <Paragraphs>147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4" baseType="lpstr">
      <vt:lpstr>Verdana</vt:lpstr>
      <vt:lpstr>Arial</vt:lpstr>
      <vt:lpstr>Garamond</vt:lpstr>
      <vt:lpstr>Wingdings</vt:lpstr>
      <vt:lpstr>Calibri</vt:lpstr>
      <vt:lpstr>Times New Roman</vt:lpstr>
      <vt:lpstr>Symbol</vt:lpstr>
      <vt:lpstr>Linky</vt:lpstr>
      <vt:lpstr>Snímek 1</vt:lpstr>
      <vt:lpstr>VÝVOJ POČÍTAČŮ</vt:lpstr>
      <vt:lpstr>ABAKUS</vt:lpstr>
      <vt:lpstr>MECHANICKÉ KALKULÁTORY</vt:lpstr>
      <vt:lpstr>Snímek 5</vt:lpstr>
      <vt:lpstr>Snímek 6</vt:lpstr>
      <vt:lpstr>Snímek 7</vt:lpstr>
      <vt:lpstr>1. MECHANICKÝ POČÍTAČ</vt:lpstr>
      <vt:lpstr>počítač Z1</vt:lpstr>
      <vt:lpstr>MARK 1</vt:lpstr>
      <vt:lpstr>ENIAC</vt:lpstr>
      <vt:lpstr>POČÍTAČ IBM</vt:lpstr>
      <vt:lpstr>TRENDY ve vývoji počítačů</vt:lpstr>
      <vt:lpstr>OPAKOVÁNÍ: utvořte správné dvojice</vt:lpstr>
      <vt:lpstr>CITACE A ZDROJE</vt:lpstr>
      <vt:lpstr>Snímek 16</vt:lpstr>
    </vt:vector>
  </TitlesOfParts>
  <Company>ZŠ BOHDALOV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POČÍTAČŮ</dc:title>
  <dc:creator>Mgr. Markéta Chlubnová</dc:creator>
  <cp:lastModifiedBy>Dum</cp:lastModifiedBy>
  <cp:revision>68</cp:revision>
  <dcterms:created xsi:type="dcterms:W3CDTF">2013-12-11T20:05:26Z</dcterms:created>
  <dcterms:modified xsi:type="dcterms:W3CDTF">2014-02-25T19:22:11Z</dcterms:modified>
</cp:coreProperties>
</file>