
<file path=[Content_Types].xml><?xml version="1.0" encoding="utf-8"?>
<Types xmlns="http://schemas.openxmlformats.org/package/2006/content-types">
  <Default Extension="png" ContentType="image/png"/>
  <Default Extension="tmp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2" r:id="rId3"/>
    <p:sldId id="260" r:id="rId4"/>
    <p:sldId id="263" r:id="rId5"/>
    <p:sldId id="264" r:id="rId6"/>
    <p:sldId id="265" r:id="rId7"/>
    <p:sldId id="268" r:id="rId8"/>
    <p:sldId id="269" r:id="rId9"/>
    <p:sldId id="270" r:id="rId10"/>
    <p:sldId id="266" r:id="rId11"/>
    <p:sldId id="267" r:id="rId12"/>
    <p:sldId id="271" r:id="rId13"/>
    <p:sldId id="272" r:id="rId14"/>
    <p:sldId id="273" r:id="rId15"/>
    <p:sldId id="261" r:id="rId16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2" d="100"/>
          <a:sy n="92" d="100"/>
        </p:scale>
        <p:origin x="-756" y="-96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ACE02-6569-4219-BB51-AB977E78AEC2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DA3B0-81A9-4F71-A11E-C2F84D2ADB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4912017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ACE02-6569-4219-BB51-AB977E78AEC2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DA3B0-81A9-4F71-A11E-C2F84D2ADB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87418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ACE02-6569-4219-BB51-AB977E78AEC2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DA3B0-81A9-4F71-A11E-C2F84D2ADB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085011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900113"/>
            <a:ext cx="4038600" cy="254555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900113"/>
            <a:ext cx="4038600" cy="254555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ACE02-6569-4219-BB51-AB977E78AEC2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DA3B0-81A9-4F71-A11E-C2F84D2ADB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4926315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151335"/>
            <a:ext cx="4040188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631156"/>
            <a:ext cx="4040188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151335"/>
            <a:ext cx="4041775" cy="4798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631156"/>
            <a:ext cx="4041775" cy="2963466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ACE02-6569-4219-BB51-AB977E78AEC2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DA3B0-81A9-4F71-A11E-C2F84D2ADB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0907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ACE02-6569-4219-BB51-AB977E78AEC2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DA3B0-81A9-4F71-A11E-C2F84D2ADB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00275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ACE02-6569-4219-BB51-AB977E78AEC2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DA3B0-81A9-4F71-A11E-C2F84D2ADB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6262204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04787"/>
            <a:ext cx="3008313" cy="8715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04788"/>
            <a:ext cx="5111750" cy="438983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076326"/>
            <a:ext cx="3008313" cy="351829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ACE02-6569-4219-BB51-AB977E78AEC2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DA3B0-81A9-4F71-A11E-C2F84D2ADB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281561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459581"/>
            <a:ext cx="5486400" cy="30861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ACE02-6569-4219-BB51-AB977E78AEC2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DA3B0-81A9-4F71-A11E-C2F84D2ADB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623204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ACE02-6569-4219-BB51-AB977E78AEC2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DA3B0-81A9-4F71-A11E-C2F84D2ADB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47317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154781"/>
            <a:ext cx="2057400" cy="329088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54781"/>
            <a:ext cx="6019800" cy="329088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BACE02-6569-4219-BB51-AB977E78AEC2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2CDA3B0-81A9-4F71-A11E-C2F84D2ADB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59471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05979"/>
            <a:ext cx="8229600" cy="8572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200151"/>
            <a:ext cx="8229600" cy="339447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2BACE02-6569-4219-BB51-AB977E78AEC2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4767263"/>
            <a:ext cx="2895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2CDA3B0-81A9-4F71-A11E-C2F84D2ADB5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497011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4.jpeg"/><Relationship Id="rId5" Type="http://schemas.openxmlformats.org/officeDocument/2006/relationships/image" Target="../media/image3.jpeg"/><Relationship Id="rId4" Type="http://schemas.openxmlformats.org/officeDocument/2006/relationships/image" Target="../media/image2.tmp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7" Type="http://schemas.openxmlformats.org/officeDocument/2006/relationships/image" Target="../media/image7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devian.cz/wp-content/uploads/2010/12/St.-Kosmas.jpg" TargetMode="External"/><Relationship Id="rId5" Type="http://schemas.openxmlformats.org/officeDocument/2006/relationships/image" Target="../media/image6.jpeg"/><Relationship Id="rId4" Type="http://schemas.openxmlformats.org/officeDocument/2006/relationships/hyperlink" Target="http://upload.wikimedia.org/wikipedia/commons/f/fb/Kosmas.jpg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b/b4/H13vacl.jpg" TargetMode="External"/><Relationship Id="rId13" Type="http://schemas.openxmlformats.org/officeDocument/2006/relationships/image" Target="../media/image12.jpeg"/><Relationship Id="rId3" Type="http://schemas.microsoft.com/office/2007/relationships/hdphoto" Target="../media/hdphoto1.wdp"/><Relationship Id="rId7" Type="http://schemas.openxmlformats.org/officeDocument/2006/relationships/image" Target="../media/image9.jpeg"/><Relationship Id="rId12" Type="http://schemas.openxmlformats.org/officeDocument/2006/relationships/hyperlink" Target="http://upload.wikimedia.org/wikipedia/commons/b/bb/VratislavII.JPG" TargetMode="External"/><Relationship Id="rId17" Type="http://schemas.openxmlformats.org/officeDocument/2006/relationships/image" Target="../media/image14.jpeg"/><Relationship Id="rId2" Type="http://schemas.openxmlformats.org/officeDocument/2006/relationships/image" Target="../media/image1.png"/><Relationship Id="rId16" Type="http://schemas.openxmlformats.org/officeDocument/2006/relationships/hyperlink" Target="http://upload.wikimedia.org/wikipedia/commons/a/a7/VladislavI.JP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upload.wikimedia.org/wikipedia/commons/3/3d/Josef_Mathauser_-_Kn%C4%9B%C5%BEna_Libu%C5%A1e_v%C4%9B%C5%A1t%C3%AD_sl%C3%A1vu_Prahy.jpg" TargetMode="External"/><Relationship Id="rId11" Type="http://schemas.openxmlformats.org/officeDocument/2006/relationships/image" Target="../media/image11.jpeg"/><Relationship Id="rId5" Type="http://schemas.openxmlformats.org/officeDocument/2006/relationships/image" Target="../media/image8.jpeg"/><Relationship Id="rId15" Type="http://schemas.openxmlformats.org/officeDocument/2006/relationships/image" Target="../media/image13.jpeg"/><Relationship Id="rId10" Type="http://schemas.openxmlformats.org/officeDocument/2006/relationships/hyperlink" Target="http://upload.wikimedia.org/wikipedia/commons/f/f2/Brzetys%C5%82aw_I.jpg" TargetMode="External"/><Relationship Id="rId4" Type="http://schemas.openxmlformats.org/officeDocument/2006/relationships/hyperlink" Target="http://upload.wikimedia.org/wikipedia/commons/5/5f/Chronica_Polonorum_Lech_&amp;_Czech.jpg" TargetMode="External"/><Relationship Id="rId9" Type="http://schemas.openxmlformats.org/officeDocument/2006/relationships/image" Target="../media/image10.jpeg"/><Relationship Id="rId14" Type="http://schemas.openxmlformats.org/officeDocument/2006/relationships/hyperlink" Target="http://upload.wikimedia.org/wikipedia/commons/4/4c/Konrad_I.jpg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6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5143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6" name="Group 4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061182761"/>
              </p:ext>
            </p:extLst>
          </p:nvPr>
        </p:nvGraphicFramePr>
        <p:xfrm>
          <a:off x="467544" y="1548191"/>
          <a:ext cx="8136582" cy="3511214"/>
        </p:xfrm>
        <a:graphic>
          <a:graphicData uri="http://schemas.openxmlformats.org/drawingml/2006/table">
            <a:tbl>
              <a:tblPr/>
              <a:tblGrid>
                <a:gridCol w="2074304"/>
                <a:gridCol w="6062278"/>
              </a:tblGrid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3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OP VK 1.5 25549863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projektu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Moderní škola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Soukromá střední škola podnikání a managementu, o.p.s.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Český jazyk a </a:t>
                      </a: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literatura (</a:t>
                      </a: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klíčová aktivita III/2)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Téma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Kosmova kronika česká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1.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Jméno autora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Mgr. Dušan Kráčmar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9624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 seznamuje žáky s jednou z nejstarších památek naší literatury. Za pomocí zdrojů ji popisuje i hodnotí z hlediska jazykového a historického.    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5. 11. 2013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grpSp>
        <p:nvGrpSpPr>
          <p:cNvPr id="7" name="Skupina 6"/>
          <p:cNvGrpSpPr/>
          <p:nvPr/>
        </p:nvGrpSpPr>
        <p:grpSpPr>
          <a:xfrm>
            <a:off x="112424" y="0"/>
            <a:ext cx="8883709" cy="1531420"/>
            <a:chOff x="-92650" y="483518"/>
            <a:chExt cx="8883709" cy="1531420"/>
          </a:xfrm>
        </p:grpSpPr>
        <p:pic>
          <p:nvPicPr>
            <p:cNvPr id="8" name="Obrázek 7" descr="Výřez obrazovky"/>
            <p:cNvPicPr>
              <a:picLocks noChangeAspect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99592" y="483518"/>
              <a:ext cx="6614081" cy="1531420"/>
            </a:xfrm>
            <a:prstGeom prst="rect">
              <a:avLst/>
            </a:prstGeom>
          </p:spPr>
        </p:pic>
        <p:pic>
          <p:nvPicPr>
            <p:cNvPr id="9" name="Obrázek 8" descr="loga soukrškolyvjpeg.jpg"/>
            <p:cNvPicPr>
              <a:picLocks noChangeAspect="1"/>
            </p:cNvPicPr>
            <p:nvPr/>
          </p:nvPicPr>
          <p:blipFill rotWithShape="1"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3221" b="6723"/>
            <a:stretch/>
          </p:blipFill>
          <p:spPr bwMode="auto">
            <a:xfrm>
              <a:off x="-92650" y="483518"/>
              <a:ext cx="992242" cy="9984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0" name="Obrázek 9" descr="loga soukrškolyvjpeg.jpg"/>
            <p:cNvPicPr>
              <a:picLocks noChangeAspect="1"/>
            </p:cNvPicPr>
            <p:nvPr/>
          </p:nvPicPr>
          <p:blipFill rotWithShape="1"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6334" b="10296"/>
            <a:stretch/>
          </p:blipFill>
          <p:spPr bwMode="auto">
            <a:xfrm>
              <a:off x="7513672" y="483518"/>
              <a:ext cx="1277387" cy="1531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Obdélník 10"/>
            <p:cNvSpPr/>
            <p:nvPr/>
          </p:nvSpPr>
          <p:spPr>
            <a:xfrm>
              <a:off x="-92650" y="1482004"/>
              <a:ext cx="992242" cy="53293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32614560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6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8000"/>
          <a:stretch/>
        </p:blipFill>
        <p:spPr bwMode="auto">
          <a:xfrm>
            <a:off x="0" y="411510"/>
            <a:ext cx="9144000" cy="47319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419622"/>
            <a:ext cx="7772400" cy="1622003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KOSMOVA</a:t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dirty="0" smtClean="0">
                <a:solidFill>
                  <a:srgbClr val="FF0000"/>
                </a:solidFill>
              </a:rPr>
              <a:t>KRONIKA ČESKÁ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6517914" y="4515966"/>
            <a:ext cx="2448272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© Dušan Kráčmar 2013</a:t>
            </a:r>
            <a:endParaRPr lang="cs-CZ" sz="18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0042637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6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8000"/>
          <a:stretch/>
        </p:blipFill>
        <p:spPr bwMode="auto">
          <a:xfrm>
            <a:off x="0" y="411510"/>
            <a:ext cx="9144000" cy="47319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11238" y="1275606"/>
            <a:ext cx="8166217" cy="2376264"/>
          </a:xfrm>
        </p:spPr>
        <p:txBody>
          <a:bodyPr>
            <a:noAutofit/>
          </a:bodyPr>
          <a:lstStyle/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cs-CZ" sz="2300" dirty="0">
                <a:solidFill>
                  <a:schemeClr val="tx1"/>
                </a:solidFill>
              </a:rPr>
              <a:t>p</a:t>
            </a:r>
            <a:r>
              <a:rPr lang="cs-CZ" sz="2300" dirty="0" smtClean="0">
                <a:solidFill>
                  <a:schemeClr val="tx1"/>
                </a:solidFill>
              </a:rPr>
              <a:t>rvní česká kronika, nejvýznamnější dílo </a:t>
            </a:r>
            <a:r>
              <a:rPr lang="cs-CZ" sz="2300" u="sng" dirty="0" smtClean="0">
                <a:solidFill>
                  <a:srgbClr val="002060"/>
                </a:solidFill>
              </a:rPr>
              <a:t>latinsky psané </a:t>
            </a:r>
            <a:r>
              <a:rPr lang="cs-CZ" sz="2300" dirty="0" smtClean="0">
                <a:solidFill>
                  <a:schemeClr val="tx1"/>
                </a:solidFill>
              </a:rPr>
              <a:t>literatury na našem území</a:t>
            </a:r>
          </a:p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cs-CZ" sz="2300" dirty="0">
                <a:solidFill>
                  <a:schemeClr val="tx1"/>
                </a:solidFill>
              </a:rPr>
              <a:t>j</a:t>
            </a:r>
            <a:r>
              <a:rPr lang="cs-CZ" sz="2300" dirty="0" smtClean="0">
                <a:solidFill>
                  <a:schemeClr val="tx1"/>
                </a:solidFill>
              </a:rPr>
              <a:t>ejí originální název zní </a:t>
            </a:r>
            <a:r>
              <a:rPr lang="cs-CZ" sz="2300" dirty="0" smtClean="0">
                <a:solidFill>
                  <a:srgbClr val="FF0000"/>
                </a:solidFill>
              </a:rPr>
              <a:t>Chronica bohemorum</a:t>
            </a:r>
            <a:r>
              <a:rPr lang="cs-CZ" sz="2300" dirty="0" smtClean="0">
                <a:solidFill>
                  <a:schemeClr val="tx1"/>
                </a:solidFill>
              </a:rPr>
              <a:t>, což bývá volně překládáno jako „Kronika česká“, kvůli odlišení od ostatních českých kronik se ustálil název </a:t>
            </a:r>
            <a:r>
              <a:rPr lang="cs-CZ" sz="2300" dirty="0" smtClean="0">
                <a:solidFill>
                  <a:srgbClr val="FF0000"/>
                </a:solidFill>
              </a:rPr>
              <a:t>Kosmova kronika česká</a:t>
            </a:r>
          </a:p>
          <a:p>
            <a:pPr marL="457200" indent="-457200" algn="just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2300" dirty="0">
                <a:solidFill>
                  <a:schemeClr val="tx1"/>
                </a:solidFill>
              </a:rPr>
              <a:t>l</a:t>
            </a:r>
            <a:r>
              <a:rPr lang="cs-CZ" sz="2300" dirty="0" smtClean="0">
                <a:solidFill>
                  <a:schemeClr val="tx1"/>
                </a:solidFill>
              </a:rPr>
              <a:t>aikové (běžní čtenáři) tedy přicházejí do styku s českým překladem této kroniky, nejčastěji od Karla Hrdiny a </a:t>
            </a:r>
            <a:r>
              <a:rPr lang="cs-CZ" sz="2300" dirty="0">
                <a:solidFill>
                  <a:schemeClr val="tx1"/>
                </a:solidFill>
              </a:rPr>
              <a:t>M</a:t>
            </a:r>
            <a:r>
              <a:rPr lang="cs-CZ" sz="2300" dirty="0" smtClean="0">
                <a:solidFill>
                  <a:schemeClr val="tx1"/>
                </a:solidFill>
              </a:rPr>
              <a:t>arie Bláhové</a:t>
            </a:r>
          </a:p>
        </p:txBody>
      </p:sp>
      <p:sp>
        <p:nvSpPr>
          <p:cNvPr id="5" name="Nadpis 1"/>
          <p:cNvSpPr>
            <a:spLocks noGrp="1"/>
          </p:cNvSpPr>
          <p:nvPr>
            <p:ph type="ctrTitle"/>
          </p:nvPr>
        </p:nvSpPr>
        <p:spPr>
          <a:xfrm>
            <a:off x="685800" y="195486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KOSMOVA KRONIKA ČESKÁ</a:t>
            </a:r>
            <a:br>
              <a:rPr lang="cs-CZ" sz="4000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002060"/>
                </a:solidFill>
              </a:rPr>
              <a:t>ÚVOD</a:t>
            </a:r>
            <a:endParaRPr lang="cs-CZ" sz="4000" dirty="0">
              <a:solidFill>
                <a:srgbClr val="FF0000"/>
              </a:solidFill>
            </a:endParaRPr>
          </a:p>
        </p:txBody>
      </p:sp>
      <p:grpSp>
        <p:nvGrpSpPr>
          <p:cNvPr id="6" name="Skupina 5"/>
          <p:cNvGrpSpPr/>
          <p:nvPr/>
        </p:nvGrpSpPr>
        <p:grpSpPr>
          <a:xfrm>
            <a:off x="895016" y="4234874"/>
            <a:ext cx="7709432" cy="647927"/>
            <a:chOff x="863588" y="4158476"/>
            <a:chExt cx="8100808" cy="896350"/>
          </a:xfrm>
        </p:grpSpPr>
        <p:pic>
          <p:nvPicPr>
            <p:cNvPr id="7" name="Picture 2" descr="Dopravní značky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63588" y="4227934"/>
              <a:ext cx="936104" cy="826892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" name="Picture 4" descr="Dopravní značky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051339" y="4158476"/>
              <a:ext cx="913057" cy="80653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Podnadpis 2"/>
            <p:cNvSpPr txBox="1">
              <a:spLocks/>
            </p:cNvSpPr>
            <p:nvPr/>
          </p:nvSpPr>
          <p:spPr>
            <a:xfrm>
              <a:off x="2073202" y="4219376"/>
              <a:ext cx="5904656" cy="745634"/>
            </a:xfrm>
            <a:prstGeom prst="rect">
              <a:avLst/>
            </a:prstGeom>
          </p:spPr>
          <p:txBody>
            <a:bodyPr vert="horz" lIns="91440" tIns="45720" rIns="91440" bIns="45720" rtlCol="0">
              <a:noAutofit/>
            </a:bodyPr>
            <a:lstStyle>
              <a:lvl1pPr marL="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32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1pPr>
              <a:lvl2pPr marL="457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8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2pPr>
              <a:lvl3pPr marL="914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4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3pPr>
              <a:lvl4pPr marL="1371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4pPr>
              <a:lvl5pPr marL="18288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5pPr>
              <a:lvl6pPr marL="22860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6pPr>
              <a:lvl7pPr marL="27432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7pPr>
              <a:lvl8pPr marL="32004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8pPr>
              <a:lvl9pPr marL="3657600" indent="0" algn="ctr" defTabSz="914400" rtl="0" eaLnBrk="1" latinLnBrk="0" hangingPunct="1">
                <a:spcBef>
                  <a:spcPct val="20000"/>
                </a:spcBef>
                <a:buFont typeface="Arial" pitchFamily="34" charset="0"/>
                <a:buNone/>
                <a:defRPr sz="2000" kern="1200">
                  <a:solidFill>
                    <a:schemeClr val="tx1">
                      <a:tint val="75000"/>
                    </a:schemeClr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cs-CZ" sz="2600" dirty="0" smtClean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KOSMOVA KRONIKA JE PSÁNA V </a:t>
              </a:r>
              <a:r>
                <a:rPr lang="cs-CZ" sz="2600" dirty="0" smtClean="0">
                  <a:solidFill>
                    <a:srgbClr val="FF000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LATINĚ</a:t>
              </a:r>
              <a:r>
                <a:rPr lang="cs-CZ" sz="2600" dirty="0" smtClean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!!!</a:t>
              </a:r>
              <a:endParaRPr lang="cs-CZ" sz="2600" dirty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1385634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6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8000"/>
          <a:stretch/>
        </p:blipFill>
        <p:spPr bwMode="auto">
          <a:xfrm>
            <a:off x="0" y="411510"/>
            <a:ext cx="9144000" cy="47319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54255" y="1347614"/>
            <a:ext cx="8166217" cy="2376264"/>
          </a:xfrm>
        </p:spPr>
        <p:txBody>
          <a:bodyPr>
            <a:noAutofit/>
          </a:bodyPr>
          <a:lstStyle/>
          <a:p>
            <a:pPr marL="457200" indent="-457200" algn="just">
              <a:buFont typeface="Arial" panose="020B0604020202020204" pitchFamily="34" charset="0"/>
              <a:buChar char="•"/>
            </a:pPr>
            <a:r>
              <a:rPr lang="cs-CZ" sz="2300" dirty="0">
                <a:solidFill>
                  <a:srgbClr val="002060"/>
                </a:solidFill>
              </a:rPr>
              <a:t>k</a:t>
            </a:r>
            <a:r>
              <a:rPr lang="cs-CZ" sz="2300" dirty="0" smtClean="0">
                <a:solidFill>
                  <a:srgbClr val="002060"/>
                </a:solidFill>
              </a:rPr>
              <a:t>ronika</a:t>
            </a:r>
          </a:p>
          <a:p>
            <a:pPr marL="914400" lvl="1" indent="-457200" algn="just">
              <a:buFont typeface="Wingdings" panose="05000000000000000000" pitchFamily="2" charset="2"/>
              <a:buChar char="ü"/>
            </a:pPr>
            <a:r>
              <a:rPr lang="cs-CZ" sz="1900" dirty="0" smtClean="0">
                <a:solidFill>
                  <a:schemeClr val="tx1"/>
                </a:solidFill>
              </a:rPr>
              <a:t>základní </a:t>
            </a:r>
            <a:r>
              <a:rPr lang="cs-CZ" sz="1900" dirty="0">
                <a:solidFill>
                  <a:schemeClr val="tx1"/>
                </a:solidFill>
              </a:rPr>
              <a:t>žánr dějepisecké literatury, </a:t>
            </a:r>
            <a:r>
              <a:rPr lang="cs-CZ" sz="1900" dirty="0" smtClean="0">
                <a:solidFill>
                  <a:schemeClr val="tx1"/>
                </a:solidFill>
              </a:rPr>
              <a:t>historické </a:t>
            </a:r>
            <a:r>
              <a:rPr lang="cs-CZ" sz="1900" dirty="0" smtClean="0">
                <a:solidFill>
                  <a:srgbClr val="002060"/>
                </a:solidFill>
              </a:rPr>
              <a:t>události jsou </a:t>
            </a:r>
            <a:r>
              <a:rPr lang="cs-CZ" sz="1900" dirty="0">
                <a:solidFill>
                  <a:srgbClr val="002060"/>
                </a:solidFill>
              </a:rPr>
              <a:t>v </a:t>
            </a:r>
            <a:r>
              <a:rPr lang="cs-CZ" sz="1900" dirty="0" smtClean="0">
                <a:solidFill>
                  <a:srgbClr val="002060"/>
                </a:solidFill>
              </a:rPr>
              <a:t>ní řazeny chronologicky</a:t>
            </a:r>
            <a:r>
              <a:rPr lang="cs-CZ" sz="1900" dirty="0" smtClean="0">
                <a:solidFill>
                  <a:schemeClr val="tx1"/>
                </a:solidFill>
              </a:rPr>
              <a:t> </a:t>
            </a:r>
            <a:r>
              <a:rPr lang="cs-CZ" sz="1900" dirty="0">
                <a:solidFill>
                  <a:schemeClr val="tx1"/>
                </a:solidFill>
              </a:rPr>
              <a:t>(=v časové posloupnosti</a:t>
            </a:r>
            <a:r>
              <a:rPr lang="cs-CZ" sz="1900" dirty="0" smtClean="0">
                <a:solidFill>
                  <a:schemeClr val="tx1"/>
                </a:solidFill>
              </a:rPr>
              <a:t>)</a:t>
            </a:r>
          </a:p>
          <a:p>
            <a:pPr marL="914400" lvl="1" indent="-457200" algn="just">
              <a:buFont typeface="Wingdings" panose="05000000000000000000" pitchFamily="2" charset="2"/>
              <a:buChar char="ü"/>
            </a:pPr>
            <a:r>
              <a:rPr lang="cs-CZ" sz="1900" dirty="0">
                <a:solidFill>
                  <a:schemeClr val="tx1"/>
                </a:solidFill>
              </a:rPr>
              <a:t>v</a:t>
            </a:r>
            <a:r>
              <a:rPr lang="cs-CZ" sz="1900" dirty="0" smtClean="0">
                <a:solidFill>
                  <a:schemeClr val="tx1"/>
                </a:solidFill>
              </a:rPr>
              <a:t>ztahují se k určitému </a:t>
            </a:r>
            <a:r>
              <a:rPr lang="cs-CZ" sz="1900" dirty="0" smtClean="0">
                <a:solidFill>
                  <a:srgbClr val="002060"/>
                </a:solidFill>
              </a:rPr>
              <a:t>prostoru či času </a:t>
            </a:r>
            <a:r>
              <a:rPr lang="cs-CZ" sz="1900" dirty="0" smtClean="0">
                <a:solidFill>
                  <a:schemeClr val="tx1"/>
                </a:solidFill>
              </a:rPr>
              <a:t>(Kronika česká, Kronika města Boskovice, Kronika 20. století atd.)</a:t>
            </a:r>
          </a:p>
          <a:p>
            <a:pPr marL="914400" lvl="1" indent="-457200" algn="just">
              <a:buFont typeface="Wingdings" panose="05000000000000000000" pitchFamily="2" charset="2"/>
              <a:buChar char="ü"/>
            </a:pPr>
            <a:r>
              <a:rPr lang="cs-CZ" sz="1900" dirty="0" smtClean="0">
                <a:solidFill>
                  <a:schemeClr val="tx1"/>
                </a:solidFill>
              </a:rPr>
              <a:t>autor (popř. skupina autorů) fakta často komentuje, uvádí k </a:t>
            </a:r>
            <a:r>
              <a:rPr lang="cs-CZ" sz="1900" dirty="0" err="1" smtClean="0">
                <a:solidFill>
                  <a:schemeClr val="tx1"/>
                </a:solidFill>
              </a:rPr>
              <a:t>nIm</a:t>
            </a:r>
            <a:r>
              <a:rPr lang="cs-CZ" sz="1900" dirty="0" smtClean="0">
                <a:solidFill>
                  <a:schemeClr val="tx1"/>
                </a:solidFill>
              </a:rPr>
              <a:t> vlastní názory =</a:t>
            </a:r>
            <a:r>
              <a:rPr lang="cs-CZ" sz="1900" dirty="0" smtClean="0">
                <a:solidFill>
                  <a:schemeClr val="tx1"/>
                </a:solidFill>
                <a:latin typeface="Times New Roman"/>
                <a:cs typeface="Times New Roman"/>
              </a:rPr>
              <a:t>˃</a:t>
            </a:r>
            <a:r>
              <a:rPr lang="cs-CZ" sz="1900" dirty="0" smtClean="0">
                <a:solidFill>
                  <a:schemeClr val="tx1"/>
                </a:solidFill>
              </a:rPr>
              <a:t> </a:t>
            </a:r>
            <a:r>
              <a:rPr lang="cs-CZ" sz="1900" dirty="0" smtClean="0">
                <a:solidFill>
                  <a:srgbClr val="002060"/>
                </a:solidFill>
              </a:rPr>
              <a:t>nemusí být zcela objektivní </a:t>
            </a:r>
            <a:r>
              <a:rPr lang="cs-CZ" sz="1900" dirty="0" smtClean="0">
                <a:solidFill>
                  <a:schemeClr val="tx1"/>
                </a:solidFill>
              </a:rPr>
              <a:t>(nestranná) a ani pravdivá, nejednou dochází i záměrné mystifikaci ze strany autora </a:t>
            </a:r>
          </a:p>
          <a:p>
            <a:pPr marL="914400" lvl="1" indent="-457200" algn="just">
              <a:buFont typeface="Wingdings" panose="05000000000000000000" pitchFamily="2" charset="2"/>
              <a:buChar char="ü"/>
            </a:pPr>
            <a:r>
              <a:rPr lang="cs-CZ" sz="1900" dirty="0">
                <a:solidFill>
                  <a:schemeClr val="tx1"/>
                </a:solidFill>
              </a:rPr>
              <a:t>p</a:t>
            </a:r>
            <a:r>
              <a:rPr lang="cs-CZ" sz="1900" dirty="0" smtClean="0">
                <a:solidFill>
                  <a:schemeClr val="tx1"/>
                </a:solidFill>
              </a:rPr>
              <a:t>ři studiu kronik jakožto dějinných pramenů je </a:t>
            </a:r>
            <a:r>
              <a:rPr lang="cs-CZ" sz="1900" dirty="0" smtClean="0">
                <a:solidFill>
                  <a:srgbClr val="FF0000"/>
                </a:solidFill>
              </a:rPr>
              <a:t>nutno porovnávat více zdrojů </a:t>
            </a:r>
            <a:r>
              <a:rPr lang="cs-CZ" sz="1900" dirty="0" smtClean="0">
                <a:solidFill>
                  <a:schemeClr val="tx1"/>
                </a:solidFill>
              </a:rPr>
              <a:t>(kronik, listin, tisku, vzpomínek pamětníků atd.)</a:t>
            </a:r>
            <a:r>
              <a:rPr lang="cs-CZ" sz="1900" dirty="0" smtClean="0">
                <a:solidFill>
                  <a:srgbClr val="FF0000"/>
                </a:solidFill>
              </a:rPr>
              <a:t>  </a:t>
            </a:r>
            <a:endParaRPr lang="cs-CZ" sz="2300" dirty="0" smtClean="0">
              <a:solidFill>
                <a:schemeClr val="tx1"/>
              </a:solidFill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ctrTitle"/>
          </p:nvPr>
        </p:nvSpPr>
        <p:spPr>
          <a:xfrm>
            <a:off x="685800" y="195486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KOSMOVA KRONIKA ČESKÁ</a:t>
            </a:r>
            <a:br>
              <a:rPr lang="cs-CZ" sz="4000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002060"/>
                </a:solidFill>
              </a:rPr>
              <a:t>ÚVOD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538770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6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8000"/>
          <a:stretch/>
        </p:blipFill>
        <p:spPr bwMode="auto">
          <a:xfrm>
            <a:off x="0" y="411510"/>
            <a:ext cx="9144000" cy="47319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54255" y="1347614"/>
            <a:ext cx="8166217" cy="3456384"/>
          </a:xfrm>
        </p:spPr>
        <p:txBody>
          <a:bodyPr>
            <a:noAutofit/>
          </a:bodyPr>
          <a:lstStyle/>
          <a:p>
            <a:pPr marL="457200" indent="-457200" algn="just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1800" dirty="0" smtClean="0">
                <a:solidFill>
                  <a:schemeClr val="tx1"/>
                </a:solidFill>
              </a:rPr>
              <a:t>ačkoli kronika nutně nemusí nést autorovo jméno (viz Dalimilova kronika), autorem Kosmovy kroniky české je skutečně kronikář </a:t>
            </a:r>
            <a:r>
              <a:rPr lang="cs-CZ" sz="1800" dirty="0" smtClean="0">
                <a:solidFill>
                  <a:srgbClr val="FF0000"/>
                </a:solidFill>
              </a:rPr>
              <a:t>Kosmas</a:t>
            </a:r>
            <a:r>
              <a:rPr lang="cs-CZ" sz="1800" dirty="0" smtClean="0">
                <a:solidFill>
                  <a:srgbClr val="002060"/>
                </a:solidFill>
              </a:rPr>
              <a:t> </a:t>
            </a:r>
            <a:r>
              <a:rPr lang="cs-CZ" sz="1800" dirty="0" smtClean="0">
                <a:solidFill>
                  <a:srgbClr val="FF0000"/>
                </a:solidFill>
              </a:rPr>
              <a:t>(1045 – 1125)</a:t>
            </a:r>
          </a:p>
          <a:p>
            <a:pPr marL="914400" lvl="1" indent="-457200" algn="just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1800" dirty="0">
                <a:solidFill>
                  <a:schemeClr val="tx1"/>
                </a:solidFill>
              </a:rPr>
              <a:t>v</a:t>
            </a:r>
            <a:r>
              <a:rPr lang="cs-CZ" sz="1800" dirty="0" smtClean="0">
                <a:solidFill>
                  <a:schemeClr val="tx1"/>
                </a:solidFill>
              </a:rPr>
              <a:t>elmi vzdělaný kněz, kanovník a děkan kapituly sv. Víta v Praze (člen a hlava nejvýznamnějšího kněžského sboru v Praze)</a:t>
            </a:r>
          </a:p>
          <a:p>
            <a:pPr marL="914400" lvl="1" indent="-457200" algn="just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1800" dirty="0">
                <a:solidFill>
                  <a:schemeClr val="tx1"/>
                </a:solidFill>
              </a:rPr>
              <a:t>t</a:t>
            </a:r>
            <a:r>
              <a:rPr lang="cs-CZ" sz="1800" dirty="0" smtClean="0">
                <a:solidFill>
                  <a:schemeClr val="tx1"/>
                </a:solidFill>
              </a:rPr>
              <a:t>éměř všechny informace o něm pochází z jeho kroniky</a:t>
            </a:r>
          </a:p>
          <a:p>
            <a:pPr marL="914400" lvl="1" indent="-457200" algn="just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1800" dirty="0">
                <a:solidFill>
                  <a:schemeClr val="tx1"/>
                </a:solidFill>
              </a:rPr>
              <a:t>b</a:t>
            </a:r>
            <a:r>
              <a:rPr lang="cs-CZ" sz="1800" dirty="0" smtClean="0">
                <a:solidFill>
                  <a:schemeClr val="tx1"/>
                </a:solidFill>
              </a:rPr>
              <a:t>yl to velmi obratný diplomat, proto se účastnil mnoha diplomatických cest ve službách českých přemyslovských panovníků (např. Vratislava II.)</a:t>
            </a:r>
          </a:p>
          <a:p>
            <a:pPr marL="914400" lvl="1" indent="-457200" algn="just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1800" dirty="0" smtClean="0">
                <a:solidFill>
                  <a:schemeClr val="tx1"/>
                </a:solidFill>
              </a:rPr>
              <a:t>pro svou kroniku trpělivě shromažďoval materiál, začal ji psát až kolem roku 1119 a psal ji až do své smrti, celou (?) ji věnoval mělnickému proboštu Šebířovi</a:t>
            </a:r>
          </a:p>
          <a:p>
            <a:pPr marL="914400" lvl="1" indent="-457200" algn="just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1800" dirty="0">
                <a:solidFill>
                  <a:schemeClr val="tx1"/>
                </a:solidFill>
              </a:rPr>
              <a:t>j</a:t>
            </a:r>
            <a:r>
              <a:rPr lang="cs-CZ" sz="1800" dirty="0" smtClean="0">
                <a:solidFill>
                  <a:schemeClr val="tx1"/>
                </a:solidFill>
              </a:rPr>
              <a:t>edním z hlavních motivů jejího sepsání byla pravděpodobně snaha obhájit nárok Čechů na své území a vylíčit ideální model fungování státu    </a:t>
            </a:r>
          </a:p>
        </p:txBody>
      </p:sp>
      <p:sp>
        <p:nvSpPr>
          <p:cNvPr id="5" name="Nadpis 1"/>
          <p:cNvSpPr>
            <a:spLocks noGrp="1"/>
          </p:cNvSpPr>
          <p:nvPr>
            <p:ph type="ctrTitle"/>
          </p:nvPr>
        </p:nvSpPr>
        <p:spPr>
          <a:xfrm>
            <a:off x="685800" y="195486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KOSMOVA KRONIKA ČESKÁ</a:t>
            </a:r>
            <a:br>
              <a:rPr lang="cs-CZ" sz="4000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002060"/>
                </a:solidFill>
              </a:rPr>
              <a:t>KOSMAS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133293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6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8000"/>
          <a:stretch/>
        </p:blipFill>
        <p:spPr bwMode="auto">
          <a:xfrm>
            <a:off x="0" y="411510"/>
            <a:ext cx="9144000" cy="47319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917594" y="4636623"/>
            <a:ext cx="3600400" cy="360040"/>
          </a:xfrm>
        </p:spPr>
        <p:txBody>
          <a:bodyPr>
            <a:noAutofit/>
          </a:bodyPr>
          <a:lstStyle/>
          <a:p>
            <a:pPr algn="just">
              <a:buClr>
                <a:schemeClr val="tx1"/>
              </a:buClr>
            </a:pPr>
            <a:r>
              <a:rPr lang="cs-CZ" sz="1200" dirty="0" smtClean="0">
                <a:solidFill>
                  <a:schemeClr val="tx1"/>
                </a:solidFill>
              </a:rPr>
              <a:t>Kosmas na vyobrazení v lipském rukopise jeho kroniky   </a:t>
            </a:r>
          </a:p>
        </p:txBody>
      </p:sp>
      <p:sp>
        <p:nvSpPr>
          <p:cNvPr id="5" name="Nadpis 1"/>
          <p:cNvSpPr>
            <a:spLocks noGrp="1"/>
          </p:cNvSpPr>
          <p:nvPr>
            <p:ph type="ctrTitle"/>
          </p:nvPr>
        </p:nvSpPr>
        <p:spPr>
          <a:xfrm>
            <a:off x="685800" y="195486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KOSMOVA KRONIKA ČESKÁ</a:t>
            </a:r>
            <a:br>
              <a:rPr lang="cs-CZ" sz="4000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002060"/>
                </a:solidFill>
              </a:rPr>
              <a:t>KOSMAS</a:t>
            </a:r>
            <a:endParaRPr lang="cs-CZ" sz="4000" dirty="0">
              <a:solidFill>
                <a:srgbClr val="FF0000"/>
              </a:solidFill>
            </a:endParaRPr>
          </a:p>
        </p:txBody>
      </p:sp>
      <p:pic>
        <p:nvPicPr>
          <p:cNvPr id="1026" name="Picture 2" descr="File:Kosmas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322638"/>
            <a:ext cx="2340260" cy="33139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Kosmas">
            <a:hlinkClick r:id="rId6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39250" y="1317346"/>
            <a:ext cx="2376264" cy="3196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Podnadpis 2"/>
          <p:cNvSpPr txBox="1">
            <a:spLocks/>
          </p:cNvSpPr>
          <p:nvPr/>
        </p:nvSpPr>
        <p:spPr>
          <a:xfrm>
            <a:off x="5364088" y="4610186"/>
            <a:ext cx="1944216" cy="36004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>
                <a:schemeClr val="tx1"/>
              </a:buClr>
            </a:pPr>
            <a:r>
              <a:rPr lang="cs-CZ" sz="1200" dirty="0">
                <a:solidFill>
                  <a:schemeClr val="tx1"/>
                </a:solidFill>
              </a:rPr>
              <a:t>d</a:t>
            </a:r>
            <a:r>
              <a:rPr lang="cs-CZ" sz="1200" dirty="0" smtClean="0">
                <a:solidFill>
                  <a:schemeClr val="tx1"/>
                </a:solidFill>
              </a:rPr>
              <a:t>alší z Kosmových portrétů   </a:t>
            </a:r>
          </a:p>
        </p:txBody>
      </p:sp>
    </p:spTree>
    <p:extLst>
      <p:ext uri="{BB962C8B-B14F-4D97-AF65-F5344CB8AC3E}">
        <p14:creationId xmlns:p14="http://schemas.microsoft.com/office/powerpoint/2010/main" val="3203415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6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8000"/>
          <a:stretch/>
        </p:blipFill>
        <p:spPr bwMode="auto">
          <a:xfrm>
            <a:off x="0" y="411510"/>
            <a:ext cx="9144000" cy="47319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54255" y="1347614"/>
            <a:ext cx="8166217" cy="3456384"/>
          </a:xfrm>
        </p:spPr>
        <p:txBody>
          <a:bodyPr>
            <a:noAutofit/>
          </a:bodyPr>
          <a:lstStyle/>
          <a:p>
            <a:pPr marL="457200" indent="-457200" algn="just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2000" dirty="0">
                <a:solidFill>
                  <a:schemeClr val="tx1"/>
                </a:solidFill>
              </a:rPr>
              <a:t>o</a:t>
            </a:r>
            <a:r>
              <a:rPr lang="cs-CZ" sz="2000" dirty="0" smtClean="0">
                <a:solidFill>
                  <a:schemeClr val="tx1"/>
                </a:solidFill>
              </a:rPr>
              <a:t>bvykle se v literatuře uvádí tři hlavní zdroje, z nichž Kosmas čerpal</a:t>
            </a:r>
          </a:p>
          <a:p>
            <a:pPr marL="914400" lvl="1" indent="-457200" algn="just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2000" dirty="0" smtClean="0">
                <a:solidFill>
                  <a:srgbClr val="002060"/>
                </a:solidFill>
              </a:rPr>
              <a:t>bájné vyprávění starců  </a:t>
            </a:r>
            <a:r>
              <a:rPr lang="cs-CZ" sz="2000" dirty="0" smtClean="0">
                <a:solidFill>
                  <a:schemeClr val="tx1"/>
                </a:solidFill>
              </a:rPr>
              <a:t>– týká se úvodních částí kroniky,  jde o staré lidové pověsti, často k nám přenesených a přetvářených (i samotným Kosmasem)</a:t>
            </a:r>
          </a:p>
          <a:p>
            <a:pPr marL="914400" lvl="1" indent="-457200" algn="just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2000" dirty="0">
                <a:solidFill>
                  <a:srgbClr val="002060"/>
                </a:solidFill>
              </a:rPr>
              <a:t>v</a:t>
            </a:r>
            <a:r>
              <a:rPr lang="cs-CZ" sz="2000" dirty="0" smtClean="0">
                <a:solidFill>
                  <a:srgbClr val="002060"/>
                </a:solidFill>
              </a:rPr>
              <a:t>yprávění hodnověrných svědků </a:t>
            </a:r>
            <a:r>
              <a:rPr lang="cs-CZ" sz="2000" dirty="0" smtClean="0">
                <a:solidFill>
                  <a:schemeClr val="tx1"/>
                </a:solidFill>
              </a:rPr>
              <a:t>– druhá a třetí kniha díla (viz dále)</a:t>
            </a:r>
          </a:p>
          <a:p>
            <a:pPr marL="914400" lvl="1" indent="-457200" algn="just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2000" dirty="0">
                <a:solidFill>
                  <a:srgbClr val="002060"/>
                </a:solidFill>
              </a:rPr>
              <a:t>u</a:t>
            </a:r>
            <a:r>
              <a:rPr lang="cs-CZ" sz="2000" dirty="0" smtClean="0">
                <a:solidFill>
                  <a:srgbClr val="002060"/>
                </a:solidFill>
              </a:rPr>
              <a:t>dálosti, jak je autenticky zažil sám </a:t>
            </a:r>
            <a:r>
              <a:rPr lang="cs-CZ" sz="2000" dirty="0">
                <a:solidFill>
                  <a:srgbClr val="002060"/>
                </a:solidFill>
              </a:rPr>
              <a:t>K</a:t>
            </a:r>
            <a:r>
              <a:rPr lang="cs-CZ" sz="2000" dirty="0" smtClean="0">
                <a:solidFill>
                  <a:srgbClr val="002060"/>
                </a:solidFill>
              </a:rPr>
              <a:t>osmas </a:t>
            </a:r>
            <a:r>
              <a:rPr lang="cs-CZ" sz="2000" dirty="0" smtClean="0">
                <a:solidFill>
                  <a:schemeClr val="tx1"/>
                </a:solidFill>
              </a:rPr>
              <a:t>– podle Kosmy nejcennější část díla</a:t>
            </a:r>
          </a:p>
          <a:p>
            <a:pPr marL="457200" indent="-457200" algn="just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2000" dirty="0">
                <a:solidFill>
                  <a:schemeClr val="tx1"/>
                </a:solidFill>
              </a:rPr>
              <a:t>k</a:t>
            </a:r>
            <a:r>
              <a:rPr lang="cs-CZ" sz="2000" dirty="0" smtClean="0">
                <a:solidFill>
                  <a:schemeClr val="tx1"/>
                </a:solidFill>
              </a:rPr>
              <a:t>rom výše zmíněného však Kosmas využíval např. i pramenů antické literatury (</a:t>
            </a:r>
            <a:r>
              <a:rPr lang="cs-CZ" sz="2000" dirty="0">
                <a:solidFill>
                  <a:schemeClr val="tx1"/>
                </a:solidFill>
              </a:rPr>
              <a:t>T</a:t>
            </a:r>
            <a:r>
              <a:rPr lang="cs-CZ" sz="2000" dirty="0" smtClean="0">
                <a:solidFill>
                  <a:schemeClr val="tx1"/>
                </a:solidFill>
              </a:rPr>
              <a:t>itus </a:t>
            </a:r>
            <a:r>
              <a:rPr lang="cs-CZ" sz="2000" dirty="0">
                <a:solidFill>
                  <a:schemeClr val="tx1"/>
                </a:solidFill>
              </a:rPr>
              <a:t>L</a:t>
            </a:r>
            <a:r>
              <a:rPr lang="cs-CZ" sz="2000" dirty="0" smtClean="0">
                <a:solidFill>
                  <a:schemeClr val="tx1"/>
                </a:solidFill>
              </a:rPr>
              <a:t>ivius) a zahraničních kronik (např. z Bavorska)    </a:t>
            </a:r>
          </a:p>
        </p:txBody>
      </p:sp>
      <p:sp>
        <p:nvSpPr>
          <p:cNvPr id="5" name="Nadpis 1"/>
          <p:cNvSpPr>
            <a:spLocks noGrp="1"/>
          </p:cNvSpPr>
          <p:nvPr>
            <p:ph type="ctrTitle"/>
          </p:nvPr>
        </p:nvSpPr>
        <p:spPr>
          <a:xfrm>
            <a:off x="685800" y="195486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KOSMOVA KRONIKA ČESKÁ</a:t>
            </a:r>
            <a:br>
              <a:rPr lang="cs-CZ" sz="4000" dirty="0" smtClean="0">
                <a:solidFill>
                  <a:srgbClr val="FF0000"/>
                </a:solidFill>
              </a:rPr>
            </a:br>
            <a:r>
              <a:rPr lang="cs-CZ" sz="3600" dirty="0" smtClean="0">
                <a:solidFill>
                  <a:srgbClr val="002060"/>
                </a:solidFill>
              </a:rPr>
              <a:t>ZDROJE KRONIKY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176083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6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8000"/>
          <a:stretch/>
        </p:blipFill>
        <p:spPr bwMode="auto">
          <a:xfrm>
            <a:off x="0" y="411510"/>
            <a:ext cx="9144000" cy="47319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54255" y="1347614"/>
            <a:ext cx="8166217" cy="3456384"/>
          </a:xfrm>
        </p:spPr>
        <p:txBody>
          <a:bodyPr>
            <a:noAutofit/>
          </a:bodyPr>
          <a:lstStyle/>
          <a:p>
            <a:pPr marL="457200" indent="-457200" algn="just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1700" dirty="0">
                <a:solidFill>
                  <a:schemeClr val="tx1"/>
                </a:solidFill>
              </a:rPr>
              <a:t>k</a:t>
            </a:r>
            <a:r>
              <a:rPr lang="cs-CZ" sz="1700" dirty="0" smtClean="0">
                <a:solidFill>
                  <a:schemeClr val="tx1"/>
                </a:solidFill>
              </a:rPr>
              <a:t>ronika je v porovnání s ostatními středověkými či raně novověkými kronikami (např. Dalimilova kronika nebo Hákova kronika) poměrně </a:t>
            </a:r>
            <a:r>
              <a:rPr lang="cs-CZ" sz="1700" dirty="0" smtClean="0">
                <a:solidFill>
                  <a:srgbClr val="002060"/>
                </a:solidFill>
              </a:rPr>
              <a:t>spolehlivým zdrojem informací  </a:t>
            </a:r>
          </a:p>
          <a:p>
            <a:pPr marL="457200" indent="-457200" algn="just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1700" dirty="0">
                <a:solidFill>
                  <a:schemeClr val="tx1"/>
                </a:solidFill>
              </a:rPr>
              <a:t>a</a:t>
            </a:r>
            <a:r>
              <a:rPr lang="cs-CZ" sz="1700" dirty="0" smtClean="0">
                <a:solidFill>
                  <a:schemeClr val="tx1"/>
                </a:solidFill>
              </a:rPr>
              <a:t>utor není však zcela nestranný (např. vůči králi </a:t>
            </a:r>
            <a:r>
              <a:rPr lang="cs-CZ" sz="1700" dirty="0">
                <a:solidFill>
                  <a:schemeClr val="tx1"/>
                </a:solidFill>
              </a:rPr>
              <a:t>V</a:t>
            </a:r>
            <a:r>
              <a:rPr lang="cs-CZ" sz="1700" dirty="0" smtClean="0">
                <a:solidFill>
                  <a:schemeClr val="tx1"/>
                </a:solidFill>
              </a:rPr>
              <a:t>ratislavovi), nebojí se do práce promítat vlastní názory (např. podpora pevné knížecí vlády, záruky fungování státu)</a:t>
            </a:r>
          </a:p>
          <a:p>
            <a:pPr marL="457200" indent="-457200" algn="just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1700" dirty="0" smtClean="0">
                <a:solidFill>
                  <a:schemeClr val="tx1"/>
                </a:solidFill>
              </a:rPr>
              <a:t>některá fakta (zejména z počátku našich dějin) jsou upozaděna nebo zcela pominuta – např. předslovanské osídlení našich zemí</a:t>
            </a:r>
          </a:p>
          <a:p>
            <a:pPr marL="457200" indent="-457200" algn="just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1700" dirty="0">
                <a:solidFill>
                  <a:schemeClr val="tx1"/>
                </a:solidFill>
              </a:rPr>
              <a:t>n</a:t>
            </a:r>
            <a:r>
              <a:rPr lang="cs-CZ" sz="1700" dirty="0" smtClean="0">
                <a:solidFill>
                  <a:schemeClr val="tx1"/>
                </a:solidFill>
              </a:rPr>
              <a:t>a některých místech je kronika chronologicky nepřesná – např. úmrtí knížete Jaromíra</a:t>
            </a:r>
          </a:p>
          <a:p>
            <a:pPr marL="457200" indent="-457200" algn="just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1700" dirty="0">
                <a:solidFill>
                  <a:schemeClr val="tx1"/>
                </a:solidFill>
              </a:rPr>
              <a:t>n</a:t>
            </a:r>
            <a:r>
              <a:rPr lang="cs-CZ" sz="1700" dirty="0" smtClean="0">
                <a:solidFill>
                  <a:schemeClr val="tx1"/>
                </a:solidFill>
              </a:rPr>
              <a:t>edochoval se původní rukopis samotného Kosmase – jednotlivé opisy se od sebe liší</a:t>
            </a:r>
          </a:p>
          <a:p>
            <a:pPr marL="457200" indent="-457200" algn="just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1700" dirty="0">
                <a:solidFill>
                  <a:schemeClr val="tx1"/>
                </a:solidFill>
              </a:rPr>
              <a:t>p</a:t>
            </a:r>
            <a:r>
              <a:rPr lang="cs-CZ" sz="1700" dirty="0" smtClean="0">
                <a:solidFill>
                  <a:schemeClr val="tx1"/>
                </a:solidFill>
              </a:rPr>
              <a:t>řes všechna výše uvedená fakta je Kosmova kronika </a:t>
            </a:r>
            <a:r>
              <a:rPr lang="cs-CZ" sz="1700" dirty="0" smtClean="0">
                <a:solidFill>
                  <a:srgbClr val="FF0000"/>
                </a:solidFill>
              </a:rPr>
              <a:t>naším</a:t>
            </a:r>
            <a:r>
              <a:rPr lang="cs-CZ" sz="1700" dirty="0" smtClean="0">
                <a:solidFill>
                  <a:schemeClr val="tx1"/>
                </a:solidFill>
              </a:rPr>
              <a:t> </a:t>
            </a:r>
            <a:r>
              <a:rPr lang="cs-CZ" sz="1700" dirty="0" smtClean="0">
                <a:solidFill>
                  <a:srgbClr val="FF0000"/>
                </a:solidFill>
              </a:rPr>
              <a:t>nejvěrohodnějším středověkým historickým zdrojem</a:t>
            </a:r>
          </a:p>
        </p:txBody>
      </p:sp>
      <p:sp>
        <p:nvSpPr>
          <p:cNvPr id="5" name="Nadpis 1"/>
          <p:cNvSpPr>
            <a:spLocks noGrp="1"/>
          </p:cNvSpPr>
          <p:nvPr>
            <p:ph type="ctrTitle"/>
          </p:nvPr>
        </p:nvSpPr>
        <p:spPr>
          <a:xfrm>
            <a:off x="685800" y="195486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KOSMOVA KRONIKA ČESKÁ</a:t>
            </a:r>
            <a:br>
              <a:rPr lang="cs-CZ" sz="4000" dirty="0" smtClean="0">
                <a:solidFill>
                  <a:srgbClr val="FF0000"/>
                </a:solidFill>
              </a:rPr>
            </a:br>
            <a:r>
              <a:rPr lang="cs-CZ" sz="3600" dirty="0" smtClean="0">
                <a:solidFill>
                  <a:srgbClr val="002060"/>
                </a:solidFill>
              </a:rPr>
              <a:t>HISTORICKÁ VĚROHODNOST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420975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6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8000"/>
          <a:stretch/>
        </p:blipFill>
        <p:spPr bwMode="auto">
          <a:xfrm>
            <a:off x="0" y="411510"/>
            <a:ext cx="9144000" cy="47319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54255" y="1347614"/>
            <a:ext cx="8166217" cy="3456384"/>
          </a:xfrm>
        </p:spPr>
        <p:txBody>
          <a:bodyPr>
            <a:noAutofit/>
          </a:bodyPr>
          <a:lstStyle/>
          <a:p>
            <a:pPr marL="457200" indent="-457200" algn="just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/>
                </a:solidFill>
              </a:rPr>
              <a:t>kronika je psána středověkou latinou</a:t>
            </a:r>
          </a:p>
          <a:p>
            <a:pPr marL="457200" indent="-457200" algn="just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2800" dirty="0" smtClean="0">
                <a:solidFill>
                  <a:schemeClr val="tx1"/>
                </a:solidFill>
              </a:rPr>
              <a:t>je oživena podrobnými charakteristikami jednotlivých osob, vyskytuje se i přímá řeč, citáty, slovní hříčky a básnické prostředky (šestistopý a pětistopý verš)</a:t>
            </a:r>
          </a:p>
          <a:p>
            <a:pPr marL="457200" indent="-457200" algn="just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2800" dirty="0">
                <a:solidFill>
                  <a:schemeClr val="tx1"/>
                </a:solidFill>
              </a:rPr>
              <a:t>v</a:t>
            </a:r>
            <a:r>
              <a:rPr lang="cs-CZ" sz="2800" dirty="0" smtClean="0">
                <a:solidFill>
                  <a:schemeClr val="tx1"/>
                </a:solidFill>
              </a:rPr>
              <a:t> textu najdeme i tzv. </a:t>
            </a:r>
            <a:r>
              <a:rPr lang="cs-CZ" sz="2800" dirty="0" smtClean="0">
                <a:solidFill>
                  <a:srgbClr val="002060"/>
                </a:solidFill>
              </a:rPr>
              <a:t>bohemismy </a:t>
            </a:r>
            <a:r>
              <a:rPr lang="cs-CZ" sz="2800" dirty="0" smtClean="0">
                <a:solidFill>
                  <a:schemeClr val="tx1"/>
                </a:solidFill>
              </a:rPr>
              <a:t> - české výrazy (Přemysl, </a:t>
            </a:r>
            <a:r>
              <a:rPr lang="cs-CZ" sz="2800" dirty="0">
                <a:solidFill>
                  <a:schemeClr val="tx1"/>
                </a:solidFill>
              </a:rPr>
              <a:t>V</a:t>
            </a:r>
            <a:r>
              <a:rPr lang="cs-CZ" sz="2800" dirty="0" smtClean="0">
                <a:solidFill>
                  <a:schemeClr val="tx1"/>
                </a:solidFill>
              </a:rPr>
              <a:t>yšehrad) </a:t>
            </a:r>
          </a:p>
          <a:p>
            <a:pPr marL="457200" indent="-457200" algn="just"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cs-CZ" sz="1800" dirty="0" smtClean="0">
              <a:solidFill>
                <a:schemeClr val="tx1"/>
              </a:solidFill>
            </a:endParaRPr>
          </a:p>
          <a:p>
            <a:pPr marL="457200" indent="-457200" algn="just">
              <a:buClr>
                <a:schemeClr val="tx1"/>
              </a:buClr>
              <a:buFont typeface="Arial" panose="020B0604020202020204" pitchFamily="34" charset="0"/>
              <a:buChar char="•"/>
            </a:pPr>
            <a:endParaRPr lang="cs-CZ" sz="1800" dirty="0" smtClean="0">
              <a:solidFill>
                <a:srgbClr val="FF0000"/>
              </a:solidFill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ctrTitle"/>
          </p:nvPr>
        </p:nvSpPr>
        <p:spPr>
          <a:xfrm>
            <a:off x="685800" y="195486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KOSMOVA KRONIKA ČESKÁ</a:t>
            </a:r>
            <a:br>
              <a:rPr lang="cs-CZ" sz="4000" dirty="0" smtClean="0">
                <a:solidFill>
                  <a:srgbClr val="FF0000"/>
                </a:solidFill>
              </a:rPr>
            </a:br>
            <a:r>
              <a:rPr lang="cs-CZ" sz="3600" dirty="0" smtClean="0">
                <a:solidFill>
                  <a:srgbClr val="002060"/>
                </a:solidFill>
              </a:rPr>
              <a:t>JAZYKOVÁ SKLADBA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077558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6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8000"/>
          <a:stretch/>
        </p:blipFill>
        <p:spPr bwMode="auto">
          <a:xfrm>
            <a:off x="0" y="411510"/>
            <a:ext cx="9144000" cy="47319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54255" y="1347614"/>
            <a:ext cx="8166217" cy="3456384"/>
          </a:xfrm>
        </p:spPr>
        <p:txBody>
          <a:bodyPr>
            <a:noAutofit/>
          </a:bodyPr>
          <a:lstStyle/>
          <a:p>
            <a:pPr marL="457200" indent="-457200" algn="just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2300" dirty="0" smtClean="0">
                <a:solidFill>
                  <a:schemeClr val="tx1"/>
                </a:solidFill>
              </a:rPr>
              <a:t>dílo zachycuje české dějiny od nejstarších mytických dob až do Kosmovy současnosti</a:t>
            </a:r>
          </a:p>
          <a:p>
            <a:pPr marL="457200" indent="-457200" algn="just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2300" dirty="0">
                <a:solidFill>
                  <a:schemeClr val="tx1"/>
                </a:solidFill>
              </a:rPr>
              <a:t>j</a:t>
            </a:r>
            <a:r>
              <a:rPr lang="cs-CZ" sz="2300" dirty="0" smtClean="0">
                <a:solidFill>
                  <a:schemeClr val="tx1"/>
                </a:solidFill>
              </a:rPr>
              <a:t>e rozděleno do tří knih</a:t>
            </a:r>
            <a:endParaRPr lang="cs-CZ" sz="2300" dirty="0" smtClean="0">
              <a:solidFill>
                <a:srgbClr val="FF0000"/>
              </a:solidFill>
            </a:endParaRPr>
          </a:p>
          <a:p>
            <a:pPr marL="914400" lvl="1" indent="-457200" algn="just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1900" dirty="0" smtClean="0">
                <a:solidFill>
                  <a:srgbClr val="002060"/>
                </a:solidFill>
              </a:rPr>
              <a:t>První kniha </a:t>
            </a:r>
            <a:r>
              <a:rPr lang="cs-CZ" sz="1900" dirty="0" smtClean="0">
                <a:solidFill>
                  <a:schemeClr val="tx1"/>
                </a:solidFill>
              </a:rPr>
              <a:t>– zachycuje příběhy z doby pohanské, krátce zmiňuje mytologické počátky lidstva, následně líčí popisuje přírodu a hranice české země a vypráví  o počátcích našich dějin až po rok 1038 (smrt knížete Jaromíra, ve skutečnosti 1035)</a:t>
            </a:r>
          </a:p>
          <a:p>
            <a:pPr marL="914400" lvl="1" indent="-457200" algn="just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1900" dirty="0" smtClean="0">
                <a:solidFill>
                  <a:srgbClr val="002060"/>
                </a:solidFill>
              </a:rPr>
              <a:t>Druhá kniha</a:t>
            </a:r>
            <a:r>
              <a:rPr lang="cs-CZ" sz="1900" dirty="0" smtClean="0">
                <a:solidFill>
                  <a:schemeClr val="tx1"/>
                </a:solidFill>
              </a:rPr>
              <a:t> – popisuje české dějiny od výpravy knížete Břetislava do Polska (přivezl ostatky svatého Vojtěcha) až po rok 1092 (vláda                   Konráda I.)</a:t>
            </a:r>
            <a:endParaRPr lang="cs-CZ" sz="1900" dirty="0" smtClean="0">
              <a:solidFill>
                <a:srgbClr val="002060"/>
              </a:solidFill>
            </a:endParaRPr>
          </a:p>
          <a:p>
            <a:pPr marL="914400" lvl="1" indent="-457200" algn="just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1900" dirty="0" smtClean="0">
                <a:solidFill>
                  <a:srgbClr val="002060"/>
                </a:solidFill>
              </a:rPr>
              <a:t>Třetí kniha </a:t>
            </a:r>
            <a:r>
              <a:rPr lang="cs-CZ" sz="1900" dirty="0" smtClean="0">
                <a:solidFill>
                  <a:schemeClr val="tx1"/>
                </a:solidFill>
              </a:rPr>
              <a:t>- popisuje události Kosmova života   </a:t>
            </a:r>
          </a:p>
        </p:txBody>
      </p:sp>
      <p:sp>
        <p:nvSpPr>
          <p:cNvPr id="5" name="Nadpis 1"/>
          <p:cNvSpPr>
            <a:spLocks noGrp="1"/>
          </p:cNvSpPr>
          <p:nvPr>
            <p:ph type="ctrTitle"/>
          </p:nvPr>
        </p:nvSpPr>
        <p:spPr>
          <a:xfrm>
            <a:off x="685800" y="195486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KOSMOVA KRONIKA ČESKÁ</a:t>
            </a:r>
            <a:br>
              <a:rPr lang="cs-CZ" sz="4000" dirty="0" smtClean="0">
                <a:solidFill>
                  <a:srgbClr val="FF0000"/>
                </a:solidFill>
              </a:rPr>
            </a:br>
            <a:r>
              <a:rPr lang="cs-CZ" sz="3600" dirty="0" smtClean="0">
                <a:solidFill>
                  <a:srgbClr val="002060"/>
                </a:solidFill>
              </a:rPr>
              <a:t>CHRONOLOGICKÉ ŘAZENÍ KNIH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751129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6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8000"/>
          <a:stretch/>
        </p:blipFill>
        <p:spPr bwMode="auto">
          <a:xfrm>
            <a:off x="5486" y="435837"/>
            <a:ext cx="9144000" cy="47319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354801"/>
            <a:ext cx="2765617" cy="3456384"/>
          </a:xfrm>
          <a:ln w="19050">
            <a:solidFill>
              <a:srgbClr val="FF0000"/>
            </a:solidFill>
          </a:ln>
        </p:spPr>
        <p:txBody>
          <a:bodyPr>
            <a:noAutofit/>
          </a:bodyPr>
          <a:lstStyle/>
          <a:p>
            <a:pPr>
              <a:buClr>
                <a:schemeClr val="tx1"/>
              </a:buClr>
            </a:pPr>
            <a:r>
              <a:rPr lang="cs-CZ" sz="1900" dirty="0" smtClean="0">
                <a:solidFill>
                  <a:schemeClr val="tx1"/>
                </a:solidFill>
              </a:rPr>
              <a:t>   </a:t>
            </a:r>
            <a:r>
              <a:rPr lang="cs-CZ" sz="1900" dirty="0" smtClean="0">
                <a:solidFill>
                  <a:srgbClr val="FF0000"/>
                </a:solidFill>
              </a:rPr>
              <a:t>PRVNÍ KNIHA</a:t>
            </a:r>
          </a:p>
        </p:txBody>
      </p:sp>
      <p:sp>
        <p:nvSpPr>
          <p:cNvPr id="5" name="Nadpis 1"/>
          <p:cNvSpPr>
            <a:spLocks noGrp="1"/>
          </p:cNvSpPr>
          <p:nvPr>
            <p:ph type="ctrTitle"/>
          </p:nvPr>
        </p:nvSpPr>
        <p:spPr>
          <a:xfrm>
            <a:off x="0" y="123478"/>
            <a:ext cx="9144000" cy="1102519"/>
          </a:xfrm>
        </p:spPr>
        <p:txBody>
          <a:bodyPr>
            <a:normAutofit fontScale="90000"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KOSMOVA KRONIKA ČESKÁ</a:t>
            </a:r>
            <a:br>
              <a:rPr lang="cs-CZ" sz="4000" dirty="0" smtClean="0">
                <a:solidFill>
                  <a:srgbClr val="FF0000"/>
                </a:solidFill>
              </a:rPr>
            </a:br>
            <a:r>
              <a:rPr lang="cs-CZ" sz="3600" dirty="0" smtClean="0">
                <a:solidFill>
                  <a:srgbClr val="002060"/>
                </a:solidFill>
              </a:rPr>
              <a:t>VYBRANÉ HISTORICKÉ POSTAVY JEDNOTLIVÝCH KNIH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6" name="Podnadpis 2"/>
          <p:cNvSpPr txBox="1">
            <a:spLocks/>
          </p:cNvSpPr>
          <p:nvPr/>
        </p:nvSpPr>
        <p:spPr>
          <a:xfrm>
            <a:off x="3203848" y="1347614"/>
            <a:ext cx="2736304" cy="3456384"/>
          </a:xfrm>
          <a:prstGeom prst="rect">
            <a:avLst/>
          </a:prstGeom>
          <a:ln w="19050">
            <a:solidFill>
              <a:srgbClr val="002060"/>
            </a:solidFill>
          </a:ln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chemeClr val="tx1"/>
              </a:buClr>
            </a:pPr>
            <a:r>
              <a:rPr lang="cs-CZ" sz="1900" dirty="0" smtClean="0">
                <a:solidFill>
                  <a:schemeClr val="tx1"/>
                </a:solidFill>
              </a:rPr>
              <a:t>   </a:t>
            </a:r>
            <a:r>
              <a:rPr lang="cs-CZ" sz="1900" dirty="0" smtClean="0">
                <a:solidFill>
                  <a:srgbClr val="002060"/>
                </a:solidFill>
              </a:rPr>
              <a:t>DRUHÁ KNIHA</a:t>
            </a: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6156176" y="1347614"/>
            <a:ext cx="2736304" cy="3456384"/>
          </a:xfrm>
          <a:prstGeom prst="rect">
            <a:avLst/>
          </a:prstGeom>
          <a:ln w="19050">
            <a:solidFill>
              <a:srgbClr val="00B050"/>
            </a:solidFill>
          </a:ln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Clr>
                <a:schemeClr val="tx1"/>
              </a:buClr>
            </a:pPr>
            <a:r>
              <a:rPr lang="cs-CZ" sz="1900" dirty="0" smtClean="0">
                <a:solidFill>
                  <a:schemeClr val="tx1"/>
                </a:solidFill>
              </a:rPr>
              <a:t>   </a:t>
            </a:r>
            <a:r>
              <a:rPr lang="cs-CZ" sz="1900" dirty="0" smtClean="0">
                <a:solidFill>
                  <a:srgbClr val="00B050"/>
                </a:solidFill>
              </a:rPr>
              <a:t>TŘETÍ KNIHA</a:t>
            </a:r>
          </a:p>
        </p:txBody>
      </p:sp>
      <p:pic>
        <p:nvPicPr>
          <p:cNvPr id="2050" name="Picture 2" descr="File:Chronica Polonorum Lech &amp; Czech.jpg">
            <a:hlinkClick r:id="rId4"/>
          </p:cNvPr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7556" t="12401"/>
          <a:stretch/>
        </p:blipFill>
        <p:spPr bwMode="auto">
          <a:xfrm>
            <a:off x="539552" y="1750873"/>
            <a:ext cx="971332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File:Josef Mathauser - Kněžna Libuše věští slávu Prahy.jpg">
            <a:hlinkClick r:id="rId6"/>
          </p:cNvPr>
          <p:cNvPicPr>
            <a:picLocks noChangeAspect="1" noChangeArrowheads="1"/>
          </p:cNvPicPr>
          <p:nvPr/>
        </p:nvPicPr>
        <p:blipFill rotWithShape="1"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000" t="17868" r="18154" b="10695"/>
          <a:stretch/>
        </p:blipFill>
        <p:spPr bwMode="auto">
          <a:xfrm>
            <a:off x="1840326" y="1762818"/>
            <a:ext cx="982571" cy="14146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File:H13vacl.jpg">
            <a:hlinkClick r:id="rId8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1620" y="3357380"/>
            <a:ext cx="719982" cy="1079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Podnadpis 2"/>
          <p:cNvSpPr txBox="1">
            <a:spLocks/>
          </p:cNvSpPr>
          <p:nvPr/>
        </p:nvSpPr>
        <p:spPr>
          <a:xfrm>
            <a:off x="538776" y="4011910"/>
            <a:ext cx="1301550" cy="72008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>
                <a:schemeClr val="tx1"/>
              </a:buClr>
            </a:pPr>
            <a:r>
              <a:rPr lang="cs-CZ" sz="1200" dirty="0" smtClean="0">
                <a:solidFill>
                  <a:schemeClr val="tx1"/>
                </a:solidFill>
              </a:rPr>
              <a:t>Praotec Čech, knežna Libuše a svatý Václav   </a:t>
            </a:r>
          </a:p>
        </p:txBody>
      </p:sp>
      <p:pic>
        <p:nvPicPr>
          <p:cNvPr id="2056" name="Picture 8" descr="File:Brzetysław I.jpg">
            <a:hlinkClick r:id="rId10"/>
          </p:cNvPr>
          <p:cNvPicPr>
            <a:picLocks noChangeAspect="1" noChangeArrowheads="1"/>
          </p:cNvPicPr>
          <p:nvPr/>
        </p:nvPicPr>
        <p:blipFill>
          <a:blip r:embed="rId1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811133"/>
            <a:ext cx="952500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File:VratislavII.JPG">
            <a:hlinkClick r:id="rId12"/>
          </p:cNvPr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04852" y="1823462"/>
            <a:ext cx="1182643" cy="14164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File:Konrad I.jpg">
            <a:hlinkClick r:id="rId14"/>
          </p:cNvPr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291256"/>
            <a:ext cx="952500" cy="14287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Podnadpis 2"/>
          <p:cNvSpPr txBox="1">
            <a:spLocks/>
          </p:cNvSpPr>
          <p:nvPr/>
        </p:nvSpPr>
        <p:spPr>
          <a:xfrm>
            <a:off x="4732056" y="3639035"/>
            <a:ext cx="928234" cy="72008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>
                <a:schemeClr val="tx1"/>
              </a:buClr>
            </a:pPr>
            <a:r>
              <a:rPr lang="cs-CZ" sz="1200" dirty="0" smtClean="0">
                <a:solidFill>
                  <a:schemeClr val="tx1"/>
                </a:solidFill>
              </a:rPr>
              <a:t>Břetislav I., Vratislav II.                     a </a:t>
            </a:r>
            <a:r>
              <a:rPr lang="cs-CZ" sz="1200" dirty="0">
                <a:solidFill>
                  <a:schemeClr val="tx1"/>
                </a:solidFill>
              </a:rPr>
              <a:t>K</a:t>
            </a:r>
            <a:r>
              <a:rPr lang="cs-CZ" sz="1200" dirty="0" smtClean="0">
                <a:solidFill>
                  <a:schemeClr val="tx1"/>
                </a:solidFill>
              </a:rPr>
              <a:t>onrád  I. Brněnský   </a:t>
            </a:r>
          </a:p>
        </p:txBody>
      </p:sp>
      <p:pic>
        <p:nvPicPr>
          <p:cNvPr id="2062" name="Picture 14" descr="File:VladislavI.JPG">
            <a:hlinkClick r:id="rId16"/>
          </p:cNvPr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823462"/>
            <a:ext cx="1399330" cy="1932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6" name="Podnadpis 2"/>
          <p:cNvSpPr txBox="1">
            <a:spLocks/>
          </p:cNvSpPr>
          <p:nvPr/>
        </p:nvSpPr>
        <p:spPr>
          <a:xfrm>
            <a:off x="7111804" y="3839105"/>
            <a:ext cx="928234" cy="316821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>
                <a:schemeClr val="tx1"/>
              </a:buClr>
            </a:pPr>
            <a:r>
              <a:rPr lang="cs-CZ" sz="1200" dirty="0">
                <a:solidFill>
                  <a:schemeClr val="tx1"/>
                </a:solidFill>
              </a:rPr>
              <a:t>V</a:t>
            </a:r>
            <a:r>
              <a:rPr lang="cs-CZ" sz="1200" dirty="0" smtClean="0">
                <a:solidFill>
                  <a:schemeClr val="tx1"/>
                </a:solidFill>
              </a:rPr>
              <a:t>ladislav I.    </a:t>
            </a:r>
          </a:p>
        </p:txBody>
      </p:sp>
    </p:spTree>
    <p:extLst>
      <p:ext uri="{BB962C8B-B14F-4D97-AF65-F5344CB8AC3E}">
        <p14:creationId xmlns:p14="http://schemas.microsoft.com/office/powerpoint/2010/main" val="34988866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4" grpId="0"/>
      <p:bldP spid="1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6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8000"/>
          <a:stretch/>
        </p:blipFill>
        <p:spPr bwMode="auto">
          <a:xfrm>
            <a:off x="0" y="195486"/>
            <a:ext cx="9144000" cy="47319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Nadpis 1"/>
          <p:cNvSpPr>
            <a:spLocks noGrp="1"/>
          </p:cNvSpPr>
          <p:nvPr>
            <p:ph type="ctrTitle"/>
          </p:nvPr>
        </p:nvSpPr>
        <p:spPr>
          <a:xfrm>
            <a:off x="685800" y="195486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KOSMOVA KRONIKA ČESKÁ</a:t>
            </a:r>
            <a:br>
              <a:rPr lang="cs-CZ" sz="4000" dirty="0" smtClean="0">
                <a:solidFill>
                  <a:srgbClr val="FF0000"/>
                </a:solidFill>
              </a:rPr>
            </a:br>
            <a:r>
              <a:rPr lang="cs-CZ" sz="3600" dirty="0" smtClean="0">
                <a:solidFill>
                  <a:srgbClr val="002060"/>
                </a:solidFill>
              </a:rPr>
              <a:t>TRADIČNÍ A NETRADIČNÍ UKÁZKY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>
          <a:xfrm>
            <a:off x="251520" y="1354800"/>
            <a:ext cx="4176464" cy="3665222"/>
          </a:xfrm>
          <a:ln w="19050">
            <a:solidFill>
              <a:srgbClr val="FF0000"/>
            </a:solidFill>
          </a:ln>
        </p:spPr>
        <p:txBody>
          <a:bodyPr>
            <a:noAutofit/>
          </a:bodyPr>
          <a:lstStyle/>
          <a:p>
            <a:pPr algn="l">
              <a:buClr>
                <a:schemeClr val="tx1"/>
              </a:buClr>
            </a:pPr>
            <a:r>
              <a:rPr lang="cs-CZ" sz="950" dirty="0" smtClean="0">
                <a:solidFill>
                  <a:srgbClr val="FF0000"/>
                </a:solidFill>
              </a:rPr>
              <a:t>…o příchodu praotce Čecha</a:t>
            </a:r>
            <a:r>
              <a:rPr lang="cs-CZ" sz="950" dirty="0" smtClean="0">
                <a:solidFill>
                  <a:schemeClr val="tx1"/>
                </a:solidFill>
              </a:rPr>
              <a:t>  </a:t>
            </a:r>
          </a:p>
          <a:p>
            <a:pPr algn="l">
              <a:buClr>
                <a:schemeClr val="tx1"/>
              </a:buClr>
            </a:pPr>
            <a:r>
              <a:rPr lang="cs-CZ" sz="950" dirty="0" smtClean="0">
                <a:solidFill>
                  <a:schemeClr val="tx1"/>
                </a:solidFill>
              </a:rPr>
              <a:t> </a:t>
            </a:r>
            <a:r>
              <a:rPr lang="cs-CZ" sz="950" i="1" dirty="0">
                <a:solidFill>
                  <a:schemeClr val="tx1"/>
                </a:solidFill>
              </a:rPr>
              <a:t>Je to divná věc a lze z ní uvážiti, jak vysoko se vypíná tato země: nevtéká do ní žádná cizí řeka, nýbrž všechny toky malé i velké, pojaty arci do větší řeky, jež </a:t>
            </a:r>
            <a:r>
              <a:rPr lang="cs-CZ" sz="950" i="1" dirty="0" err="1">
                <a:solidFill>
                  <a:schemeClr val="tx1"/>
                </a:solidFill>
              </a:rPr>
              <a:t>slove</a:t>
            </a:r>
            <a:r>
              <a:rPr lang="cs-CZ" sz="950" i="1" dirty="0">
                <a:solidFill>
                  <a:schemeClr val="tx1"/>
                </a:solidFill>
              </a:rPr>
              <a:t> Labe, tekou až do Severního moře. A poněvadž tato země za těch časů ležela nedotčena rádlem a do té doby do ní nevešel člověk, který by se jí dotekl, uznávám za vhodné o její úrodnosti či neúrodnosti pomlčeti, než říci něco nezaručeného. Když do těch pustin vstoupil člověk, ať to byl kdokoli - neznámo s kolika lidmi - hledaje příhodných míst k lidským příbytkům, přehlédl bystrým zrakem hory a doly, pláně a stráně, a tuším kolem hory Řípu mezi dvěma řekami, Ohří a Vltavou, prvá zařídil sídla, prvá založil obydlí a radostně na zemi postavil bůžky, jež s sebou </a:t>
            </a:r>
            <a:r>
              <a:rPr lang="cs-CZ" sz="950" i="1" dirty="0" smtClean="0">
                <a:solidFill>
                  <a:schemeClr val="tx1"/>
                </a:solidFill>
              </a:rPr>
              <a:t>na </a:t>
            </a:r>
            <a:r>
              <a:rPr lang="cs-CZ" sz="950" i="1" dirty="0">
                <a:solidFill>
                  <a:schemeClr val="tx1"/>
                </a:solidFill>
              </a:rPr>
              <a:t>rameni přinesl</a:t>
            </a:r>
            <a:r>
              <a:rPr lang="cs-CZ" sz="950" i="1" dirty="0" smtClean="0">
                <a:solidFill>
                  <a:schemeClr val="tx1"/>
                </a:solidFill>
              </a:rPr>
              <a:t>.</a:t>
            </a:r>
          </a:p>
          <a:p>
            <a:pPr algn="l">
              <a:buClr>
                <a:schemeClr val="tx1"/>
              </a:buClr>
            </a:pPr>
            <a:r>
              <a:rPr lang="cs-CZ" sz="950" i="1" dirty="0">
                <a:solidFill>
                  <a:schemeClr val="tx1"/>
                </a:solidFill>
              </a:rPr>
              <a:t>Tehdy starosta, jehož ostatní jako pána provázeli, mezi jiným takto promluvil ke své družině: "Druhové, kteří jste nejednou snášeli se mnou těžké trudy cesty po neschůdných lesích, zastavte se a obětujte oběť příjemnou svým bůžkům, jejichž zázračnou pomocí jste konečně přišli do této vlasti, kdysi osudem vám předurčené. To jest ona, to jest ona země, kterou jsem vám - jak se pamatuji - častokrát sliboval, země nikomu nepoddaná, zvěře a ptactva plná, sladkým medem a mlékem vlhnoucí, a jak sami pozorujete, podnebím k obývání příjemná. Vody jsou všude hojné a nad obyčej rybnaté. Zde se vám nebude ničeho nedostávati, protože vám nikdo nebude škoditi. Ale když takový, tak krásný a tak veliký kraj jest ve vašich rukou, rozvažte, jaké by bylo vhodné jméno pro tuto zemi." Ti hned, jako z božského vnuknutí, zvolali: "Poněvadž ty, otče, </a:t>
            </a:r>
            <a:r>
              <a:rPr lang="cs-CZ" sz="950" i="1" dirty="0" err="1">
                <a:solidFill>
                  <a:schemeClr val="tx1"/>
                </a:solidFill>
              </a:rPr>
              <a:t>sloveš</a:t>
            </a:r>
            <a:r>
              <a:rPr lang="cs-CZ" sz="950" i="1" dirty="0">
                <a:solidFill>
                  <a:schemeClr val="tx1"/>
                </a:solidFill>
              </a:rPr>
              <a:t> Čech, kde najdeme lepší nebo vhodnější jméno, než aby i země slula Čechy</a:t>
            </a:r>
            <a:r>
              <a:rPr lang="cs-CZ" sz="950" i="1" dirty="0" smtClean="0">
                <a:solidFill>
                  <a:schemeClr val="tx1"/>
                </a:solidFill>
              </a:rPr>
              <a:t>?" </a:t>
            </a:r>
            <a:endParaRPr lang="cs-CZ" sz="950" i="1" dirty="0">
              <a:solidFill>
                <a:schemeClr val="tx1"/>
              </a:solidFill>
            </a:endParaRPr>
          </a:p>
          <a:p>
            <a:pPr algn="l">
              <a:buClr>
                <a:schemeClr val="tx1"/>
              </a:buClr>
            </a:pPr>
            <a:endParaRPr lang="cs-CZ" sz="1000" dirty="0" smtClean="0">
              <a:solidFill>
                <a:schemeClr val="tx1"/>
              </a:solidFill>
            </a:endParaRPr>
          </a:p>
        </p:txBody>
      </p:sp>
      <p:sp>
        <p:nvSpPr>
          <p:cNvPr id="7" name="Podnadpis 2"/>
          <p:cNvSpPr txBox="1">
            <a:spLocks/>
          </p:cNvSpPr>
          <p:nvPr/>
        </p:nvSpPr>
        <p:spPr>
          <a:xfrm>
            <a:off x="4716016" y="1347614"/>
            <a:ext cx="4176464" cy="3672408"/>
          </a:xfrm>
          <a:prstGeom prst="rect">
            <a:avLst/>
          </a:prstGeom>
          <a:ln w="19050">
            <a:solidFill>
              <a:srgbClr val="002060"/>
            </a:solidFill>
          </a:ln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buClr>
                <a:schemeClr val="tx1"/>
              </a:buClr>
            </a:pPr>
            <a:r>
              <a:rPr lang="cs-CZ" sz="1600" dirty="0" smtClean="0">
                <a:solidFill>
                  <a:srgbClr val="002060"/>
                </a:solidFill>
              </a:rPr>
              <a:t>…o kněžně Libuši (</a:t>
            </a:r>
            <a:r>
              <a:rPr lang="cs-CZ" sz="1600" u="sng" dirty="0" smtClean="0">
                <a:solidFill>
                  <a:srgbClr val="002060"/>
                </a:solidFill>
              </a:rPr>
              <a:t>proč</a:t>
            </a:r>
            <a:r>
              <a:rPr lang="cs-CZ" sz="1600" dirty="0" smtClean="0">
                <a:solidFill>
                  <a:srgbClr val="002060"/>
                </a:solidFill>
              </a:rPr>
              <a:t> věděla, kam poslat posly</a:t>
            </a:r>
            <a:r>
              <a:rPr lang="cs-CZ" sz="1600" dirty="0" smtClean="0">
                <a:solidFill>
                  <a:srgbClr val="002060"/>
                </a:solidFill>
                <a:sym typeface="Wingdings" panose="05000000000000000000" pitchFamily="2" charset="2"/>
              </a:rPr>
              <a:t>?)</a:t>
            </a:r>
          </a:p>
          <a:p>
            <a:pPr algn="l">
              <a:buClr>
                <a:schemeClr val="tx1"/>
              </a:buClr>
            </a:pPr>
            <a:r>
              <a:rPr lang="cs-CZ" sz="1200" dirty="0">
                <a:solidFill>
                  <a:schemeClr val="tx1"/>
                </a:solidFill>
              </a:rPr>
              <a:t>Zatím byli určeni poslové, aby tomu muži přednesli vzkaz své paní i lidu. Když paní viděla, že jaksi, neznajíce cestu, váhají, pravila: „Co váháte? Jděte bez starostí, sledujte mého </a:t>
            </a:r>
            <a:r>
              <a:rPr lang="cs-CZ" sz="1200" dirty="0" smtClean="0">
                <a:solidFill>
                  <a:schemeClr val="tx1"/>
                </a:solidFill>
              </a:rPr>
              <a:t>koně,</a:t>
            </a:r>
            <a:r>
              <a:rPr lang="cs-CZ" sz="1200" baseline="30000" dirty="0">
                <a:solidFill>
                  <a:schemeClr val="tx1"/>
                </a:solidFill>
              </a:rPr>
              <a:t> </a:t>
            </a:r>
            <a:r>
              <a:rPr lang="cs-CZ" sz="1200" dirty="0" smtClean="0">
                <a:solidFill>
                  <a:schemeClr val="tx1"/>
                </a:solidFill>
              </a:rPr>
              <a:t>on </a:t>
            </a:r>
            <a:r>
              <a:rPr lang="cs-CZ" sz="1200" dirty="0">
                <a:solidFill>
                  <a:schemeClr val="tx1"/>
                </a:solidFill>
              </a:rPr>
              <a:t>vás povede pravou cestou a dovede zase zpět, neboť tu cestu nejednou </a:t>
            </a:r>
            <a:r>
              <a:rPr lang="cs-CZ" sz="1200" dirty="0" smtClean="0">
                <a:solidFill>
                  <a:schemeClr val="tx1"/>
                </a:solidFill>
              </a:rPr>
              <a:t>šlapal“.</a:t>
            </a:r>
            <a:r>
              <a:rPr lang="cs-CZ" sz="1200" dirty="0">
                <a:solidFill>
                  <a:schemeClr val="tx1"/>
                </a:solidFill>
              </a:rPr>
              <a:t/>
            </a:r>
            <a:br>
              <a:rPr lang="cs-CZ" sz="1200" dirty="0">
                <a:solidFill>
                  <a:schemeClr val="tx1"/>
                </a:solidFill>
              </a:rPr>
            </a:br>
            <a:r>
              <a:rPr lang="cs-CZ" sz="1200" dirty="0">
                <a:solidFill>
                  <a:schemeClr val="tx1"/>
                </a:solidFill>
              </a:rPr>
              <a:t>          </a:t>
            </a:r>
            <a:r>
              <a:rPr lang="cs-CZ" sz="1200" i="1" dirty="0">
                <a:solidFill>
                  <a:schemeClr val="tx1"/>
                </a:solidFill>
              </a:rPr>
              <a:t>Lichá šíří se pověst a zároveň mínění křivé,</a:t>
            </a:r>
            <a:r>
              <a:rPr lang="cs-CZ" sz="1200" dirty="0">
                <a:solidFill>
                  <a:schemeClr val="tx1"/>
                </a:solidFill>
              </a:rPr>
              <a:t/>
            </a:r>
            <a:br>
              <a:rPr lang="cs-CZ" sz="1200" dirty="0">
                <a:solidFill>
                  <a:schemeClr val="tx1"/>
                </a:solidFill>
              </a:rPr>
            </a:br>
            <a:r>
              <a:rPr lang="cs-CZ" sz="1200" u="sng" dirty="0">
                <a:solidFill>
                  <a:schemeClr val="tx1"/>
                </a:solidFill>
              </a:rPr>
              <a:t>že paní sama vždy za nočního ticha tu bájnou cestu na koni tam konávala a před kuropěním se vracívala</a:t>
            </a:r>
            <a:r>
              <a:rPr lang="cs-CZ" sz="1200" dirty="0">
                <a:solidFill>
                  <a:schemeClr val="tx1"/>
                </a:solidFill>
              </a:rPr>
              <a:t>; tomu</a:t>
            </a:r>
            <a:br>
              <a:rPr lang="cs-CZ" sz="1200" dirty="0">
                <a:solidFill>
                  <a:schemeClr val="tx1"/>
                </a:solidFill>
              </a:rPr>
            </a:br>
            <a:r>
              <a:rPr lang="cs-CZ" sz="1200" dirty="0">
                <a:solidFill>
                  <a:schemeClr val="tx1"/>
                </a:solidFill>
              </a:rPr>
              <a:t>          </a:t>
            </a:r>
            <a:r>
              <a:rPr lang="cs-CZ" sz="1200" i="1" dirty="0">
                <a:solidFill>
                  <a:schemeClr val="tx1"/>
                </a:solidFill>
              </a:rPr>
              <a:t>„ať Žid </a:t>
            </a:r>
            <a:r>
              <a:rPr lang="cs-CZ" sz="1200" i="1" dirty="0" err="1">
                <a:solidFill>
                  <a:schemeClr val="tx1"/>
                </a:solidFill>
              </a:rPr>
              <a:t>Apella</a:t>
            </a:r>
            <a:r>
              <a:rPr lang="cs-CZ" sz="1200" i="1" dirty="0">
                <a:solidFill>
                  <a:schemeClr val="tx1"/>
                </a:solidFill>
              </a:rPr>
              <a:t> věří</a:t>
            </a:r>
            <a:r>
              <a:rPr lang="cs-CZ" sz="1200" i="1" dirty="0" smtClean="0">
                <a:solidFill>
                  <a:schemeClr val="tx1"/>
                </a:solidFill>
              </a:rPr>
              <a:t>“</a:t>
            </a:r>
          </a:p>
          <a:p>
            <a:pPr algn="l">
              <a:buClr>
                <a:schemeClr val="tx1"/>
              </a:buClr>
            </a:pPr>
            <a:endParaRPr lang="cs-CZ" sz="1200" i="1" dirty="0" smtClean="0">
              <a:solidFill>
                <a:schemeClr val="tx1"/>
              </a:solidFill>
            </a:endParaRPr>
          </a:p>
          <a:p>
            <a:pPr algn="l">
              <a:buClr>
                <a:schemeClr val="tx1"/>
              </a:buClr>
            </a:pPr>
            <a:r>
              <a:rPr lang="cs-CZ" sz="1600" i="1" dirty="0" smtClean="0">
                <a:solidFill>
                  <a:srgbClr val="002060"/>
                </a:solidFill>
              </a:rPr>
              <a:t>…o knížeti Jaromírovi (chudák)</a:t>
            </a:r>
          </a:p>
          <a:p>
            <a:pPr algn="l">
              <a:buClr>
                <a:schemeClr val="tx1"/>
              </a:buClr>
            </a:pPr>
            <a:r>
              <a:rPr lang="cs-CZ" sz="1200" dirty="0" smtClean="0">
                <a:solidFill>
                  <a:schemeClr val="tx1"/>
                </a:solidFill>
              </a:rPr>
              <a:t>A po nemnohých dnech Kochan, o němž jsme se výše zmínili, </a:t>
            </a:r>
            <a:r>
              <a:rPr lang="cs-CZ" sz="1200" dirty="0">
                <a:solidFill>
                  <a:schemeClr val="tx1"/>
                </a:solidFill>
              </a:rPr>
              <a:t>poslal svého kata, a když onen slepec, sedě na záchodě v hodině noční, vyprazdňoval břich, proklál ho ostrým oštěpem zezadu až do útrob břišních</a:t>
            </a:r>
            <a:r>
              <a:rPr lang="cs-CZ" sz="1200" dirty="0" smtClean="0">
                <a:solidFill>
                  <a:schemeClr val="tx1"/>
                </a:solidFill>
              </a:rPr>
              <a:t>.</a:t>
            </a:r>
            <a:r>
              <a:rPr lang="cs-CZ" sz="1050" dirty="0">
                <a:solidFill>
                  <a:schemeClr val="tx1"/>
                </a:solidFill>
              </a:rPr>
              <a:t/>
            </a:r>
            <a:br>
              <a:rPr lang="cs-CZ" sz="1050" dirty="0">
                <a:solidFill>
                  <a:schemeClr val="tx1"/>
                </a:solidFill>
              </a:rPr>
            </a:br>
            <a:endParaRPr lang="cs-CZ" sz="105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848474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 animBg="1"/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6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8000"/>
          <a:stretch/>
        </p:blipFill>
        <p:spPr bwMode="auto">
          <a:xfrm>
            <a:off x="0" y="411510"/>
            <a:ext cx="9144000" cy="47319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54255" y="1347614"/>
            <a:ext cx="8166217" cy="3456384"/>
          </a:xfrm>
        </p:spPr>
        <p:txBody>
          <a:bodyPr>
            <a:noAutofit/>
          </a:bodyPr>
          <a:lstStyle/>
          <a:p>
            <a:pPr marL="457200" indent="-457200" algn="just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2300" dirty="0">
                <a:solidFill>
                  <a:schemeClr val="tx1"/>
                </a:solidFill>
              </a:rPr>
              <a:t>z</a:t>
            </a:r>
            <a:r>
              <a:rPr lang="cs-CZ" sz="2300" dirty="0" smtClean="0">
                <a:solidFill>
                  <a:schemeClr val="tx1"/>
                </a:solidFill>
              </a:rPr>
              <a:t>a přímé pokračovatele Kosmovy kroniky bývají označováni </a:t>
            </a:r>
            <a:r>
              <a:rPr lang="cs-CZ" sz="2300" dirty="0" smtClean="0">
                <a:solidFill>
                  <a:srgbClr val="002060"/>
                </a:solidFill>
              </a:rPr>
              <a:t>Kanovník Vyšehradský </a:t>
            </a:r>
            <a:r>
              <a:rPr lang="cs-CZ" sz="2300" dirty="0" smtClean="0">
                <a:solidFill>
                  <a:schemeClr val="tx1"/>
                </a:solidFill>
              </a:rPr>
              <a:t>a </a:t>
            </a:r>
            <a:r>
              <a:rPr lang="cs-CZ" sz="2300" dirty="0" smtClean="0">
                <a:solidFill>
                  <a:srgbClr val="002060"/>
                </a:solidFill>
              </a:rPr>
              <a:t>Mnich sázavský </a:t>
            </a:r>
            <a:r>
              <a:rPr lang="cs-CZ" sz="2300" dirty="0" smtClean="0">
                <a:solidFill>
                  <a:schemeClr val="tx1"/>
                </a:solidFill>
              </a:rPr>
              <a:t>– dovedli své dílo do 40. respektive 60. let 12. století</a:t>
            </a:r>
          </a:p>
          <a:p>
            <a:pPr marL="457200" indent="-457200" algn="just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2300" dirty="0">
                <a:solidFill>
                  <a:schemeClr val="tx1"/>
                </a:solidFill>
              </a:rPr>
              <a:t>z</a:t>
            </a:r>
            <a:r>
              <a:rPr lang="cs-CZ" sz="2300" dirty="0" smtClean="0">
                <a:solidFill>
                  <a:schemeClr val="tx1"/>
                </a:solidFill>
              </a:rPr>
              <a:t>a nepřímé pokračovatele pak bývají uváděni kronikáři</a:t>
            </a:r>
            <a:r>
              <a:rPr lang="cs-CZ" sz="2300" dirty="0" smtClean="0">
                <a:solidFill>
                  <a:srgbClr val="002060"/>
                </a:solidFill>
              </a:rPr>
              <a:t> Vincentius </a:t>
            </a:r>
            <a:r>
              <a:rPr lang="cs-CZ" sz="2300" dirty="0" smtClean="0">
                <a:solidFill>
                  <a:schemeClr val="tx1"/>
                </a:solidFill>
              </a:rPr>
              <a:t>a </a:t>
            </a:r>
            <a:r>
              <a:rPr lang="cs-CZ" sz="2300" dirty="0" smtClean="0">
                <a:solidFill>
                  <a:srgbClr val="002060"/>
                </a:solidFill>
              </a:rPr>
              <a:t>Jarloch</a:t>
            </a:r>
            <a:endParaRPr lang="cs-CZ" sz="2300" dirty="0" smtClean="0">
              <a:solidFill>
                <a:schemeClr val="tx1"/>
              </a:solidFill>
            </a:endParaRPr>
          </a:p>
          <a:p>
            <a:pPr marL="457200" indent="-457200" algn="just"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cs-CZ" sz="2300" dirty="0" smtClean="0">
                <a:solidFill>
                  <a:schemeClr val="tx1"/>
                </a:solidFill>
              </a:rPr>
              <a:t>Kosmova kronika se pak stala nejen cenným historickým pramenem, ale i inspirací pro řadu našich umělců (Bedřich Smetana, Mikoláš Aleš, Alois Jirásek atd.)   </a:t>
            </a:r>
          </a:p>
        </p:txBody>
      </p:sp>
      <p:sp>
        <p:nvSpPr>
          <p:cNvPr id="5" name="Nadpis 1"/>
          <p:cNvSpPr>
            <a:spLocks noGrp="1"/>
          </p:cNvSpPr>
          <p:nvPr>
            <p:ph type="ctrTitle"/>
          </p:nvPr>
        </p:nvSpPr>
        <p:spPr>
          <a:xfrm>
            <a:off x="685800" y="195486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KOSMOVA KRONIKA ČESKÁ</a:t>
            </a:r>
            <a:br>
              <a:rPr lang="cs-CZ" sz="4000" dirty="0" smtClean="0">
                <a:solidFill>
                  <a:srgbClr val="FF0000"/>
                </a:solidFill>
              </a:rPr>
            </a:br>
            <a:r>
              <a:rPr lang="cs-CZ" sz="3600" dirty="0" smtClean="0">
                <a:solidFill>
                  <a:srgbClr val="002060"/>
                </a:solidFill>
              </a:rPr>
              <a:t>KOSMOVI POKRAČOVATELÉ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436940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6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8000"/>
          <a:stretch/>
        </p:blipFill>
        <p:spPr bwMode="auto">
          <a:xfrm>
            <a:off x="0" y="411510"/>
            <a:ext cx="9144000" cy="47319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051720" y="2499742"/>
            <a:ext cx="5573929" cy="792088"/>
          </a:xfrm>
        </p:spPr>
        <p:txBody>
          <a:bodyPr>
            <a:noAutofit/>
          </a:bodyPr>
          <a:lstStyle/>
          <a:p>
            <a:pPr algn="just">
              <a:buClr>
                <a:schemeClr val="tx1"/>
              </a:buClr>
            </a:pPr>
            <a:r>
              <a:rPr lang="cs-CZ" sz="4400" dirty="0" smtClean="0">
                <a:solidFill>
                  <a:schemeClr val="tx1"/>
                </a:solidFill>
              </a:rPr>
              <a:t>DĚKUJI ZA POZORNOST.   </a:t>
            </a:r>
          </a:p>
        </p:txBody>
      </p:sp>
      <p:sp>
        <p:nvSpPr>
          <p:cNvPr id="5" name="Nadpis 1"/>
          <p:cNvSpPr>
            <a:spLocks noGrp="1"/>
          </p:cNvSpPr>
          <p:nvPr>
            <p:ph type="ctrTitle"/>
          </p:nvPr>
        </p:nvSpPr>
        <p:spPr>
          <a:xfrm>
            <a:off x="685800" y="195486"/>
            <a:ext cx="7772400" cy="1102519"/>
          </a:xfrm>
        </p:spPr>
        <p:txBody>
          <a:bodyPr>
            <a:normAutofit fontScale="90000"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KOSMOVA KRONIKA ČESKÁ</a:t>
            </a:r>
            <a:br>
              <a:rPr lang="cs-CZ" sz="4000" dirty="0" smtClean="0">
                <a:solidFill>
                  <a:srgbClr val="FF0000"/>
                </a:solidFill>
              </a:rPr>
            </a:br>
            <a:r>
              <a:rPr lang="cs-CZ" sz="3600" dirty="0" smtClean="0">
                <a:solidFill>
                  <a:srgbClr val="002060"/>
                </a:solidFill>
              </a:rPr>
              <a:t>KOSMOVI POKRAČOVATELÉ</a:t>
            </a:r>
            <a:endParaRPr lang="cs-CZ" sz="36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96132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65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b="8000"/>
          <a:stretch/>
        </p:blipFill>
        <p:spPr bwMode="auto">
          <a:xfrm>
            <a:off x="0" y="411510"/>
            <a:ext cx="9144000" cy="473199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203598"/>
            <a:ext cx="8496944" cy="3744416"/>
          </a:xfrm>
        </p:spPr>
        <p:txBody>
          <a:bodyPr>
            <a:normAutofit fontScale="92500"/>
          </a:bodyPr>
          <a:lstStyle/>
          <a:p>
            <a:pPr algn="l"/>
            <a:r>
              <a:rPr lang="cs-CZ" sz="1200" dirty="0" smtClean="0">
                <a:solidFill>
                  <a:schemeClr val="tx1"/>
                </a:solidFill>
              </a:rPr>
              <a:t>Literatura pro I. ročník středních škol, učebnice. I. vyd. Brno, </a:t>
            </a:r>
            <a:r>
              <a:rPr lang="cs-CZ" sz="1200" dirty="0" err="1" smtClean="0">
                <a:solidFill>
                  <a:schemeClr val="tx1"/>
                </a:solidFill>
              </a:rPr>
              <a:t>Didaktis</a:t>
            </a:r>
            <a:r>
              <a:rPr lang="cs-CZ" sz="1200" dirty="0" smtClean="0">
                <a:solidFill>
                  <a:schemeClr val="tx1"/>
                </a:solidFill>
              </a:rPr>
              <a:t> 2 008. 151 s. ISBN 978 – 80 – 7358 – 115 – 2</a:t>
            </a:r>
          </a:p>
          <a:p>
            <a:pPr algn="l"/>
            <a:r>
              <a:rPr lang="cs-CZ" sz="1200" dirty="0" smtClean="0">
                <a:solidFill>
                  <a:schemeClr val="tx1"/>
                </a:solidFill>
                <a:effectLst/>
              </a:rPr>
              <a:t>KOSMAS. </a:t>
            </a:r>
            <a:r>
              <a:rPr lang="cs-CZ" sz="1200" i="1" dirty="0" smtClean="0">
                <a:solidFill>
                  <a:schemeClr val="tx1"/>
                </a:solidFill>
                <a:effectLst/>
              </a:rPr>
              <a:t>Kosmova kronika česká</a:t>
            </a:r>
            <a:r>
              <a:rPr lang="cs-CZ" sz="1200" dirty="0" smtClean="0">
                <a:solidFill>
                  <a:schemeClr val="tx1"/>
                </a:solidFill>
                <a:effectLst/>
              </a:rPr>
              <a:t>. Praha: Svoboda, 1972, ISBN NEUVEDENO.</a:t>
            </a:r>
          </a:p>
          <a:p>
            <a:pPr algn="l"/>
            <a:r>
              <a:rPr lang="cs-CZ" sz="1200" dirty="0">
                <a:solidFill>
                  <a:schemeClr val="tx1"/>
                </a:solidFill>
              </a:rPr>
              <a:t>MAREČKOVÁ, Marie. </a:t>
            </a:r>
            <a:r>
              <a:rPr lang="cs-CZ" sz="1200" i="1" dirty="0">
                <a:solidFill>
                  <a:schemeClr val="tx1"/>
                </a:solidFill>
              </a:rPr>
              <a:t>Materiály k vývoji české historiografie</a:t>
            </a:r>
            <a:r>
              <a:rPr lang="cs-CZ" sz="1200" dirty="0">
                <a:solidFill>
                  <a:schemeClr val="tx1"/>
                </a:solidFill>
              </a:rPr>
              <a:t>. Brno: Masarykova univerzita, 2001, ISBN 80-210-2597-2</a:t>
            </a:r>
            <a:r>
              <a:rPr lang="cs-CZ" sz="1200" dirty="0" smtClean="0">
                <a:solidFill>
                  <a:schemeClr val="tx1"/>
                </a:solidFill>
              </a:rPr>
              <a:t>.</a:t>
            </a:r>
          </a:p>
          <a:p>
            <a:pPr algn="l"/>
            <a:r>
              <a:rPr lang="cs-CZ" sz="1200" dirty="0">
                <a:solidFill>
                  <a:schemeClr val="tx1"/>
                </a:solidFill>
              </a:rPr>
              <a:t>AUTOR NEUVEDEN. </a:t>
            </a:r>
            <a:r>
              <a:rPr lang="cs-CZ" sz="1200" i="1" dirty="0">
                <a:solidFill>
                  <a:schemeClr val="tx1"/>
                </a:solidFill>
              </a:rPr>
              <a:t>Kosmova kronika česká</a:t>
            </a:r>
            <a:r>
              <a:rPr lang="cs-CZ" sz="1200" dirty="0">
                <a:solidFill>
                  <a:schemeClr val="tx1"/>
                </a:solidFill>
              </a:rPr>
              <a:t> [online]. [cit. </a:t>
            </a:r>
            <a:r>
              <a:rPr lang="cs-CZ" sz="1200" dirty="0" smtClean="0">
                <a:solidFill>
                  <a:schemeClr val="tx1"/>
                </a:solidFill>
              </a:rPr>
              <a:t>5.11.2013]. </a:t>
            </a:r>
            <a:r>
              <a:rPr lang="cs-CZ" sz="1200" dirty="0">
                <a:solidFill>
                  <a:schemeClr val="tx1"/>
                </a:solidFill>
              </a:rPr>
              <a:t>Dostupný na WWW: http://cs.wikipedia.org/wiki/Kosmova_kronika_%C4%8Desk%C3%A1 </a:t>
            </a:r>
            <a:endParaRPr lang="cs-CZ" sz="1200" dirty="0" smtClean="0">
              <a:solidFill>
                <a:schemeClr val="tx1"/>
              </a:solidFill>
            </a:endParaRPr>
          </a:p>
          <a:p>
            <a:pPr algn="l"/>
            <a:r>
              <a:rPr lang="en-US" sz="1200" dirty="0">
                <a:solidFill>
                  <a:schemeClr val="tx1"/>
                </a:solidFill>
              </a:rPr>
              <a:t>UNKNOWN. </a:t>
            </a:r>
            <a:r>
              <a:rPr lang="en-US" sz="1200" i="1" dirty="0" err="1">
                <a:solidFill>
                  <a:schemeClr val="tx1"/>
                </a:solidFill>
              </a:rPr>
              <a:t>wikimedia</a:t>
            </a:r>
            <a:r>
              <a:rPr lang="en-US" sz="1200" i="1" dirty="0">
                <a:solidFill>
                  <a:schemeClr val="tx1"/>
                </a:solidFill>
              </a:rPr>
              <a:t> Commons</a:t>
            </a:r>
            <a:r>
              <a:rPr lang="en-US" sz="1200" dirty="0">
                <a:solidFill>
                  <a:schemeClr val="tx1"/>
                </a:solidFill>
              </a:rPr>
              <a:t> [online]. [cit. </a:t>
            </a:r>
            <a:r>
              <a:rPr lang="en-US" sz="1200" dirty="0" smtClean="0">
                <a:solidFill>
                  <a:schemeClr val="tx1"/>
                </a:solidFill>
              </a:rPr>
              <a:t>5.</a:t>
            </a:r>
            <a:r>
              <a:rPr lang="cs-CZ" sz="1200" dirty="0" smtClean="0">
                <a:solidFill>
                  <a:schemeClr val="tx1"/>
                </a:solidFill>
              </a:rPr>
              <a:t>11</a:t>
            </a:r>
            <a:r>
              <a:rPr lang="en-US" sz="1200" dirty="0" smtClean="0">
                <a:solidFill>
                  <a:schemeClr val="tx1"/>
                </a:solidFill>
              </a:rPr>
              <a:t>.201</a:t>
            </a:r>
            <a:r>
              <a:rPr lang="cs-CZ" sz="1200" dirty="0" smtClean="0">
                <a:solidFill>
                  <a:schemeClr val="tx1"/>
                </a:solidFill>
              </a:rPr>
              <a:t>3</a:t>
            </a:r>
            <a:r>
              <a:rPr lang="en-US" sz="1200" dirty="0" smtClean="0">
                <a:solidFill>
                  <a:schemeClr val="tx1"/>
                </a:solidFill>
              </a:rPr>
              <a:t>]. </a:t>
            </a:r>
            <a:r>
              <a:rPr lang="en-US" sz="1200" dirty="0" err="1">
                <a:solidFill>
                  <a:schemeClr val="tx1"/>
                </a:solidFill>
              </a:rPr>
              <a:t>Dostupný</a:t>
            </a:r>
            <a:r>
              <a:rPr lang="en-US" sz="1200" dirty="0">
                <a:solidFill>
                  <a:schemeClr val="tx1"/>
                </a:solidFill>
              </a:rPr>
              <a:t> </a:t>
            </a:r>
            <a:r>
              <a:rPr lang="en-US" sz="1200" dirty="0" err="1">
                <a:solidFill>
                  <a:schemeClr val="tx1"/>
                </a:solidFill>
              </a:rPr>
              <a:t>na</a:t>
            </a:r>
            <a:r>
              <a:rPr lang="en-US" sz="1200" dirty="0">
                <a:solidFill>
                  <a:schemeClr val="tx1"/>
                </a:solidFill>
              </a:rPr>
              <a:t> WWW: http://commons.wikimedia.org/wiki/File:Kosmas.jpg </a:t>
            </a:r>
            <a:endParaRPr lang="cs-CZ" sz="1200" dirty="0" smtClean="0">
              <a:solidFill>
                <a:schemeClr val="tx1"/>
              </a:solidFill>
            </a:endParaRPr>
          </a:p>
          <a:p>
            <a:pPr algn="l"/>
            <a:r>
              <a:rPr lang="cs-CZ" sz="1200" dirty="0">
                <a:solidFill>
                  <a:schemeClr val="tx1"/>
                </a:solidFill>
              </a:rPr>
              <a:t>AUTOR NEUVEDEN. </a:t>
            </a:r>
            <a:r>
              <a:rPr lang="cs-CZ" sz="1200" i="1" dirty="0" err="1">
                <a:solidFill>
                  <a:schemeClr val="tx1"/>
                </a:solidFill>
              </a:rPr>
              <a:t>Devian</a:t>
            </a:r>
            <a:r>
              <a:rPr lang="cs-CZ" sz="1200" i="1" dirty="0">
                <a:solidFill>
                  <a:schemeClr val="tx1"/>
                </a:solidFill>
              </a:rPr>
              <a:t>. </a:t>
            </a:r>
            <a:r>
              <a:rPr lang="cs-CZ" sz="1200" i="1" dirty="0" err="1">
                <a:solidFill>
                  <a:schemeClr val="tx1"/>
                </a:solidFill>
              </a:rPr>
              <a:t>cz</a:t>
            </a:r>
            <a:r>
              <a:rPr lang="cs-CZ" sz="1200" i="1" dirty="0">
                <a:solidFill>
                  <a:schemeClr val="tx1"/>
                </a:solidFill>
              </a:rPr>
              <a:t> (volně šiřitelné pro nekomerční využití)</a:t>
            </a:r>
            <a:r>
              <a:rPr lang="cs-CZ" sz="1200" dirty="0">
                <a:solidFill>
                  <a:schemeClr val="tx1"/>
                </a:solidFill>
              </a:rPr>
              <a:t> [online]. [cit. </a:t>
            </a:r>
            <a:r>
              <a:rPr lang="cs-CZ" sz="1200" dirty="0" smtClean="0">
                <a:solidFill>
                  <a:schemeClr val="tx1"/>
                </a:solidFill>
              </a:rPr>
              <a:t>5.11.2013]. </a:t>
            </a:r>
            <a:r>
              <a:rPr lang="cs-CZ" sz="1200" dirty="0">
                <a:solidFill>
                  <a:schemeClr val="tx1"/>
                </a:solidFill>
              </a:rPr>
              <a:t>Dostupný na WWW: http://devian.cz/2010/vyporadani-s-historii-kultura-tradice-ekonomie</a:t>
            </a:r>
            <a:r>
              <a:rPr lang="cs-CZ" sz="1200" dirty="0" smtClean="0">
                <a:solidFill>
                  <a:schemeClr val="tx1"/>
                </a:solidFill>
              </a:rPr>
              <a:t>/</a:t>
            </a:r>
          </a:p>
          <a:p>
            <a:pPr algn="l"/>
            <a:r>
              <a:rPr lang="cs-CZ" sz="1200" dirty="0">
                <a:solidFill>
                  <a:schemeClr val="tx1"/>
                </a:solidFill>
              </a:rPr>
              <a:t>MIECHOWITA, Maciej. </a:t>
            </a:r>
            <a:r>
              <a:rPr lang="cs-CZ" sz="1200" i="1" dirty="0" err="1">
                <a:solidFill>
                  <a:schemeClr val="tx1"/>
                </a:solidFill>
              </a:rPr>
              <a:t>Wikimedia</a:t>
            </a:r>
            <a:r>
              <a:rPr lang="cs-CZ" sz="1200" i="1" dirty="0">
                <a:solidFill>
                  <a:schemeClr val="tx1"/>
                </a:solidFill>
              </a:rPr>
              <a:t> </a:t>
            </a:r>
            <a:r>
              <a:rPr lang="cs-CZ" sz="1200" i="1" dirty="0" err="1">
                <a:solidFill>
                  <a:schemeClr val="tx1"/>
                </a:solidFill>
              </a:rPr>
              <a:t>Commons</a:t>
            </a:r>
            <a:r>
              <a:rPr lang="cs-CZ" sz="1200" dirty="0">
                <a:solidFill>
                  <a:schemeClr val="tx1"/>
                </a:solidFill>
              </a:rPr>
              <a:t> [online]. [cit. </a:t>
            </a:r>
            <a:r>
              <a:rPr lang="cs-CZ" sz="1200" dirty="0" smtClean="0">
                <a:solidFill>
                  <a:schemeClr val="tx1"/>
                </a:solidFill>
              </a:rPr>
              <a:t>5.11.2013]. </a:t>
            </a:r>
            <a:r>
              <a:rPr lang="cs-CZ" sz="1200" dirty="0">
                <a:solidFill>
                  <a:schemeClr val="tx1"/>
                </a:solidFill>
              </a:rPr>
              <a:t>Dostupný na WWW: http://commons.wikimedia.org/wiki/File:Chronica_Polonorum_Lech_%26_Czech.jpg </a:t>
            </a:r>
            <a:r>
              <a:rPr lang="cs-CZ" sz="1200" dirty="0" smtClean="0">
                <a:solidFill>
                  <a:schemeClr val="tx1"/>
                </a:solidFill>
              </a:rPr>
              <a:t> </a:t>
            </a:r>
          </a:p>
          <a:p>
            <a:pPr algn="l"/>
            <a:r>
              <a:rPr lang="cs-CZ" sz="1200" dirty="0">
                <a:solidFill>
                  <a:schemeClr val="tx1"/>
                </a:solidFill>
              </a:rPr>
              <a:t>MATHAUSER, Josef. </a:t>
            </a:r>
            <a:r>
              <a:rPr lang="cs-CZ" sz="1200" i="1" dirty="0" err="1">
                <a:solidFill>
                  <a:schemeClr val="tx1"/>
                </a:solidFill>
              </a:rPr>
              <a:t>Wikimedia</a:t>
            </a:r>
            <a:r>
              <a:rPr lang="cs-CZ" sz="1200" i="1" dirty="0">
                <a:solidFill>
                  <a:schemeClr val="tx1"/>
                </a:solidFill>
              </a:rPr>
              <a:t> </a:t>
            </a:r>
            <a:r>
              <a:rPr lang="cs-CZ" sz="1200" i="1" dirty="0" err="1">
                <a:solidFill>
                  <a:schemeClr val="tx1"/>
                </a:solidFill>
              </a:rPr>
              <a:t>Commons</a:t>
            </a:r>
            <a:r>
              <a:rPr lang="cs-CZ" sz="1200" dirty="0">
                <a:solidFill>
                  <a:schemeClr val="tx1"/>
                </a:solidFill>
              </a:rPr>
              <a:t> [online]. [cit. </a:t>
            </a:r>
            <a:r>
              <a:rPr lang="cs-CZ" sz="1200" dirty="0" smtClean="0">
                <a:solidFill>
                  <a:schemeClr val="tx1"/>
                </a:solidFill>
              </a:rPr>
              <a:t>5.11.2013]. </a:t>
            </a:r>
            <a:r>
              <a:rPr lang="cs-CZ" sz="1200" dirty="0">
                <a:solidFill>
                  <a:schemeClr val="tx1"/>
                </a:solidFill>
              </a:rPr>
              <a:t>Dostupný na WWW: hhttp://commons.wikimedia.org/wiki/File:Josef_Mathauser_-_Kn%C4%9B%C5%BEna_Libu%C5%A1e_v%C4%9B%C5%A1t%C3%AD_sl%C3%A1vu_Prahy.jpg </a:t>
            </a:r>
            <a:r>
              <a:rPr lang="cs-CZ" sz="1200" dirty="0" smtClean="0">
                <a:solidFill>
                  <a:schemeClr val="tx1"/>
                </a:solidFill>
              </a:rPr>
              <a:t> </a:t>
            </a:r>
            <a:r>
              <a:rPr lang="cs-CZ" sz="1200" dirty="0" smtClean="0">
                <a:solidFill>
                  <a:schemeClr val="tx1"/>
                </a:solidFill>
                <a:effectLst/>
              </a:rPr>
              <a:t> </a:t>
            </a:r>
            <a:endParaRPr lang="cs-CZ" sz="1200" dirty="0" smtClean="0">
              <a:solidFill>
                <a:schemeClr val="tx1"/>
              </a:solidFill>
            </a:endParaRPr>
          </a:p>
          <a:p>
            <a:pPr algn="l"/>
            <a:r>
              <a:rPr lang="cs-CZ" sz="1200" dirty="0">
                <a:solidFill>
                  <a:schemeClr val="tx1"/>
                </a:solidFill>
              </a:rPr>
              <a:t>AUTOR NEUVEDEN. </a:t>
            </a:r>
            <a:r>
              <a:rPr lang="cs-CZ" sz="1200" i="1" dirty="0" err="1">
                <a:solidFill>
                  <a:schemeClr val="tx1"/>
                </a:solidFill>
              </a:rPr>
              <a:t>Wikimedia</a:t>
            </a:r>
            <a:r>
              <a:rPr lang="cs-CZ" sz="1200" i="1" dirty="0">
                <a:solidFill>
                  <a:schemeClr val="tx1"/>
                </a:solidFill>
              </a:rPr>
              <a:t> </a:t>
            </a:r>
            <a:r>
              <a:rPr lang="cs-CZ" sz="1200" i="1" dirty="0" err="1">
                <a:solidFill>
                  <a:schemeClr val="tx1"/>
                </a:solidFill>
              </a:rPr>
              <a:t>Commons</a:t>
            </a:r>
            <a:r>
              <a:rPr lang="cs-CZ" sz="1200" dirty="0">
                <a:solidFill>
                  <a:schemeClr val="tx1"/>
                </a:solidFill>
              </a:rPr>
              <a:t> [online]. [cit. </a:t>
            </a:r>
            <a:r>
              <a:rPr lang="cs-CZ" sz="1200" dirty="0" smtClean="0">
                <a:solidFill>
                  <a:schemeClr val="tx1"/>
                </a:solidFill>
              </a:rPr>
              <a:t>5.11.2013]. </a:t>
            </a:r>
            <a:r>
              <a:rPr lang="cs-CZ" sz="1200" dirty="0">
                <a:solidFill>
                  <a:schemeClr val="tx1"/>
                </a:solidFill>
              </a:rPr>
              <a:t>Dostupný na WWW: http://commons.wikimedia.org/wiki/File:H13vacl.jpg </a:t>
            </a:r>
            <a:endParaRPr lang="cs-CZ" sz="1200" dirty="0" smtClean="0">
              <a:solidFill>
                <a:schemeClr val="tx1"/>
              </a:solidFill>
            </a:endParaRPr>
          </a:p>
          <a:p>
            <a:pPr algn="l"/>
            <a:r>
              <a:rPr lang="cs-CZ" sz="1200" dirty="0">
                <a:solidFill>
                  <a:schemeClr val="tx1"/>
                </a:solidFill>
              </a:rPr>
              <a:t>AUTOR NEUVEDEN. </a:t>
            </a:r>
            <a:r>
              <a:rPr lang="cs-CZ" sz="1200" i="1" dirty="0" err="1">
                <a:solidFill>
                  <a:schemeClr val="tx1"/>
                </a:solidFill>
              </a:rPr>
              <a:t>Wikimedia</a:t>
            </a:r>
            <a:r>
              <a:rPr lang="cs-CZ" sz="1200" i="1" dirty="0">
                <a:solidFill>
                  <a:schemeClr val="tx1"/>
                </a:solidFill>
              </a:rPr>
              <a:t> </a:t>
            </a:r>
            <a:r>
              <a:rPr lang="cs-CZ" sz="1200" i="1" dirty="0" err="1">
                <a:solidFill>
                  <a:schemeClr val="tx1"/>
                </a:solidFill>
              </a:rPr>
              <a:t>Commons</a:t>
            </a:r>
            <a:r>
              <a:rPr lang="cs-CZ" sz="1200" dirty="0">
                <a:solidFill>
                  <a:schemeClr val="tx1"/>
                </a:solidFill>
              </a:rPr>
              <a:t> [online]. [cit. </a:t>
            </a:r>
            <a:r>
              <a:rPr lang="cs-CZ" sz="1200" dirty="0" smtClean="0">
                <a:solidFill>
                  <a:schemeClr val="tx1"/>
                </a:solidFill>
              </a:rPr>
              <a:t>5.11.2013]. </a:t>
            </a:r>
            <a:r>
              <a:rPr lang="cs-CZ" sz="1200" dirty="0">
                <a:solidFill>
                  <a:schemeClr val="tx1"/>
                </a:solidFill>
              </a:rPr>
              <a:t>Dostupný na WWW: http://commons.wikimedia.org/wiki/File:Brzetys%C5%82aw_I.jpg </a:t>
            </a:r>
            <a:endParaRPr lang="cs-CZ" sz="1200" dirty="0" smtClean="0">
              <a:solidFill>
                <a:schemeClr val="tx1"/>
              </a:solidFill>
            </a:endParaRPr>
          </a:p>
          <a:p>
            <a:pPr algn="l"/>
            <a:r>
              <a:rPr lang="cs-CZ" sz="1200" dirty="0">
                <a:solidFill>
                  <a:schemeClr val="tx1"/>
                </a:solidFill>
              </a:rPr>
              <a:t>JINNY. </a:t>
            </a:r>
            <a:r>
              <a:rPr lang="cs-CZ" sz="1200" i="1" dirty="0" err="1">
                <a:solidFill>
                  <a:schemeClr val="tx1"/>
                </a:solidFill>
              </a:rPr>
              <a:t>Wikimedia</a:t>
            </a:r>
            <a:r>
              <a:rPr lang="cs-CZ" sz="1200" i="1" dirty="0">
                <a:solidFill>
                  <a:schemeClr val="tx1"/>
                </a:solidFill>
              </a:rPr>
              <a:t> </a:t>
            </a:r>
            <a:r>
              <a:rPr lang="cs-CZ" sz="1200" i="1" dirty="0" err="1">
                <a:solidFill>
                  <a:schemeClr val="tx1"/>
                </a:solidFill>
              </a:rPr>
              <a:t>Commons</a:t>
            </a:r>
            <a:r>
              <a:rPr lang="cs-CZ" sz="1200" dirty="0">
                <a:solidFill>
                  <a:schemeClr val="tx1"/>
                </a:solidFill>
              </a:rPr>
              <a:t> [online]. [cit. </a:t>
            </a:r>
            <a:r>
              <a:rPr lang="cs-CZ" sz="1200" dirty="0" smtClean="0">
                <a:solidFill>
                  <a:schemeClr val="tx1"/>
                </a:solidFill>
              </a:rPr>
              <a:t>5.11.2013]. </a:t>
            </a:r>
            <a:r>
              <a:rPr lang="cs-CZ" sz="1200" dirty="0">
                <a:solidFill>
                  <a:schemeClr val="tx1"/>
                </a:solidFill>
              </a:rPr>
              <a:t>Dostupný na WWW: http://commons.wikimedia.org/wiki/File:VratislavII.JPG </a:t>
            </a:r>
            <a:endParaRPr lang="cs-CZ" sz="1200" dirty="0" smtClean="0">
              <a:solidFill>
                <a:schemeClr val="tx1"/>
              </a:solidFill>
            </a:endParaRPr>
          </a:p>
          <a:p>
            <a:pPr algn="l"/>
            <a:r>
              <a:rPr lang="cs-CZ" sz="1200" dirty="0">
                <a:solidFill>
                  <a:schemeClr val="tx1"/>
                </a:solidFill>
              </a:rPr>
              <a:t>AUTOR NEUVEDEN. </a:t>
            </a:r>
            <a:r>
              <a:rPr lang="cs-CZ" sz="1200" i="1" dirty="0" err="1">
                <a:solidFill>
                  <a:schemeClr val="tx1"/>
                </a:solidFill>
              </a:rPr>
              <a:t>Wikimedia</a:t>
            </a:r>
            <a:r>
              <a:rPr lang="cs-CZ" sz="1200" i="1" dirty="0">
                <a:solidFill>
                  <a:schemeClr val="tx1"/>
                </a:solidFill>
              </a:rPr>
              <a:t> </a:t>
            </a:r>
            <a:r>
              <a:rPr lang="cs-CZ" sz="1200" i="1" dirty="0" err="1">
                <a:solidFill>
                  <a:schemeClr val="tx1"/>
                </a:solidFill>
              </a:rPr>
              <a:t>Commons</a:t>
            </a:r>
            <a:r>
              <a:rPr lang="cs-CZ" sz="1200" dirty="0">
                <a:solidFill>
                  <a:schemeClr val="tx1"/>
                </a:solidFill>
              </a:rPr>
              <a:t> [online]. [cit. </a:t>
            </a:r>
            <a:r>
              <a:rPr lang="cs-CZ" sz="1200" dirty="0" smtClean="0">
                <a:solidFill>
                  <a:schemeClr val="tx1"/>
                </a:solidFill>
              </a:rPr>
              <a:t>5.11.2013]. </a:t>
            </a:r>
            <a:r>
              <a:rPr lang="cs-CZ" sz="1200" dirty="0">
                <a:solidFill>
                  <a:schemeClr val="tx1"/>
                </a:solidFill>
              </a:rPr>
              <a:t>Dostupný na WWW: http://</a:t>
            </a:r>
            <a:r>
              <a:rPr lang="cs-CZ" sz="1200" dirty="0" smtClean="0">
                <a:solidFill>
                  <a:schemeClr val="tx1"/>
                </a:solidFill>
              </a:rPr>
              <a:t>commons.wikimedia.org/wiki/File:Konrad_I.jpg</a:t>
            </a:r>
          </a:p>
          <a:p>
            <a:pPr algn="l"/>
            <a:r>
              <a:rPr lang="cs-CZ" sz="1200" dirty="0">
                <a:solidFill>
                  <a:schemeClr val="tx1"/>
                </a:solidFill>
              </a:rPr>
              <a:t>AUTOR NEUVEDEN. </a:t>
            </a:r>
            <a:r>
              <a:rPr lang="cs-CZ" sz="1200" i="1" dirty="0" err="1">
                <a:solidFill>
                  <a:schemeClr val="tx1"/>
                </a:solidFill>
              </a:rPr>
              <a:t>Wikimedia</a:t>
            </a:r>
            <a:r>
              <a:rPr lang="cs-CZ" sz="1200" i="1" dirty="0">
                <a:solidFill>
                  <a:schemeClr val="tx1"/>
                </a:solidFill>
              </a:rPr>
              <a:t> </a:t>
            </a:r>
            <a:r>
              <a:rPr lang="cs-CZ" sz="1200" i="1" dirty="0" err="1">
                <a:solidFill>
                  <a:schemeClr val="tx1"/>
                </a:solidFill>
              </a:rPr>
              <a:t>Commons</a:t>
            </a:r>
            <a:r>
              <a:rPr lang="cs-CZ" sz="1200" dirty="0">
                <a:solidFill>
                  <a:schemeClr val="tx1"/>
                </a:solidFill>
              </a:rPr>
              <a:t> [online]. [cit. </a:t>
            </a:r>
            <a:r>
              <a:rPr lang="cs-CZ" sz="1200" dirty="0" smtClean="0">
                <a:solidFill>
                  <a:schemeClr val="tx1"/>
                </a:solidFill>
              </a:rPr>
              <a:t>5.11.2013]. </a:t>
            </a:r>
            <a:r>
              <a:rPr lang="cs-CZ" sz="1200" dirty="0">
                <a:solidFill>
                  <a:schemeClr val="tx1"/>
                </a:solidFill>
              </a:rPr>
              <a:t>Dostupný na WWW: http://commons.wikimedia.org/wiki/File:VladislavI.JPG </a:t>
            </a:r>
            <a:r>
              <a:rPr lang="cs-CZ" sz="1200" dirty="0" smtClean="0">
                <a:solidFill>
                  <a:schemeClr val="tx1"/>
                </a:solidFill>
              </a:rPr>
              <a:t> </a:t>
            </a:r>
            <a:endParaRPr lang="cs-CZ" sz="1200" b="1" dirty="0">
              <a:solidFill>
                <a:schemeClr val="tx1"/>
              </a:solidFill>
            </a:endParaRPr>
          </a:p>
        </p:txBody>
      </p:sp>
      <p:sp>
        <p:nvSpPr>
          <p:cNvPr id="5" name="Nadpis 1"/>
          <p:cNvSpPr>
            <a:spLocks noGrp="1"/>
          </p:cNvSpPr>
          <p:nvPr>
            <p:ph type="ctrTitle"/>
          </p:nvPr>
        </p:nvSpPr>
        <p:spPr>
          <a:xfrm>
            <a:off x="755576" y="51470"/>
            <a:ext cx="7056784" cy="1102519"/>
          </a:xfrm>
        </p:spPr>
        <p:txBody>
          <a:bodyPr>
            <a:normAutofit fontScale="90000"/>
          </a:bodyPr>
          <a:lstStyle/>
          <a:p>
            <a:r>
              <a:rPr lang="cs-CZ" sz="4000" dirty="0" smtClean="0">
                <a:solidFill>
                  <a:srgbClr val="FF0000"/>
                </a:solidFill>
              </a:rPr>
              <a:t>KOSMOVA KRONIKA ČESKÁ</a:t>
            </a:r>
            <a:br>
              <a:rPr lang="cs-CZ" sz="4000" dirty="0" smtClean="0">
                <a:solidFill>
                  <a:srgbClr val="FF0000"/>
                </a:solidFill>
              </a:rPr>
            </a:br>
            <a:r>
              <a:rPr lang="cs-CZ" sz="4000" dirty="0" smtClean="0">
                <a:solidFill>
                  <a:srgbClr val="002060"/>
                </a:solidFill>
              </a:rPr>
              <a:t>ZDROJE</a:t>
            </a:r>
            <a:endParaRPr lang="cs-CZ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173556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300</TotalTime>
  <Words>1533</Words>
  <Application>Microsoft Office PowerPoint</Application>
  <PresentationFormat>Předvádění na obrazovce (16:9)</PresentationFormat>
  <Paragraphs>100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systému Office</vt:lpstr>
      <vt:lpstr>Prezentace aplikace PowerPoint</vt:lpstr>
      <vt:lpstr>KOSMOVA KRONIKA ČESKÁ</vt:lpstr>
      <vt:lpstr>KOSMOVA KRONIKA ČESKÁ ÚVOD</vt:lpstr>
      <vt:lpstr>KOSMOVA KRONIKA ČESKÁ ÚVOD</vt:lpstr>
      <vt:lpstr>KOSMOVA KRONIKA ČESKÁ KOSMAS</vt:lpstr>
      <vt:lpstr>KOSMOVA KRONIKA ČESKÁ KOSMAS</vt:lpstr>
      <vt:lpstr>KOSMOVA KRONIKA ČESKÁ ZDROJE KRONIKY</vt:lpstr>
      <vt:lpstr>KOSMOVA KRONIKA ČESKÁ HISTORICKÁ VĚROHODNOST</vt:lpstr>
      <vt:lpstr>KOSMOVA KRONIKA ČESKÁ JAZYKOVÁ SKLADBA</vt:lpstr>
      <vt:lpstr>KOSMOVA KRONIKA ČESKÁ CHRONOLOGICKÉ ŘAZENÍ KNIH</vt:lpstr>
      <vt:lpstr>KOSMOVA KRONIKA ČESKÁ VYBRANÉ HISTORICKÉ POSTAVY JEDNOTLIVÝCH KNIH</vt:lpstr>
      <vt:lpstr>KOSMOVA KRONIKA ČESKÁ TRADIČNÍ A NETRADIČNÍ UKÁZKY</vt:lpstr>
      <vt:lpstr>KOSMOVA KRONIKA ČESKÁ KOSMOVI POKRAČOVATELÉ</vt:lpstr>
      <vt:lpstr>KOSMOVA KRONIKA ČESKÁ KOSMOVI POKRAČOVATELÉ</vt:lpstr>
      <vt:lpstr>KOSMOVA KRONIKA ČESKÁ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Dušan</dc:creator>
  <cp:lastModifiedBy>Dušan</cp:lastModifiedBy>
  <cp:revision>61</cp:revision>
  <dcterms:created xsi:type="dcterms:W3CDTF">2014-02-24T14:45:00Z</dcterms:created>
  <dcterms:modified xsi:type="dcterms:W3CDTF">2014-03-31T16:58:09Z</dcterms:modified>
</cp:coreProperties>
</file>