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38" autoAdjust="0"/>
  </p:normalViewPr>
  <p:slideViewPr>
    <p:cSldViewPr>
      <p:cViewPr>
        <p:scale>
          <a:sx n="100" d="100"/>
          <a:sy n="100" d="100"/>
        </p:scale>
        <p:origin x="-294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406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6871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7156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3253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953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101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4312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2714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0040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7098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4727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2C7CC-980D-4ED6-AC5B-27A989F8BA9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87DEE-3EB2-4624-B28B-52D556E50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84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824" y="404664"/>
            <a:ext cx="5902325" cy="625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3715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17910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Částicová stavba pevných, kapalných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a plynných látek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7" y="3501008"/>
            <a:ext cx="3360373" cy="25202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6720" y="3559088"/>
            <a:ext cx="3312368" cy="248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562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Pevné látky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405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Krystalické</a:t>
            </a:r>
          </a:p>
          <a:p>
            <a:r>
              <a:rPr lang="cs-CZ" sz="2800" b="1" dirty="0" smtClean="0"/>
              <a:t>částice jsou pravidelně uspořádány v krystalové mřížce</a:t>
            </a:r>
          </a:p>
          <a:p>
            <a:r>
              <a:rPr lang="cs-CZ" sz="2800" b="1" dirty="0" smtClean="0"/>
              <a:t>jsou velmi blízko u sebe</a:t>
            </a:r>
          </a:p>
          <a:p>
            <a:r>
              <a:rPr lang="cs-CZ" sz="2800" b="1" dirty="0" smtClean="0"/>
              <a:t>působí na sebe velkými silami (brání změně tvaru)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mitají kolem pevných poloh</a:t>
            </a:r>
          </a:p>
          <a:p>
            <a:r>
              <a:rPr lang="cs-CZ" sz="2800" b="1" dirty="0" smtClean="0"/>
              <a:t>led, kuchyňská sůl, modrá skalice, kovy….</a:t>
            </a:r>
            <a:endParaRPr lang="cs-CZ" sz="2800" b="1" dirty="0"/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Amorfní (beztvaré)</a:t>
            </a:r>
          </a:p>
          <a:p>
            <a:r>
              <a:rPr lang="cs-CZ" sz="2800" b="1" dirty="0" smtClean="0"/>
              <a:t>částice nejsou pravidelně uspořádány (jsou blízko sebe)</a:t>
            </a:r>
          </a:p>
          <a:p>
            <a:r>
              <a:rPr lang="cs-CZ" sz="2800" b="1" dirty="0" smtClean="0"/>
              <a:t>parafín, sklo, asfalt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99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Kapalné látky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/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ástice nejsou pravidelně uspořádány</a:t>
            </a:r>
          </a:p>
          <a:p>
            <a:r>
              <a:rPr lang="cs-CZ" sz="2800" b="1" dirty="0" smtClean="0"/>
              <a:t>mohou se vzájemně přemísťovat (snadno mění tvar, jsou tekuté, v klidu vytvářejí v gravitačním poli vodorovnou hladinu)</a:t>
            </a:r>
          </a:p>
          <a:p>
            <a:r>
              <a:rPr lang="cs-CZ" sz="2800" b="1" dirty="0" smtClean="0"/>
              <a:t>jsou blízko u sebe (nestlačitelné)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0307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Plynné látky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ástice jsou více vzdáleny, působí na sebe malými přitažlivými silami (rozpínavé, stlačitelné)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ohybují se volně a zcela neuspořádaně</a:t>
            </a:r>
          </a:p>
          <a:p>
            <a:r>
              <a:rPr lang="cs-CZ" sz="2800" b="1" dirty="0" smtClean="0"/>
              <a:t>po určité době vyplní celou nádobu, místnost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124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Modely uspořádání částic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1944422" cy="2876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04864"/>
            <a:ext cx="1862137" cy="298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1268" y="2133426"/>
            <a:ext cx="1924050" cy="305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62880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Pevné látky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16288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Kapalné látky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2321" y="162879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Plynné látky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357801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Shrnutí:</a:t>
            </a:r>
            <a:br>
              <a:rPr lang="cs-CZ" b="1" dirty="0" smtClean="0"/>
            </a:br>
            <a:r>
              <a:rPr lang="cs-CZ" sz="2000" dirty="0" smtClean="0"/>
              <a:t>(do sešitu napište odpovědi na tyto otázky)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Jaké je uspořádání částic v pevných krystalických látkách?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/>
              <a:t>Jaké je uspořádání částic v </a:t>
            </a:r>
            <a:r>
              <a:rPr lang="cs-CZ" sz="2800" b="1" dirty="0" smtClean="0"/>
              <a:t>kapalných látkách?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/>
              <a:t>Jaké je uspořádání částic v </a:t>
            </a:r>
            <a:r>
              <a:rPr lang="cs-CZ" sz="2800" b="1" dirty="0" smtClean="0"/>
              <a:t>plynných látkách?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Jak lze pomocí částicové stavby vysvětlit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/>
              <a:t>r</a:t>
            </a:r>
            <a:r>
              <a:rPr lang="cs-CZ" sz="2800" b="1" dirty="0" smtClean="0"/>
              <a:t>ozpínavost plynů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/>
              <a:t>t</a:t>
            </a:r>
            <a:r>
              <a:rPr lang="cs-CZ" sz="2800" b="1" dirty="0" smtClean="0"/>
              <a:t>ekutost kapalin a plynů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b="1" dirty="0"/>
              <a:t>s</a:t>
            </a:r>
            <a:r>
              <a:rPr lang="cs-CZ" sz="2800" b="1" dirty="0" smtClean="0"/>
              <a:t>tálý tvar pevných krystalických látek?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6113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Odpovědi: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V pevných krystalických látkách jsou částice pravidelně uspořádány v krystalických mřížkách.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Částice </a:t>
            </a:r>
            <a:r>
              <a:rPr lang="cs-CZ" sz="2800" b="1" dirty="0"/>
              <a:t>v </a:t>
            </a:r>
            <a:r>
              <a:rPr lang="cs-CZ" sz="2800" b="1" dirty="0" smtClean="0"/>
              <a:t>kapalných látkách nejsou pravidelně uspořádány, jsou blízko u sebe a mohou se přemísťovat.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Částice </a:t>
            </a:r>
            <a:r>
              <a:rPr lang="cs-CZ" sz="2800" b="1" dirty="0"/>
              <a:t>v </a:t>
            </a:r>
            <a:r>
              <a:rPr lang="cs-CZ" sz="2800" b="1" dirty="0" smtClean="0"/>
              <a:t>plynných látkách jsou daleko od sebe, pohybují se volně a neuspořádaně.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a) Částice plynů jsou daleko od sebe, působí na sebe malými přitažlivými silami.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b) Částice kapalin a plynů se mohou vzájemně přemisťovat.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c) Částice pevných látek jsou pravidelně uspořádány </a:t>
            </a:r>
          </a:p>
          <a:p>
            <a:pPr marL="400050" lvl="1" indent="0">
              <a:buNone/>
            </a:pPr>
            <a:r>
              <a:rPr lang="cs-CZ" b="1" dirty="0" smtClean="0"/>
              <a:t>  v krystalických mřížkách a působí na sebe velkými</a:t>
            </a:r>
          </a:p>
          <a:p>
            <a:pPr marL="400050" lvl="1" indent="0">
              <a:buNone/>
            </a:pPr>
            <a:r>
              <a:rPr lang="cs-CZ" b="1" smtClean="0"/>
              <a:t>  přitažlivými </a:t>
            </a:r>
            <a:r>
              <a:rPr lang="cs-CZ" b="1" dirty="0" smtClean="0"/>
              <a:t>silami.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9140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27280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BOHUNĚK</a:t>
            </a:r>
            <a:r>
              <a:rPr lang="cs-CZ" dirty="0"/>
              <a:t>, Jiří a Růžena KOLÁŘOVÁ. </a:t>
            </a:r>
            <a:r>
              <a:rPr lang="cs-CZ" i="1" dirty="0"/>
              <a:t>Fyzika pro 6. ročník základní školy</a:t>
            </a:r>
            <a:r>
              <a:rPr lang="cs-CZ" dirty="0"/>
              <a:t>. </a:t>
            </a:r>
            <a:endParaRPr lang="cs-CZ" dirty="0" smtClean="0">
              <a:effectLst/>
            </a:endParaRPr>
          </a:p>
          <a:p>
            <a:r>
              <a:rPr lang="cs-CZ" dirty="0"/>
              <a:t>1. vyd. Praha: Prometheus, c1998, 191 s. Učebnice pro základní školy </a:t>
            </a:r>
            <a:endParaRPr lang="cs-CZ" dirty="0" smtClean="0">
              <a:effectLst/>
            </a:endParaRPr>
          </a:p>
          <a:p>
            <a:r>
              <a:rPr lang="cs-CZ" dirty="0"/>
              <a:t>(Prometheus). ISBN 80-719-6121-3</a:t>
            </a:r>
            <a:r>
              <a:rPr lang="cs-CZ" dirty="0" smtClean="0"/>
              <a:t>.</a:t>
            </a:r>
          </a:p>
          <a:p>
            <a:r>
              <a:rPr lang="cs-CZ" smtClean="0"/>
              <a:t>Foto –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3342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323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Částicová stavba pevných, kapalných   a plynných látek</vt:lpstr>
      <vt:lpstr>Pevné látky</vt:lpstr>
      <vt:lpstr>Kapalné látky</vt:lpstr>
      <vt:lpstr>Plynné látky</vt:lpstr>
      <vt:lpstr>Modely uspořádání částic</vt:lpstr>
      <vt:lpstr>Shrnutí: (do sešitu napište odpovědi na tyto otázky)</vt:lpstr>
      <vt:lpstr>Odpovědi: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Dum</cp:lastModifiedBy>
  <cp:revision>17</cp:revision>
  <dcterms:created xsi:type="dcterms:W3CDTF">2013-11-05T20:24:37Z</dcterms:created>
  <dcterms:modified xsi:type="dcterms:W3CDTF">2014-02-26T07:25:05Z</dcterms:modified>
</cp:coreProperties>
</file>