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72" r:id="rId3"/>
    <p:sldId id="266" r:id="rId4"/>
    <p:sldId id="257" r:id="rId5"/>
    <p:sldId id="269" r:id="rId6"/>
    <p:sldId id="268" r:id="rId7"/>
    <p:sldId id="270" r:id="rId8"/>
    <p:sldId id="271" r:id="rId9"/>
    <p:sldId id="267" r:id="rId10"/>
    <p:sldId id="261" r:id="rId11"/>
    <p:sldId id="259" r:id="rId12"/>
  </p:sldIdLst>
  <p:sldSz cx="9144000" cy="6858000" type="screen4x3"/>
  <p:notesSz cx="6811963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5E33ECD5-EE53-4631-8DA6-0710BF17E0F5}">
          <p14:sldIdLst>
            <p14:sldId id="256"/>
          </p14:sldIdLst>
        </p14:section>
        <p14:section name="Oddíl bez názvu" id="{8930CC44-F7CF-4517-BCB5-ED7CD2B1E8DB}">
          <p14:sldIdLst>
            <p14:sldId id="272"/>
            <p14:sldId id="266"/>
            <p14:sldId id="257"/>
            <p14:sldId id="269"/>
            <p14:sldId id="268"/>
            <p14:sldId id="270"/>
            <p14:sldId id="271"/>
            <p14:sldId id="267"/>
            <p14:sldId id="261"/>
            <p14:sldId id="259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890" autoAdjust="0"/>
    <p:restoredTop sz="86373" autoAdjust="0"/>
  </p:normalViewPr>
  <p:slideViewPr>
    <p:cSldViewPr>
      <p:cViewPr>
        <p:scale>
          <a:sx n="100" d="100"/>
          <a:sy n="100" d="100"/>
        </p:scale>
        <p:origin x="-324" y="-29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55" y="17698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8536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20750" y="746125"/>
            <a:ext cx="4970463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1197" y="4724202"/>
            <a:ext cx="5449570" cy="447556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8536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Iba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7249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26.2.2014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26.2.2014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26.2.2014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26.2.2014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26.2.2014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26.2.2014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26.2.2014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26.2.2014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26.2.2014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26.2.2014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26.2.2014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26.2.2014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96656416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</a:rPr>
                        <a:t>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35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Přehled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antické filozofie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Antická filozofie, její rozdělení, předmět studia, osobnosti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Občanská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</a:rPr>
                        <a:t> nauka,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Právo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PhDr. Jaroslav Svoboda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Procvičování, práce s textem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ročník Podnikání, 4.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ročník Mechanik seřizovač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</a:t>
                      </a:r>
                      <a:r>
                        <a:rPr lang="cs-CZ" sz="1200" b="1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materiály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SŠST Ústí nad Labem, Čelakovského 5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smtClean="0"/>
              <a:t>Přehled antické </a:t>
            </a:r>
            <a:r>
              <a:rPr lang="cs-CZ" sz="2800" b="1" dirty="0" smtClean="0"/>
              <a:t>filozofie 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VY_32_INOVACE_35_709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7" name="TextovéPole 36"/>
          <p:cNvSpPr txBox="1"/>
          <p:nvPr/>
        </p:nvSpPr>
        <p:spPr>
          <a:xfrm>
            <a:off x="1259632" y="14127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913" y="1033859"/>
            <a:ext cx="8496944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                   Obecné zákonitosti</a:t>
            </a:r>
          </a:p>
          <a:p>
            <a:endParaRPr lang="cs-CZ" b="1" dirty="0"/>
          </a:p>
          <a:p>
            <a:r>
              <a:rPr lang="cs-CZ" b="1" dirty="0" smtClean="0"/>
              <a:t>                </a:t>
            </a:r>
            <a:r>
              <a:rPr lang="cs-CZ" dirty="0" smtClean="0"/>
              <a:t>2</a:t>
            </a:r>
            <a:r>
              <a:rPr lang="cs-CZ" b="1" dirty="0" smtClean="0"/>
              <a:t>.    Vysvětli základní rozdíl mezi filozofií a následujícími  vědami: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                                                                                                 právní věda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                                                                 filozofie                  psychologie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                                                                                                 fyzika </a:t>
            </a:r>
            <a:endParaRPr lang="cs-CZ" b="1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                  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971600" y="2780928"/>
            <a:ext cx="2016224" cy="15841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2123728" y="3068960"/>
            <a:ext cx="576064" cy="576064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91680" y="2351937"/>
            <a:ext cx="16358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</a:t>
            </a:r>
            <a:endParaRPr lang="cs-CZ" sz="3200" dirty="0"/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2169910" y="2389530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827584" y="1233200"/>
            <a:ext cx="2827527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 smtClean="0">
                <a:solidFill>
                  <a:prstClr val="black"/>
                </a:solidFill>
              </a:rPr>
              <a:t>1.</a:t>
            </a:r>
            <a:r>
              <a:rPr lang="cs-CZ" sz="3200" dirty="0" smtClean="0">
                <a:solidFill>
                  <a:prstClr val="black"/>
                </a:solidFill>
              </a:rPr>
              <a:t>       Svět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4" name="Šipka dolů 13"/>
          <p:cNvSpPr/>
          <p:nvPr/>
        </p:nvSpPr>
        <p:spPr>
          <a:xfrm>
            <a:off x="1835696" y="1782108"/>
            <a:ext cx="72008" cy="99882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nice se šipkou 16"/>
          <p:cNvCxnSpPr>
            <a:stCxn id="5" idx="7"/>
          </p:cNvCxnSpPr>
          <p:nvPr/>
        </p:nvCxnSpPr>
        <p:spPr>
          <a:xfrm flipV="1">
            <a:off x="2615429" y="2780928"/>
            <a:ext cx="1452515" cy="37239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4067944" y="2536603"/>
            <a:ext cx="22322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Vybrané světové jevy </a:t>
            </a:r>
            <a:r>
              <a:rPr lang="cs-CZ" dirty="0" smtClean="0"/>
              <a:t>- dílčí specifické–                - např. fyzikální  jevy</a:t>
            </a:r>
            <a:endParaRPr lang="cs-CZ" dirty="0"/>
          </a:p>
        </p:txBody>
      </p:sp>
      <p:cxnSp>
        <p:nvCxnSpPr>
          <p:cNvPr id="23" name="Přímá spojnice se šipkou 22"/>
          <p:cNvCxnSpPr/>
          <p:nvPr/>
        </p:nvCxnSpPr>
        <p:spPr>
          <a:xfrm flipV="1">
            <a:off x="5004048" y="5373216"/>
            <a:ext cx="864096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5004048" y="5589240"/>
            <a:ext cx="1008112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5004048" y="5589240"/>
            <a:ext cx="864096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229134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59531" y="1124744"/>
            <a:ext cx="842493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1268760"/>
            <a:ext cx="8239820" cy="517064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 </a:t>
            </a:r>
            <a:r>
              <a:rPr lang="cs-CZ" b="1" dirty="0" smtClean="0"/>
              <a:t>Struktura  filozofie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</a:t>
            </a:r>
            <a:r>
              <a:rPr lang="cs-CZ" dirty="0" smtClean="0"/>
              <a:t>Doplň chybějící filozofické disciplíny</a:t>
            </a:r>
            <a:r>
              <a:rPr lang="cs-CZ" b="1" dirty="0" smtClean="0"/>
              <a:t>:</a:t>
            </a:r>
          </a:p>
          <a:p>
            <a:endParaRPr lang="cs-CZ" b="1" dirty="0"/>
          </a:p>
          <a:p>
            <a:r>
              <a:rPr lang="cs-CZ" b="1" dirty="0" smtClean="0"/>
              <a:t>                                1. Ontologie</a:t>
            </a:r>
          </a:p>
          <a:p>
            <a:endParaRPr lang="cs-CZ" b="1" dirty="0" smtClean="0"/>
          </a:p>
          <a:p>
            <a:r>
              <a:rPr lang="cs-CZ" b="1" dirty="0" smtClean="0"/>
              <a:t>     </a:t>
            </a:r>
            <a:r>
              <a:rPr lang="cs-CZ" b="1" dirty="0"/>
              <a:t> </a:t>
            </a:r>
            <a:r>
              <a:rPr lang="cs-CZ" sz="6000" b="1" dirty="0"/>
              <a:t>5</a:t>
            </a:r>
            <a:r>
              <a:rPr lang="cs-CZ" b="1" dirty="0" smtClean="0"/>
              <a:t>                  3. Gnoseologie</a:t>
            </a:r>
          </a:p>
          <a:p>
            <a:r>
              <a:rPr lang="cs-CZ" b="1" dirty="0" smtClean="0"/>
              <a:t>                               4. Teologie</a:t>
            </a:r>
            <a:endParaRPr lang="cs-CZ" b="1" dirty="0"/>
          </a:p>
          <a:p>
            <a:r>
              <a:rPr lang="cs-CZ" b="1" dirty="0" smtClean="0"/>
              <a:t>                               5. Dějiny filozofie </a:t>
            </a:r>
          </a:p>
          <a:p>
            <a:endParaRPr lang="cs-CZ" b="1" dirty="0"/>
          </a:p>
          <a:p>
            <a:r>
              <a:rPr lang="cs-CZ" dirty="0" smtClean="0"/>
              <a:t>4. Vysvětli rozdíl mezi dějinami filozofie a </a:t>
            </a:r>
            <a:r>
              <a:rPr lang="cs-CZ" b="1" dirty="0" smtClean="0"/>
              <a:t>filozofií dějin</a:t>
            </a:r>
            <a:r>
              <a:rPr lang="cs-CZ" dirty="0" smtClean="0"/>
              <a:t>. Objasni na dalších příkladech, </a:t>
            </a:r>
          </a:p>
          <a:p>
            <a:r>
              <a:rPr lang="cs-CZ" dirty="0"/>
              <a:t> </a:t>
            </a:r>
            <a:r>
              <a:rPr lang="cs-CZ" dirty="0" smtClean="0"/>
              <a:t>   např. filozofie práva</a:t>
            </a:r>
          </a:p>
          <a:p>
            <a:r>
              <a:rPr lang="cs-CZ" dirty="0"/>
              <a:t> </a:t>
            </a:r>
            <a:r>
              <a:rPr lang="cs-CZ" dirty="0" smtClean="0"/>
              <a:t>             filozofie myšlení</a:t>
            </a:r>
          </a:p>
          <a:p>
            <a:r>
              <a:rPr lang="cs-CZ" dirty="0" smtClean="0"/>
              <a:t>               filozofie řízení podniku</a:t>
            </a:r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b="1" dirty="0"/>
          </a:p>
        </p:txBody>
      </p:sp>
      <p:cxnSp>
        <p:nvCxnSpPr>
          <p:cNvPr id="10" name="Přímá spojnice se šipkou 9"/>
          <p:cNvCxnSpPr/>
          <p:nvPr/>
        </p:nvCxnSpPr>
        <p:spPr>
          <a:xfrm flipV="1">
            <a:off x="1475874" y="2204864"/>
            <a:ext cx="935886" cy="95672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1475874" y="2780928"/>
            <a:ext cx="935886" cy="38065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1475874" y="3161586"/>
            <a:ext cx="935886" cy="13849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1449519" y="3144543"/>
            <a:ext cx="935886" cy="5023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1475874" y="3161586"/>
            <a:ext cx="935886" cy="98749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219953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1412776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1628800"/>
            <a:ext cx="7510902" cy="43396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 startAt="4"/>
            </a:pPr>
            <a:r>
              <a:rPr lang="cs-CZ" dirty="0" smtClean="0"/>
              <a:t>Objasni myšlenku: „ </a:t>
            </a:r>
            <a:r>
              <a:rPr lang="cs-CZ" b="1" dirty="0" smtClean="0"/>
              <a:t>Řekové zprvu znali jedinou vědu, a tou byla filozofie</a:t>
            </a:r>
            <a:r>
              <a:rPr lang="cs-CZ" dirty="0" smtClean="0"/>
              <a:t>.“</a:t>
            </a:r>
          </a:p>
          <a:p>
            <a:pPr marL="342900" indent="-342900">
              <a:buAutoNum type="arabicPeriod" startAt="4"/>
            </a:pPr>
            <a:r>
              <a:rPr lang="cs-CZ" dirty="0" smtClean="0"/>
              <a:t>Doplň časovou přímku :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                                           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6. stol. př.n.l.                                    0                                                                 </a:t>
            </a:r>
          </a:p>
          <a:p>
            <a:endParaRPr lang="cs-CZ" dirty="0"/>
          </a:p>
          <a:p>
            <a:r>
              <a:rPr lang="cs-CZ" dirty="0" smtClean="0"/>
              <a:t>6.                                      </a:t>
            </a:r>
          </a:p>
          <a:p>
            <a:r>
              <a:rPr lang="cs-CZ" dirty="0" smtClean="0"/>
              <a:t>        </a:t>
            </a:r>
            <a:r>
              <a:rPr lang="cs-CZ" sz="6000" b="1" dirty="0" smtClean="0"/>
              <a:t>arché         </a:t>
            </a:r>
            <a:endParaRPr lang="cs-CZ" dirty="0"/>
          </a:p>
          <a:p>
            <a:r>
              <a:rPr lang="cs-CZ" dirty="0" smtClean="0"/>
              <a:t>           viz archeologie                                oheň</a:t>
            </a:r>
          </a:p>
          <a:p>
            <a:endParaRPr lang="cs-CZ" dirty="0"/>
          </a:p>
          <a:p>
            <a:pPr marL="342900" indent="-342900">
              <a:buAutoNum type="arabicPeriod" startAt="7"/>
            </a:pPr>
            <a:r>
              <a:rPr lang="cs-CZ" dirty="0" smtClean="0"/>
              <a:t>Čím a jak se proslavila  následující města : </a:t>
            </a:r>
            <a:r>
              <a:rPr lang="cs-CZ" dirty="0" err="1" smtClean="0"/>
              <a:t>Miletos</a:t>
            </a:r>
            <a:r>
              <a:rPr lang="cs-CZ" dirty="0" smtClean="0"/>
              <a:t> </a:t>
            </a:r>
          </a:p>
          <a:p>
            <a:r>
              <a:rPr lang="cs-CZ" dirty="0" smtClean="0"/>
              <a:t>                                                                                 </a:t>
            </a:r>
            <a:r>
              <a:rPr lang="cs-CZ" dirty="0" err="1" smtClean="0"/>
              <a:t>Efesos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</a:t>
            </a:r>
            <a:r>
              <a:rPr lang="cs-CZ" dirty="0" err="1" smtClean="0"/>
              <a:t>Élea</a:t>
            </a:r>
            <a:endParaRPr lang="cs-CZ" dirty="0" smtClean="0"/>
          </a:p>
          <a:p>
            <a:r>
              <a:rPr lang="cs-CZ" dirty="0" smtClean="0"/>
              <a:t>                                                                                 Athény   </a:t>
            </a: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1331640" y="2420888"/>
            <a:ext cx="66247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427984" y="2348880"/>
            <a:ext cx="0" cy="2642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979712" y="2348880"/>
            <a:ext cx="0" cy="2032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3275856" y="3356992"/>
            <a:ext cx="1404156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3275856" y="3789040"/>
            <a:ext cx="1307179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3275856" y="3789040"/>
            <a:ext cx="1224136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1169031"/>
            <a:ext cx="828092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7</a:t>
            </a:r>
            <a:r>
              <a:rPr lang="cs-CZ" dirty="0" smtClean="0"/>
              <a:t>. </a:t>
            </a:r>
            <a:r>
              <a:rPr lang="cs-CZ" b="1" dirty="0" smtClean="0"/>
              <a:t>Objasni: </a:t>
            </a:r>
            <a:r>
              <a:rPr lang="cs-CZ" dirty="0" smtClean="0"/>
              <a:t> Milétská škola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</a:t>
            </a:r>
            <a:r>
              <a:rPr lang="cs-CZ" dirty="0" err="1" smtClean="0"/>
              <a:t>Lykeion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filozofie přírodní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dialektika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materialismus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idealismus </a:t>
            </a:r>
          </a:p>
          <a:p>
            <a:endParaRPr lang="cs-CZ" dirty="0"/>
          </a:p>
          <a:p>
            <a:r>
              <a:rPr lang="cs-CZ" dirty="0" smtClean="0"/>
              <a:t>8. </a:t>
            </a:r>
            <a:r>
              <a:rPr lang="cs-CZ" b="1" dirty="0" smtClean="0"/>
              <a:t>Vysvětli:  „ Člověk se narodí a postupně umírá.“</a:t>
            </a:r>
          </a:p>
          <a:p>
            <a:r>
              <a:rPr lang="cs-CZ" b="1" dirty="0" smtClean="0"/>
              <a:t>9. Objasni obrázek: </a:t>
            </a:r>
          </a:p>
          <a:p>
            <a:endParaRPr lang="cs-CZ" b="1" dirty="0"/>
          </a:p>
          <a:p>
            <a:r>
              <a:rPr lang="cs-CZ" b="1" dirty="0" smtClean="0"/>
              <a:t>                                                      1.             z                zrod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                                                               </a:t>
            </a:r>
            <a:endParaRPr lang="cs-CZ" b="1" dirty="0"/>
          </a:p>
          <a:p>
            <a:r>
              <a:rPr lang="cs-CZ" b="1" dirty="0" smtClean="0"/>
              <a:t>                                                       2.                              smrt</a:t>
            </a:r>
          </a:p>
          <a:p>
            <a:endParaRPr lang="cs-CZ" b="1" dirty="0" smtClean="0"/>
          </a:p>
          <a:p>
            <a:r>
              <a:rPr lang="cs-CZ" b="1" dirty="0" smtClean="0"/>
              <a:t>10. </a:t>
            </a:r>
            <a:r>
              <a:rPr lang="cs-CZ" dirty="0" smtClean="0"/>
              <a:t>Rozhodni o tom, které z následujících </a:t>
            </a:r>
            <a:r>
              <a:rPr lang="cs-CZ" b="1" dirty="0" smtClean="0"/>
              <a:t>názorů jsou dialektické :  </a:t>
            </a:r>
          </a:p>
          <a:p>
            <a:r>
              <a:rPr lang="cs-CZ" b="1" dirty="0" smtClean="0"/>
              <a:t>       a) Nic netrvá věčně.      Ano/ ne                   c) Vše se mění, pohybuje.          Ano/ne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b) Bůh je věčný.              Ano/ne                   d)  Staroba je prožitá mladost.  Ano/ne 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/>
          </a:p>
          <a:p>
            <a:endParaRPr lang="cs-CZ" b="1" dirty="0"/>
          </a:p>
        </p:txBody>
      </p:sp>
      <p:sp>
        <p:nvSpPr>
          <p:cNvPr id="4" name="Ovál 3"/>
          <p:cNvSpPr/>
          <p:nvPr/>
        </p:nvSpPr>
        <p:spPr bwMode="invGray">
          <a:xfrm>
            <a:off x="3382031" y="3789040"/>
            <a:ext cx="1116124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5"/>
          <p:cNvCxnSpPr>
            <a:stCxn id="4" idx="2"/>
          </p:cNvCxnSpPr>
          <p:nvPr/>
        </p:nvCxnSpPr>
        <p:spPr>
          <a:xfrm>
            <a:off x="3382031" y="4329100"/>
            <a:ext cx="1224135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>
            <a:stCxn id="4" idx="2"/>
            <a:endCxn id="4" idx="6"/>
          </p:cNvCxnSpPr>
          <p:nvPr/>
        </p:nvCxnSpPr>
        <p:spPr bwMode="black">
          <a:xfrm>
            <a:off x="3382031" y="4329100"/>
            <a:ext cx="111612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4932040" y="4221088"/>
            <a:ext cx="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5148064" y="4221088"/>
            <a:ext cx="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85294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95536" y="1196752"/>
            <a:ext cx="828092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11. Co jsou </a:t>
            </a:r>
            <a:r>
              <a:rPr lang="cs-CZ" b="1" dirty="0" smtClean="0"/>
              <a:t>aporie</a:t>
            </a:r>
            <a:r>
              <a:rPr lang="cs-CZ" dirty="0" smtClean="0"/>
              <a:t> ? Jakou souvislost mají s </a:t>
            </a:r>
            <a:r>
              <a:rPr lang="cs-CZ" b="1" dirty="0" err="1" smtClean="0"/>
              <a:t>éleaty</a:t>
            </a:r>
            <a:r>
              <a:rPr lang="cs-CZ" dirty="0" smtClean="0"/>
              <a:t>? </a:t>
            </a:r>
          </a:p>
          <a:p>
            <a:r>
              <a:rPr lang="cs-CZ" dirty="0"/>
              <a:t> </a:t>
            </a:r>
            <a:r>
              <a:rPr lang="cs-CZ" dirty="0" smtClean="0"/>
              <a:t>      Objasni  na následujícím obrázku, </a:t>
            </a:r>
            <a:r>
              <a:rPr lang="cs-CZ" dirty="0" smtClean="0"/>
              <a:t>uveď, jak </a:t>
            </a:r>
            <a:r>
              <a:rPr lang="cs-CZ" dirty="0" smtClean="0"/>
              <a:t>se tento důkaz nazývá. </a:t>
            </a:r>
          </a:p>
          <a:p>
            <a:r>
              <a:rPr lang="cs-CZ" dirty="0" smtClean="0"/>
              <a:t>       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                                                                            bod D</a:t>
            </a:r>
          </a:p>
          <a:p>
            <a:endParaRPr lang="cs-CZ" dirty="0"/>
          </a:p>
          <a:p>
            <a:r>
              <a:rPr lang="cs-CZ" dirty="0" smtClean="0"/>
              <a:t>                                                                                                   bod C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bod B 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 bod A</a:t>
            </a:r>
          </a:p>
          <a:p>
            <a:endParaRPr lang="cs-CZ" dirty="0"/>
          </a:p>
          <a:p>
            <a:r>
              <a:rPr lang="cs-CZ" dirty="0" smtClean="0"/>
              <a:t>     Proti komu tito filozofové  vystupovali?  </a:t>
            </a:r>
            <a:endParaRPr lang="cs-CZ" dirty="0"/>
          </a:p>
        </p:txBody>
      </p:sp>
      <p:sp>
        <p:nvSpPr>
          <p:cNvPr id="13" name="Pěticípá hvězda 12"/>
          <p:cNvSpPr/>
          <p:nvPr/>
        </p:nvSpPr>
        <p:spPr>
          <a:xfrm>
            <a:off x="971600" y="4365104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ěticípá hvězda 15"/>
          <p:cNvSpPr/>
          <p:nvPr/>
        </p:nvSpPr>
        <p:spPr>
          <a:xfrm>
            <a:off x="2771800" y="3861048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Pěticípá hvězda 17"/>
          <p:cNvSpPr/>
          <p:nvPr/>
        </p:nvSpPr>
        <p:spPr>
          <a:xfrm>
            <a:off x="4644008" y="3212976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Pěticípá hvězda 19"/>
          <p:cNvSpPr/>
          <p:nvPr/>
        </p:nvSpPr>
        <p:spPr>
          <a:xfrm>
            <a:off x="6516216" y="2636912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nice se šipkou 21"/>
          <p:cNvCxnSpPr>
            <a:stCxn id="13" idx="4"/>
          </p:cNvCxnSpPr>
          <p:nvPr/>
        </p:nvCxnSpPr>
        <p:spPr>
          <a:xfrm flipV="1">
            <a:off x="1885999" y="4437112"/>
            <a:ext cx="1167594" cy="27726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3686200" y="3789040"/>
            <a:ext cx="1173832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>
            <a:stCxn id="18" idx="4"/>
          </p:cNvCxnSpPr>
          <p:nvPr/>
        </p:nvCxnSpPr>
        <p:spPr>
          <a:xfrm flipV="1">
            <a:off x="5558407" y="3212976"/>
            <a:ext cx="1245841" cy="34926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716873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5535" y="1161291"/>
            <a:ext cx="8352928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</a:p>
          <a:p>
            <a:endParaRPr lang="cs-CZ" dirty="0"/>
          </a:p>
          <a:p>
            <a:r>
              <a:rPr lang="cs-CZ" dirty="0" smtClean="0"/>
              <a:t> 12. S kterými filozofy se pojí následující výrok : </a:t>
            </a:r>
          </a:p>
          <a:p>
            <a:r>
              <a:rPr lang="cs-CZ" dirty="0" smtClean="0"/>
              <a:t>      </a:t>
            </a:r>
            <a:r>
              <a:rPr lang="cs-CZ" b="1" dirty="0" smtClean="0"/>
              <a:t>„ Vše, co se dá poznat , má číslo. Magické číslo je 10.“</a:t>
            </a:r>
          </a:p>
          <a:p>
            <a:endParaRPr lang="cs-CZ" b="1" dirty="0"/>
          </a:p>
          <a:p>
            <a:r>
              <a:rPr lang="cs-CZ" dirty="0" smtClean="0"/>
              <a:t>13. Vysvětli základy této teorie. </a:t>
            </a:r>
          </a:p>
          <a:p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b="1" dirty="0" smtClean="0"/>
              <a:t>„ Vše, co existuje, je složeno z atomů.“</a:t>
            </a:r>
            <a:endParaRPr lang="cs-CZ" b="1" dirty="0"/>
          </a:p>
          <a:p>
            <a:r>
              <a:rPr lang="cs-CZ" b="1" dirty="0" smtClean="0"/>
              <a:t>        Uznává tato teorie </a:t>
            </a:r>
            <a:r>
              <a:rPr lang="cs-CZ" dirty="0" smtClean="0"/>
              <a:t>existenci lidské duše</a:t>
            </a:r>
            <a:r>
              <a:rPr lang="cs-CZ" b="1" dirty="0" smtClean="0"/>
              <a:t>, jestliže ano, jaké jsou představy o ní?</a:t>
            </a:r>
          </a:p>
          <a:p>
            <a:endParaRPr lang="cs-CZ" b="1" dirty="0"/>
          </a:p>
          <a:p>
            <a:r>
              <a:rPr lang="cs-CZ" dirty="0" smtClean="0"/>
              <a:t>14. Pohovoř o následujícím citátu: </a:t>
            </a:r>
          </a:p>
          <a:p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b="1" dirty="0" smtClean="0"/>
              <a:t>„ o bozích nemohu vědět, že jsou, ani že nejsou,…“</a:t>
            </a:r>
          </a:p>
          <a:p>
            <a:r>
              <a:rPr lang="cs-CZ" b="1" dirty="0"/>
              <a:t> </a:t>
            </a:r>
          </a:p>
          <a:p>
            <a:r>
              <a:rPr lang="cs-CZ" dirty="0" smtClean="0"/>
              <a:t>15</a:t>
            </a:r>
            <a:r>
              <a:rPr lang="cs-CZ" b="1" dirty="0" smtClean="0"/>
              <a:t>.</a:t>
            </a:r>
            <a:r>
              <a:rPr lang="cs-CZ" dirty="0" smtClean="0"/>
              <a:t> Sokratovská metoda = </a:t>
            </a:r>
            <a:r>
              <a:rPr lang="cs-CZ" b="1" dirty="0" smtClean="0"/>
              <a:t>metoda dialogu. V čem spočívá? </a:t>
            </a:r>
          </a:p>
          <a:p>
            <a:endParaRPr lang="cs-CZ" b="1" dirty="0"/>
          </a:p>
          <a:p>
            <a:r>
              <a:rPr lang="cs-CZ" dirty="0" smtClean="0"/>
              <a:t>16. </a:t>
            </a:r>
            <a:r>
              <a:rPr lang="cs-CZ" b="1" dirty="0" smtClean="0"/>
              <a:t>„ Skromnost – vlastnost moudrých.“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„ Vím, že nic nevím. “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14425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42550" y="1340768"/>
            <a:ext cx="8064896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17. Vysvětli: </a:t>
            </a:r>
          </a:p>
          <a:p>
            <a:r>
              <a:rPr lang="cs-CZ" dirty="0" smtClean="0"/>
              <a:t>                                                                                               </a:t>
            </a:r>
            <a:endParaRPr lang="cs-CZ" dirty="0"/>
          </a:p>
          <a:p>
            <a:r>
              <a:rPr lang="cs-CZ" dirty="0" smtClean="0"/>
              <a:t>                                                                                                         SVĚT  …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                                                                                                        SVĚT …</a:t>
            </a:r>
          </a:p>
          <a:p>
            <a:endParaRPr lang="cs-CZ" dirty="0"/>
          </a:p>
          <a:p>
            <a:r>
              <a:rPr lang="cs-CZ" dirty="0" smtClean="0"/>
              <a:t> 18. Uveď některé z Platónových 36 dialogů. </a:t>
            </a:r>
          </a:p>
          <a:p>
            <a:r>
              <a:rPr lang="cs-CZ" dirty="0"/>
              <a:t> </a:t>
            </a:r>
            <a:r>
              <a:rPr lang="cs-CZ" dirty="0" smtClean="0"/>
              <a:t>19.  KL čemu se vztahuje následující graf?   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                                                                                                      </a:t>
            </a:r>
            <a:endParaRPr lang="cs-CZ" dirty="0"/>
          </a:p>
          <a:p>
            <a:r>
              <a:rPr lang="cs-CZ" dirty="0" smtClean="0"/>
              <a:t>                                                                                                                 </a:t>
            </a:r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                                         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Rovnoramenný trojúhelník 5"/>
          <p:cNvSpPr/>
          <p:nvPr/>
        </p:nvSpPr>
        <p:spPr>
          <a:xfrm>
            <a:off x="3203848" y="1844824"/>
            <a:ext cx="3168352" cy="201622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ů 9"/>
          <p:cNvSpPr/>
          <p:nvPr/>
        </p:nvSpPr>
        <p:spPr>
          <a:xfrm>
            <a:off x="6588224" y="2276872"/>
            <a:ext cx="144016" cy="129614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11"/>
          <p:cNvCxnSpPr/>
          <p:nvPr/>
        </p:nvCxnSpPr>
        <p:spPr>
          <a:xfrm>
            <a:off x="1907704" y="4725144"/>
            <a:ext cx="0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1907704" y="4725144"/>
            <a:ext cx="286729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1907704" y="5805264"/>
            <a:ext cx="295232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4788024" y="4433922"/>
            <a:ext cx="0" cy="57925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4860032" y="5445224"/>
            <a:ext cx="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4788024" y="4509120"/>
            <a:ext cx="130238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4788024" y="5013176"/>
            <a:ext cx="130238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4860032" y="5445224"/>
            <a:ext cx="123037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4860032" y="5949280"/>
            <a:ext cx="123037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602206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11560" y="1268760"/>
            <a:ext cx="792088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20. Doplň předchozí graf o následující jev = socha </a:t>
            </a:r>
            <a:r>
              <a:rPr lang="cs-CZ" dirty="0" err="1" smtClean="0"/>
              <a:t>Discobolos</a:t>
            </a:r>
            <a:r>
              <a:rPr lang="cs-CZ" dirty="0" smtClean="0"/>
              <a:t> </a:t>
            </a:r>
            <a:r>
              <a:rPr lang="cs-CZ" dirty="0" smtClean="0"/>
              <a:t>.</a:t>
            </a:r>
          </a:p>
          <a:p>
            <a:r>
              <a:rPr lang="cs-CZ" dirty="0" smtClean="0"/>
              <a:t>21. Kdo je tvůrcem této teorie? Zařaď ho do období antické filozofie a pohovoř </a:t>
            </a:r>
          </a:p>
          <a:p>
            <a:r>
              <a:rPr lang="cs-CZ" dirty="0"/>
              <a:t> </a:t>
            </a:r>
            <a:r>
              <a:rPr lang="cs-CZ" dirty="0" smtClean="0"/>
              <a:t>     o jeho významu. </a:t>
            </a:r>
          </a:p>
          <a:p>
            <a:r>
              <a:rPr lang="cs-CZ" dirty="0" smtClean="0"/>
              <a:t>22. Z uvedené řady filozofů : </a:t>
            </a:r>
          </a:p>
          <a:p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dirty="0" err="1" smtClean="0"/>
              <a:t>Aristotelés</a:t>
            </a:r>
            <a:r>
              <a:rPr lang="cs-CZ" dirty="0" smtClean="0"/>
              <a:t>, </a:t>
            </a:r>
            <a:r>
              <a:rPr lang="cs-CZ" dirty="0" err="1" smtClean="0"/>
              <a:t>Hérakleitos</a:t>
            </a:r>
            <a:r>
              <a:rPr lang="cs-CZ" dirty="0" smtClean="0"/>
              <a:t>, </a:t>
            </a:r>
            <a:r>
              <a:rPr lang="cs-CZ" dirty="0" err="1" smtClean="0"/>
              <a:t>Tháles</a:t>
            </a:r>
            <a:r>
              <a:rPr lang="cs-CZ" dirty="0" smtClean="0"/>
              <a:t> Milétský, </a:t>
            </a:r>
            <a:r>
              <a:rPr lang="cs-CZ" dirty="0" err="1" smtClean="0"/>
              <a:t>Anaximénés</a:t>
            </a:r>
            <a:r>
              <a:rPr lang="cs-CZ" dirty="0" smtClean="0"/>
              <a:t>, </a:t>
            </a:r>
            <a:r>
              <a:rPr lang="cs-CZ" dirty="0" err="1" smtClean="0"/>
              <a:t>Démokritos</a:t>
            </a:r>
            <a:r>
              <a:rPr lang="cs-CZ" dirty="0" smtClean="0"/>
              <a:t>, Platón,</a:t>
            </a:r>
          </a:p>
          <a:p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dirty="0" err="1" smtClean="0"/>
              <a:t>Pýthágorás</a:t>
            </a:r>
            <a:r>
              <a:rPr lang="cs-CZ" dirty="0" smtClean="0"/>
              <a:t>, </a:t>
            </a:r>
            <a:r>
              <a:rPr lang="cs-CZ" dirty="0" err="1" smtClean="0"/>
              <a:t>Protágorás</a:t>
            </a:r>
            <a:r>
              <a:rPr lang="cs-CZ" dirty="0" smtClean="0"/>
              <a:t>, </a:t>
            </a:r>
            <a:r>
              <a:rPr lang="cs-CZ" dirty="0" err="1" smtClean="0"/>
              <a:t>Sókratés</a:t>
            </a:r>
            <a:r>
              <a:rPr lang="cs-CZ" dirty="0" smtClean="0"/>
              <a:t>,</a:t>
            </a:r>
          </a:p>
          <a:p>
            <a:endParaRPr lang="cs-CZ" dirty="0"/>
          </a:p>
          <a:p>
            <a:r>
              <a:rPr lang="cs-CZ" dirty="0" smtClean="0"/>
              <a:t>       vyber : a) ty, kteří patřili k Milétské škole,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b) zastávali materialistické názory,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c) nepovažovali za arché hmotu,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d) rozvíjeli prvky dialektického  myšlení,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e) zaváděli metodu dialogu , případně ji uplatňovali,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c)  patřili k atomistům.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25357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88224" y="4972050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2060848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		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55576" y="1276963"/>
            <a:ext cx="8064896" cy="56015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              </a:t>
            </a:r>
            <a:r>
              <a:rPr lang="cs-CZ" b="1" dirty="0" smtClean="0"/>
              <a:t>EVROPSKÁ </a:t>
            </a:r>
            <a:r>
              <a:rPr lang="cs-CZ" b="1" dirty="0"/>
              <a:t>FILOZOFIE</a:t>
            </a:r>
          </a:p>
          <a:p>
            <a:r>
              <a:rPr lang="cs-CZ" dirty="0"/>
              <a:t>			</a:t>
            </a:r>
          </a:p>
          <a:p>
            <a:r>
              <a:rPr lang="cs-CZ" sz="1400" b="1" u="sng" dirty="0" err="1" smtClean="0"/>
              <a:t>Předsókratovské</a:t>
            </a:r>
            <a:r>
              <a:rPr lang="cs-CZ" sz="1400" b="1" u="sng" dirty="0" smtClean="0"/>
              <a:t> období  6. – 4. </a:t>
            </a:r>
            <a:r>
              <a:rPr lang="cs-CZ" sz="1400" b="1" u="sng" dirty="0" err="1" smtClean="0"/>
              <a:t>stol.př.n.l</a:t>
            </a:r>
            <a:r>
              <a:rPr lang="cs-CZ" sz="1400" b="1" dirty="0" smtClean="0"/>
              <a:t>.</a:t>
            </a:r>
            <a:r>
              <a:rPr lang="cs-CZ" sz="1400" dirty="0"/>
              <a:t>			</a:t>
            </a:r>
            <a:r>
              <a:rPr lang="cs-CZ" sz="1400" dirty="0" smtClean="0"/>
              <a:t>                                                                </a:t>
            </a:r>
            <a:r>
              <a:rPr lang="cs-CZ" sz="1400" b="1" dirty="0" smtClean="0"/>
              <a:t>THALES </a:t>
            </a:r>
            <a:r>
              <a:rPr lang="cs-CZ" sz="1400" b="1" dirty="0"/>
              <a:t>MILÉTSKÝ </a:t>
            </a:r>
            <a:r>
              <a:rPr lang="cs-CZ" sz="1400" dirty="0"/>
              <a:t>(625- 545)</a:t>
            </a:r>
          </a:p>
          <a:p>
            <a:pPr lvl="0"/>
            <a:r>
              <a:rPr lang="cs-CZ" sz="1400" dirty="0" smtClean="0"/>
              <a:t>                                                                ANAXIMÉNÉS </a:t>
            </a:r>
            <a:r>
              <a:rPr lang="cs-CZ" sz="1400" dirty="0"/>
              <a:t>(558- 525)</a:t>
            </a:r>
          </a:p>
          <a:p>
            <a:pPr lvl="0"/>
            <a:r>
              <a:rPr lang="cs-CZ" sz="1400" dirty="0" smtClean="0"/>
              <a:t>                                                                ANAXIMANDROS </a:t>
            </a:r>
            <a:r>
              <a:rPr lang="cs-CZ" sz="1400" dirty="0"/>
              <a:t>(610- 545)</a:t>
            </a:r>
          </a:p>
          <a:p>
            <a:pPr lvl="0"/>
            <a:r>
              <a:rPr lang="cs-CZ" sz="1400" dirty="0" smtClean="0"/>
              <a:t>                                                                </a:t>
            </a:r>
            <a:r>
              <a:rPr lang="cs-CZ" sz="1400" b="1" dirty="0" smtClean="0"/>
              <a:t>PÝTHÁGORÁS</a:t>
            </a:r>
            <a:r>
              <a:rPr lang="cs-CZ" sz="1400" dirty="0" smtClean="0"/>
              <a:t> </a:t>
            </a:r>
            <a:r>
              <a:rPr lang="cs-CZ" sz="1400" dirty="0"/>
              <a:t>(580- 500)</a:t>
            </a:r>
          </a:p>
          <a:p>
            <a:pPr lvl="0"/>
            <a:r>
              <a:rPr lang="cs-CZ" sz="1400" dirty="0" smtClean="0"/>
              <a:t>                                                                </a:t>
            </a:r>
            <a:r>
              <a:rPr lang="cs-CZ" sz="1400" b="1" dirty="0" smtClean="0"/>
              <a:t>HÉRAKLEITOS  Z </a:t>
            </a:r>
            <a:r>
              <a:rPr lang="cs-CZ" sz="1400" b="1" dirty="0"/>
              <a:t> EFESU </a:t>
            </a:r>
            <a:r>
              <a:rPr lang="cs-CZ" sz="1400" dirty="0"/>
              <a:t>(540- 480)- dialektika </a:t>
            </a:r>
            <a:r>
              <a:rPr lang="cs-CZ" sz="1400" dirty="0" smtClean="0"/>
              <a:t>                                      	                                                                                       (</a:t>
            </a:r>
            <a:r>
              <a:rPr lang="cs-CZ" sz="1400" dirty="0" err="1"/>
              <a:t>pantha</a:t>
            </a:r>
            <a:r>
              <a:rPr lang="cs-CZ" sz="1400" dirty="0"/>
              <a:t> </a:t>
            </a:r>
            <a:r>
              <a:rPr lang="cs-CZ" sz="1400" dirty="0" err="1"/>
              <a:t>r</a:t>
            </a:r>
            <a:r>
              <a:rPr lang="cs-CZ" sz="1400" dirty="0" err="1" smtClean="0"/>
              <a:t>hei</a:t>
            </a:r>
            <a:r>
              <a:rPr lang="cs-CZ" sz="1400" dirty="0" smtClean="0"/>
              <a:t> </a:t>
            </a:r>
            <a:r>
              <a:rPr lang="cs-CZ" sz="1400" dirty="0"/>
              <a:t>„vše plyne“)</a:t>
            </a:r>
          </a:p>
          <a:p>
            <a:pPr lvl="0"/>
            <a:r>
              <a:rPr lang="cs-CZ" sz="1400" dirty="0" smtClean="0"/>
              <a:t>                                                                ELEATÉ</a:t>
            </a:r>
            <a:endParaRPr lang="cs-CZ" sz="1400" dirty="0"/>
          </a:p>
          <a:p>
            <a:pPr lvl="0"/>
            <a:r>
              <a:rPr lang="cs-CZ" sz="1400" dirty="0" smtClean="0"/>
              <a:t>                                                                </a:t>
            </a:r>
            <a:r>
              <a:rPr lang="cs-CZ" sz="1400" b="1" dirty="0" smtClean="0"/>
              <a:t>ATOMISTÉ</a:t>
            </a:r>
            <a:r>
              <a:rPr lang="cs-CZ" sz="1400" dirty="0" smtClean="0"/>
              <a:t>   -     DÉMOKRITOS </a:t>
            </a:r>
            <a:r>
              <a:rPr lang="cs-CZ" sz="1400" dirty="0"/>
              <a:t>(460- 370</a:t>
            </a:r>
            <a:r>
              <a:rPr lang="cs-CZ" sz="1400" dirty="0" smtClean="0"/>
              <a:t>)</a:t>
            </a:r>
          </a:p>
          <a:p>
            <a:pPr lvl="0"/>
            <a:r>
              <a:rPr lang="cs-CZ" sz="1400" b="1" u="sng" dirty="0" smtClean="0"/>
              <a:t>Klasické období  celé 4. stol. př. n. l. </a:t>
            </a:r>
            <a:endParaRPr lang="cs-CZ" sz="1400" b="1" u="sng" dirty="0"/>
          </a:p>
          <a:p>
            <a:r>
              <a:rPr lang="cs-CZ" sz="1400" dirty="0"/>
              <a:t>4. stol.- </a:t>
            </a:r>
            <a:r>
              <a:rPr lang="cs-CZ" sz="1400" dirty="0" smtClean="0"/>
              <a:t>                                                  SOFISTÉ- </a:t>
            </a:r>
            <a:r>
              <a:rPr lang="cs-CZ" sz="1400" dirty="0" err="1"/>
              <a:t>Protágorás</a:t>
            </a:r>
            <a:r>
              <a:rPr lang="cs-CZ" sz="1400" dirty="0"/>
              <a:t> (481- 411)</a:t>
            </a:r>
          </a:p>
          <a:p>
            <a:pPr lvl="0"/>
            <a:r>
              <a:rPr lang="cs-CZ" sz="1400" dirty="0" smtClean="0"/>
              <a:t>                                                                </a:t>
            </a:r>
            <a:r>
              <a:rPr lang="cs-CZ" sz="1400" b="1" dirty="0" smtClean="0"/>
              <a:t>SÓKRATES </a:t>
            </a:r>
            <a:r>
              <a:rPr lang="cs-CZ" sz="1400" dirty="0"/>
              <a:t>(469- 397) „Vím, že nic nevím.“</a:t>
            </a:r>
          </a:p>
          <a:p>
            <a:pPr lvl="0"/>
            <a:r>
              <a:rPr lang="cs-CZ" sz="1400" dirty="0" smtClean="0"/>
              <a:t>                                                                </a:t>
            </a:r>
            <a:r>
              <a:rPr lang="cs-CZ" sz="1400" b="1" dirty="0" smtClean="0"/>
              <a:t>PLATÓN</a:t>
            </a:r>
            <a:r>
              <a:rPr lang="cs-CZ" sz="1400" dirty="0" smtClean="0"/>
              <a:t> </a:t>
            </a:r>
            <a:r>
              <a:rPr lang="cs-CZ" sz="1400" dirty="0"/>
              <a:t>(429- 347) 36 dialogů </a:t>
            </a:r>
            <a:endParaRPr lang="cs-CZ" sz="1400" dirty="0" smtClean="0"/>
          </a:p>
          <a:p>
            <a:pPr lvl="0"/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            (Obrana </a:t>
            </a:r>
            <a:r>
              <a:rPr lang="cs-CZ" sz="1400" dirty="0" err="1"/>
              <a:t>Sókratova</a:t>
            </a:r>
            <a:r>
              <a:rPr lang="cs-CZ" sz="1400" dirty="0"/>
              <a:t>, </a:t>
            </a:r>
            <a:r>
              <a:rPr lang="cs-CZ" sz="1400" dirty="0" smtClean="0"/>
              <a:t>Ústava</a:t>
            </a:r>
            <a:r>
              <a:rPr lang="cs-CZ" sz="1400" dirty="0"/>
              <a:t>,…), </a:t>
            </a:r>
          </a:p>
          <a:p>
            <a:r>
              <a:rPr lang="cs-CZ" sz="1400" dirty="0" smtClean="0"/>
              <a:t>                                                                                             Teorie </a:t>
            </a:r>
            <a:r>
              <a:rPr lang="cs-CZ" sz="1400" dirty="0"/>
              <a:t>idejí</a:t>
            </a:r>
          </a:p>
          <a:p>
            <a:pPr lvl="0"/>
            <a:r>
              <a:rPr lang="cs-CZ" sz="1400" dirty="0" smtClean="0"/>
              <a:t>                                                                </a:t>
            </a:r>
            <a:r>
              <a:rPr lang="cs-CZ" sz="1400" b="1" dirty="0" smtClean="0"/>
              <a:t>ARISTOTELÉS</a:t>
            </a:r>
            <a:r>
              <a:rPr lang="cs-CZ" sz="1400" dirty="0" smtClean="0"/>
              <a:t> </a:t>
            </a:r>
            <a:r>
              <a:rPr lang="cs-CZ" sz="1400" dirty="0"/>
              <a:t>(384- 322)- „génius starověku“, teorie příčin, klasifikace 			věd,  založil některé </a:t>
            </a:r>
            <a:r>
              <a:rPr lang="cs-CZ" sz="1400" dirty="0" smtClean="0"/>
              <a:t>vědy</a:t>
            </a:r>
          </a:p>
          <a:p>
            <a:pPr lvl="0"/>
            <a:endParaRPr lang="cs-CZ" sz="1400" dirty="0"/>
          </a:p>
          <a:p>
            <a:pPr lvl="0"/>
            <a:endParaRPr lang="cs-CZ" sz="1400" dirty="0" smtClean="0"/>
          </a:p>
          <a:p>
            <a:pPr lvl="0"/>
            <a:endParaRPr lang="cs-CZ" sz="1400" dirty="0"/>
          </a:p>
          <a:p>
            <a:pPr lvl="0"/>
            <a:endParaRPr lang="cs-CZ" sz="1400" dirty="0" smtClean="0"/>
          </a:p>
          <a:p>
            <a:pPr lvl="0"/>
            <a:endParaRPr lang="cs-CZ" sz="1400" dirty="0"/>
          </a:p>
          <a:p>
            <a:r>
              <a:rPr lang="cs-CZ" sz="1400" dirty="0" smtClean="0"/>
              <a:t>3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3983011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1196752"/>
            <a:ext cx="806489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987824" y="1412776"/>
            <a:ext cx="3102582" cy="66113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Zdroje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331640" y="2564904"/>
            <a:ext cx="316835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Vlastní zdroje </a:t>
            </a:r>
            <a:endParaRPr lang="cs-CZ" dirty="0"/>
          </a:p>
        </p:txBody>
      </p:sp>
      <p:cxnSp>
        <p:nvCxnSpPr>
          <p:cNvPr id="10" name="Přímá spojnice se šipkou 9"/>
          <p:cNvCxnSpPr>
            <a:stCxn id="4" idx="2"/>
          </p:cNvCxnSpPr>
          <p:nvPr/>
        </p:nvCxnSpPr>
        <p:spPr>
          <a:xfrm flipH="1">
            <a:off x="2627784" y="2073915"/>
            <a:ext cx="1911331" cy="49098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2160</TotalTime>
  <Words>732</Words>
  <Application>Microsoft Office PowerPoint</Application>
  <PresentationFormat>Předvádění na obrazovce (4:3)</PresentationFormat>
  <Paragraphs>260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Dum</cp:lastModifiedBy>
  <cp:revision>111</cp:revision>
  <cp:lastPrinted>2014-02-26T08:45:06Z</cp:lastPrinted>
  <dcterms:created xsi:type="dcterms:W3CDTF">2010-11-01T23:40:31Z</dcterms:created>
  <dcterms:modified xsi:type="dcterms:W3CDTF">2014-02-26T12:28:31Z</dcterms:modified>
</cp:coreProperties>
</file>