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2" r:id="rId5"/>
    <p:sldId id="263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4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36B12-43CD-4787-BC40-E0A6675386BA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E4709-81CE-4B1F-B4FA-7DE06ADEE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36B12-43CD-4787-BC40-E0A6675386BA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E4709-81CE-4B1F-B4FA-7DE06ADEE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36B12-43CD-4787-BC40-E0A6675386BA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E4709-81CE-4B1F-B4FA-7DE06ADEE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36B12-43CD-4787-BC40-E0A6675386BA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E4709-81CE-4B1F-B4FA-7DE06ADEE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36B12-43CD-4787-BC40-E0A6675386BA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E4709-81CE-4B1F-B4FA-7DE06ADEE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36B12-43CD-4787-BC40-E0A6675386BA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E4709-81CE-4B1F-B4FA-7DE06ADEE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36B12-43CD-4787-BC40-E0A6675386BA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E4709-81CE-4B1F-B4FA-7DE06ADEE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36B12-43CD-4787-BC40-E0A6675386BA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E4709-81CE-4B1F-B4FA-7DE06ADEE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36B12-43CD-4787-BC40-E0A6675386BA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E4709-81CE-4B1F-B4FA-7DE06ADEE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36B12-43CD-4787-BC40-E0A6675386BA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E4709-81CE-4B1F-B4FA-7DE06ADEE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36B12-43CD-4787-BC40-E0A6675386BA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E4709-81CE-4B1F-B4FA-7DE06ADEE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E36B12-43CD-4787-BC40-E0A6675386BA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E4709-81CE-4B1F-B4FA-7DE06ADEEB9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0"/>
            <a:ext cx="4929222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8570413"/>
              </p:ext>
            </p:extLst>
          </p:nvPr>
        </p:nvGraphicFramePr>
        <p:xfrm>
          <a:off x="1571604" y="1428738"/>
          <a:ext cx="6000792" cy="5143531"/>
        </p:xfrm>
        <a:graphic>
          <a:graphicData uri="http://schemas.openxmlformats.org/drawingml/2006/table">
            <a:tbl>
              <a:tblPr/>
              <a:tblGrid>
                <a:gridCol w="2219762"/>
                <a:gridCol w="3781030"/>
              </a:tblGrid>
              <a:tr h="3141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Obratlovci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625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Materiál slouží k lepšímu zapamatování učiva pomocí názorných ukázek.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41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625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dokáže zařadit živočichy do jednotlivých skupin, zná základní údaje.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625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41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Savci, ryby, </a:t>
                      </a:r>
                      <a:r>
                        <a:rPr lang="cs-CZ" sz="1400" dirty="0" smtClean="0">
                          <a:latin typeface="Times New Roman"/>
                          <a:ea typeface="Times New Roman"/>
                          <a:cs typeface="Times New Roman"/>
                        </a:rPr>
                        <a:t>plazi, </a:t>
                      </a: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obojživelníci, ptáci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41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41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41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41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41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26.2.2014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41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41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Přírodověda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41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1571604" y="92867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28926" y="214290"/>
            <a:ext cx="28219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u="sng" dirty="0" smtClean="0">
                <a:solidFill>
                  <a:srgbClr val="0070C0"/>
                </a:solidFill>
              </a:rPr>
              <a:t>Obratlovci</a:t>
            </a:r>
            <a:endParaRPr lang="cs-CZ" sz="4800" b="1" u="sng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28662" y="1571612"/>
            <a:ext cx="4108432" cy="45858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-</a:t>
            </a:r>
            <a:r>
              <a:rPr lang="cs-CZ" sz="2800" b="1" dirty="0" smtClean="0"/>
              <a:t> mají kostru</a:t>
            </a:r>
          </a:p>
          <a:p>
            <a:r>
              <a:rPr lang="cs-CZ" sz="2800" b="1" dirty="0" smtClean="0"/>
              <a:t>- páteř je složena z obratlů</a:t>
            </a:r>
          </a:p>
          <a:p>
            <a:r>
              <a:rPr lang="cs-CZ" sz="2800" b="1" dirty="0" smtClean="0"/>
              <a:t>- patří sem :</a:t>
            </a:r>
          </a:p>
          <a:p>
            <a:endParaRPr lang="cs-CZ" sz="2800" b="1" dirty="0" smtClean="0"/>
          </a:p>
          <a:p>
            <a:pPr marL="342900" indent="-342900">
              <a:buAutoNum type="arabicPeriod"/>
            </a:pPr>
            <a:r>
              <a:rPr lang="cs-CZ" sz="3600" b="1" dirty="0" smtClean="0">
                <a:solidFill>
                  <a:srgbClr val="FF0000"/>
                </a:solidFill>
              </a:rPr>
              <a:t>Ryby</a:t>
            </a:r>
          </a:p>
          <a:p>
            <a:pPr marL="342900" indent="-342900">
              <a:buAutoNum type="arabicPeriod"/>
            </a:pPr>
            <a:r>
              <a:rPr lang="cs-CZ" sz="3600" b="1" dirty="0" smtClean="0">
                <a:solidFill>
                  <a:srgbClr val="FF0000"/>
                </a:solidFill>
              </a:rPr>
              <a:t>Obojživelníci</a:t>
            </a:r>
          </a:p>
          <a:p>
            <a:pPr marL="342900" indent="-342900">
              <a:buAutoNum type="arabicPeriod"/>
            </a:pPr>
            <a:r>
              <a:rPr lang="cs-CZ" sz="3600" b="1" dirty="0" smtClean="0">
                <a:solidFill>
                  <a:srgbClr val="FF0000"/>
                </a:solidFill>
              </a:rPr>
              <a:t>Plazi</a:t>
            </a:r>
          </a:p>
          <a:p>
            <a:pPr marL="342900" indent="-342900">
              <a:buAutoNum type="arabicPeriod"/>
            </a:pPr>
            <a:r>
              <a:rPr lang="cs-CZ" sz="3600" b="1" dirty="0" smtClean="0">
                <a:solidFill>
                  <a:srgbClr val="FF0000"/>
                </a:solidFill>
              </a:rPr>
              <a:t>Ptáci</a:t>
            </a:r>
          </a:p>
          <a:p>
            <a:pPr marL="342900" indent="-342900">
              <a:buAutoNum type="arabicPeriod"/>
            </a:pPr>
            <a:r>
              <a:rPr lang="cs-CZ" sz="3600" b="1" dirty="0" smtClean="0">
                <a:solidFill>
                  <a:srgbClr val="FF0000"/>
                </a:solidFill>
              </a:rPr>
              <a:t>Savci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357166"/>
            <a:ext cx="5487656" cy="18774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b="1" u="sng" dirty="0" smtClean="0">
                <a:solidFill>
                  <a:srgbClr val="FF0000"/>
                </a:solidFill>
              </a:rPr>
              <a:t>Ryby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- žijí ve vodě</a:t>
            </a:r>
          </a:p>
          <a:p>
            <a:pPr marL="514350" indent="-514350"/>
            <a:r>
              <a:rPr lang="cs-CZ" sz="2800" b="1" dirty="0" smtClean="0">
                <a:solidFill>
                  <a:srgbClr val="FF0000"/>
                </a:solidFill>
              </a:rPr>
              <a:t>                  - k dýchání užívají žábry</a:t>
            </a:r>
          </a:p>
          <a:p>
            <a:pPr marL="514350" indent="-514350"/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- tělo je pokryto šupinami</a:t>
            </a:r>
          </a:p>
          <a:p>
            <a:pPr marL="514350" indent="-514350"/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- mláďata - jikry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2500306"/>
            <a:ext cx="7620000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357166"/>
            <a:ext cx="905735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2. </a:t>
            </a:r>
            <a:r>
              <a:rPr lang="cs-CZ" sz="3200" b="1" u="sng" dirty="0" smtClean="0">
                <a:solidFill>
                  <a:srgbClr val="0070C0"/>
                </a:solidFill>
              </a:rPr>
              <a:t>Obojživelníci</a:t>
            </a:r>
            <a:r>
              <a:rPr lang="cs-CZ" sz="32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>
                <a:solidFill>
                  <a:srgbClr val="0070C0"/>
                </a:solidFill>
              </a:rPr>
              <a:t>-</a:t>
            </a:r>
            <a:r>
              <a:rPr lang="cs-CZ" sz="2800" b="1" dirty="0" smtClean="0">
                <a:solidFill>
                  <a:srgbClr val="0070C0"/>
                </a:solidFill>
              </a:rPr>
              <a:t> mohou žít ve vodě i na souši</a:t>
            </a:r>
          </a:p>
          <a:p>
            <a:r>
              <a:rPr lang="cs-CZ" sz="2800" b="1" dirty="0">
                <a:solidFill>
                  <a:srgbClr val="0070C0"/>
                </a:solidFill>
              </a:rPr>
              <a:t>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- žáby (pulec – voda, dospělá žába – souš)</a:t>
            </a:r>
          </a:p>
          <a:p>
            <a:r>
              <a:rPr lang="cs-CZ" sz="2800" b="1" dirty="0">
                <a:solidFill>
                  <a:srgbClr val="0070C0"/>
                </a:solidFill>
              </a:rPr>
              <a:t>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- mláďata - vajíčka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2071678"/>
            <a:ext cx="6838950" cy="43529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428604"/>
            <a:ext cx="621362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3. </a:t>
            </a:r>
            <a:r>
              <a:rPr lang="cs-CZ" sz="3200" b="1" u="sng" dirty="0" smtClean="0">
                <a:solidFill>
                  <a:srgbClr val="00B050"/>
                </a:solidFill>
              </a:rPr>
              <a:t>Plazi</a:t>
            </a:r>
            <a:r>
              <a:rPr lang="cs-CZ" sz="3200" b="1" dirty="0" smtClean="0">
                <a:solidFill>
                  <a:srgbClr val="00B050"/>
                </a:solidFill>
              </a:rPr>
              <a:t>  </a:t>
            </a:r>
            <a:r>
              <a:rPr lang="cs-CZ" sz="2800" b="1" dirty="0" smtClean="0">
                <a:solidFill>
                  <a:srgbClr val="00B050"/>
                </a:solidFill>
              </a:rPr>
              <a:t>- tělo kryto šupinami</a:t>
            </a:r>
          </a:p>
          <a:p>
            <a:r>
              <a:rPr lang="cs-CZ" sz="2800" b="1" dirty="0">
                <a:solidFill>
                  <a:srgbClr val="00B050"/>
                </a:solidFill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</a:rPr>
              <a:t>                - hadi, želvy, ještěrky, krokodýli</a:t>
            </a:r>
          </a:p>
          <a:p>
            <a:r>
              <a:rPr lang="cs-CZ" sz="2800" b="1" dirty="0">
                <a:solidFill>
                  <a:srgbClr val="00B050"/>
                </a:solidFill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</a:rPr>
              <a:t>                - mláďata - vajíčka</a:t>
            </a:r>
            <a:endParaRPr lang="cs-CZ" sz="2800" b="1" dirty="0">
              <a:solidFill>
                <a:srgbClr val="00B050"/>
              </a:solidFill>
            </a:endParaRP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2071678"/>
            <a:ext cx="7277100" cy="4429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285728"/>
            <a:ext cx="4740337" cy="18774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4. </a:t>
            </a:r>
            <a:r>
              <a:rPr lang="cs-CZ" sz="3200" b="1" u="sng" dirty="0" smtClean="0">
                <a:solidFill>
                  <a:srgbClr val="7030A0"/>
                </a:solidFill>
              </a:rPr>
              <a:t>Ptáci</a:t>
            </a:r>
            <a:r>
              <a:rPr lang="cs-CZ" sz="3200" b="1" dirty="0" smtClean="0">
                <a:solidFill>
                  <a:srgbClr val="7030A0"/>
                </a:solidFill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</a:rPr>
              <a:t>- tělo kryto peřím</a:t>
            </a:r>
          </a:p>
          <a:p>
            <a:r>
              <a:rPr lang="cs-CZ" sz="2800" b="1" dirty="0">
                <a:solidFill>
                  <a:srgbClr val="7030A0"/>
                </a:solidFill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</a:rPr>
              <a:t>               - pohyb pomocí křídel</a:t>
            </a:r>
          </a:p>
          <a:p>
            <a:r>
              <a:rPr lang="cs-CZ" sz="2800" b="1" dirty="0">
                <a:solidFill>
                  <a:srgbClr val="7030A0"/>
                </a:solidFill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</a:rPr>
              <a:t>               - zobák – funkce zubů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                - mláďata - vajíčka</a:t>
            </a:r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2786058"/>
            <a:ext cx="7143800" cy="3738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428604"/>
            <a:ext cx="5373138" cy="18774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5. 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</a:rPr>
              <a:t>Savci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-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patří sem i člověk</a:t>
            </a:r>
          </a:p>
          <a:p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               - tělo kryto srstí ( chlupy )</a:t>
            </a:r>
          </a:p>
          <a:p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               - rodí živá mláďata</a:t>
            </a:r>
          </a:p>
          <a:p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               - sají mateřské mléko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2428868"/>
            <a:ext cx="7000924" cy="4081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42910" y="1142984"/>
            <a:ext cx="77153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http://commons.wikimedia.org/wiki/File:Esox_lucius_Prague_Vltava_1.jpg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14348" y="1714488"/>
            <a:ext cx="564357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http://commons.wikimedia.org/wiki/File:Teichfrosch.jpg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14348" y="2357430"/>
            <a:ext cx="621509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http://commons.wikimedia.org/wiki/File:NileCrocodile.jpg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14348" y="2928934"/>
            <a:ext cx="821535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http://commons.wikimedia.org/wiki/File:Lophophanes_cristatus_Luc_Viatour_2.jpg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85786" y="3500438"/>
            <a:ext cx="57150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http://commons.wikimedia.org/wiki/File:4weeks_old.JPG#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4348" y="642918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249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MMU</cp:lastModifiedBy>
  <cp:revision>5</cp:revision>
  <dcterms:created xsi:type="dcterms:W3CDTF">2014-02-25T16:05:38Z</dcterms:created>
  <dcterms:modified xsi:type="dcterms:W3CDTF">2014-02-26T12:35:40Z</dcterms:modified>
</cp:coreProperties>
</file>