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8" r:id="rId2"/>
    <p:sldId id="271" r:id="rId3"/>
    <p:sldId id="256" r:id="rId4"/>
    <p:sldId id="262" r:id="rId5"/>
    <p:sldId id="259" r:id="rId6"/>
    <p:sldId id="260" r:id="rId7"/>
    <p:sldId id="261" r:id="rId8"/>
    <p:sldId id="276" r:id="rId9"/>
    <p:sldId id="275" r:id="rId10"/>
    <p:sldId id="277" r:id="rId11"/>
    <p:sldId id="266" r:id="rId12"/>
    <p:sldId id="263" r:id="rId13"/>
    <p:sldId id="265" r:id="rId14"/>
    <p:sldId id="272" r:id="rId15"/>
    <p:sldId id="282" r:id="rId16"/>
    <p:sldId id="281" r:id="rId17"/>
    <p:sldId id="278" r:id="rId18"/>
    <p:sldId id="280" r:id="rId19"/>
    <p:sldId id="279" r:id="rId20"/>
    <p:sldId id="273" r:id="rId21"/>
    <p:sldId id="264" r:id="rId22"/>
    <p:sldId id="274" r:id="rId23"/>
    <p:sldId id="267" r:id="rId24"/>
    <p:sldId id="268" r:id="rId25"/>
    <p:sldId id="269" r:id="rId26"/>
    <p:sldId id="270" r:id="rId2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056"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73A3A4-935E-4601-B823-BC3F39FAF103}" type="datetimeFigureOut">
              <a:rPr lang="cs-CZ" smtClean="0"/>
              <a:pPr/>
              <a:t>5.5.2014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3FABA9-DF2E-444D-979C-9DAA8B09D5F6}"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D3FABA9-DF2E-444D-979C-9DAA8B09D5F6}" type="slidenum">
              <a:rPr lang="cs-CZ" smtClean="0"/>
              <a:pPr/>
              <a:t>5</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D3FABA9-DF2E-444D-979C-9DAA8B09D5F6}" type="slidenum">
              <a:rPr lang="cs-CZ" smtClean="0"/>
              <a:pPr/>
              <a:t>6</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D3FABA9-DF2E-444D-979C-9DAA8B09D5F6}" type="slidenum">
              <a:rPr lang="cs-CZ" smtClean="0"/>
              <a:pPr/>
              <a:t>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12B82AD-2A00-457C-A315-419525914480}"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12B82AD-2A00-457C-A315-419525914480}" type="datetimeFigureOut">
              <a:rPr lang="cs-CZ" smtClean="0"/>
              <a:pPr/>
              <a:t>5.5.2014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E12B82AD-2A00-457C-A315-419525914480}" type="datetimeFigureOut">
              <a:rPr lang="cs-CZ" smtClean="0"/>
              <a:pPr/>
              <a:t>5.5.2014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12B82AD-2A00-457C-A315-419525914480}" type="datetimeFigureOut">
              <a:rPr lang="cs-CZ" smtClean="0"/>
              <a:pPr/>
              <a:t>5.5.2014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12B82AD-2A00-457C-A315-419525914480}"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12B82AD-2A00-457C-A315-419525914480}" type="datetimeFigureOut">
              <a:rPr lang="cs-CZ" smtClean="0"/>
              <a:pPr/>
              <a:t>5.5.2014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FEE7295-10B4-49E0-A627-B0AC7E579AD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2B82AD-2A00-457C-A315-419525914480}" type="datetimeFigureOut">
              <a:rPr lang="cs-CZ" smtClean="0"/>
              <a:pPr/>
              <a:t>5.5.2014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EE7295-10B4-49E0-A627-B0AC7E579AD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tinyurl.com/pq5yp3n" TargetMode="External"/><Relationship Id="rId7" Type="http://schemas.openxmlformats.org/officeDocument/2006/relationships/slide" Target="slide2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slide" Target="slide26.xml"/><Relationship Id="rId5" Type="http://schemas.openxmlformats.org/officeDocument/2006/relationships/slide" Target="slide23.xml"/><Relationship Id="rId4" Type="http://schemas.openxmlformats.org/officeDocument/2006/relationships/slide" Target="slide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tinyurl.com/mlsgtr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inyurl.com/otagsz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galerieart.cz/prodej_kolar.ht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tinyurl.com/nuutun7" TargetMode="External"/><Relationship Id="rId2" Type="http://schemas.openxmlformats.org/officeDocument/2006/relationships/hyperlink" Target="http://eduardovcacek.cz/cz/dilo/malba.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typomil.com/typofilos/2008/04/letrismus-pismo-gesto-znak-umeni/"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cs.wikipedia.org/wiki/Eduard_Ov%C4%8D%C3%A1%C4%8De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 Target="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 Target="slide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graphicFrame>
        <p:nvGraphicFramePr>
          <p:cNvPr id="4" name="Zástupný symbol pro obsah 3"/>
          <p:cNvGraphicFramePr>
            <a:graphicFrameLocks noGrp="1"/>
          </p:cNvGraphicFramePr>
          <p:nvPr>
            <p:ph idx="1"/>
          </p:nvPr>
        </p:nvGraphicFramePr>
        <p:xfrm>
          <a:off x="467544" y="2492896"/>
          <a:ext cx="8137525" cy="4032451"/>
        </p:xfrm>
        <a:graphic>
          <a:graphicData uri="http://schemas.openxmlformats.org/drawingml/2006/table">
            <a:tbl>
              <a:tblPr firstRow="1" bandRow="1">
                <a:tableStyleId>{5C22544A-7EE6-4342-B048-85BDC9FD1C3A}</a:tableStyleId>
              </a:tblPr>
              <a:tblGrid>
                <a:gridCol w="1941088"/>
                <a:gridCol w="6196437"/>
              </a:tblGrid>
              <a:tr h="6085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1" dirty="0" smtClean="0">
                          <a:solidFill>
                            <a:srgbClr val="2C3036"/>
                          </a:solidFill>
                          <a:latin typeface="Calibri" pitchFamily="34" charset="0"/>
                        </a:rPr>
                        <a:t>ŠKOLA:</a:t>
                      </a:r>
                      <a:endParaRPr lang="cs-CZ" sz="2000" dirty="0"/>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t>Gymnázium</a:t>
                      </a:r>
                      <a:r>
                        <a:rPr lang="cs-CZ" sz="2000" baseline="0" dirty="0" smtClean="0"/>
                        <a:t> Lovosice</a:t>
                      </a:r>
                      <a:endParaRPr lang="cs-CZ" sz="2000" dirty="0"/>
                    </a:p>
                  </a:txBody>
                  <a:tcPr marL="91447" marR="91447" marT="45709" marB="45709" anchor="ctr"/>
                </a:tc>
              </a:tr>
              <a:tr h="478590">
                <a:tc>
                  <a:txBody>
                    <a:bodyPr/>
                    <a:lstStyle/>
                    <a:p>
                      <a:r>
                        <a:rPr lang="cs-CZ" sz="2000" b="1" kern="1200" dirty="0" smtClean="0">
                          <a:solidFill>
                            <a:srgbClr val="2C3036"/>
                          </a:solidFill>
                          <a:latin typeface="Calibri" pitchFamily="34" charset="0"/>
                          <a:ea typeface="+mn-ea"/>
                          <a:cs typeface="+mn-cs"/>
                        </a:rPr>
                        <a:t>AUTOR:</a:t>
                      </a:r>
                      <a:endParaRPr lang="cs-CZ" sz="2000" b="1" kern="1200" dirty="0">
                        <a:solidFill>
                          <a:srgbClr val="2C3036"/>
                        </a:solidFill>
                        <a:latin typeface="Calibri" pitchFamily="34" charset="0"/>
                        <a:ea typeface="+mn-ea"/>
                        <a:cs typeface="+mn-cs"/>
                      </a:endParaRPr>
                    </a:p>
                  </a:txBody>
                  <a:tcPr marL="91447" marR="91447" marT="45709" marB="45709" anchor="ctr"/>
                </a:tc>
                <a:tc>
                  <a:txBody>
                    <a:bodyPr/>
                    <a:lstStyle/>
                    <a:p>
                      <a:r>
                        <a:rPr lang="cs-CZ" sz="2000" b="1" kern="1200" dirty="0" smtClean="0">
                          <a:solidFill>
                            <a:srgbClr val="2C3036"/>
                          </a:solidFill>
                          <a:latin typeface="Calibri" pitchFamily="34" charset="0"/>
                          <a:ea typeface="+mn-ea"/>
                          <a:cs typeface="+mn-cs"/>
                        </a:rPr>
                        <a:t>Mgr. Radmila</a:t>
                      </a:r>
                      <a:r>
                        <a:rPr lang="cs-CZ" sz="2000" b="1" kern="1200" baseline="0" dirty="0" smtClean="0">
                          <a:solidFill>
                            <a:srgbClr val="2C3036"/>
                          </a:solidFill>
                          <a:latin typeface="Calibri" pitchFamily="34" charset="0"/>
                          <a:ea typeface="+mn-ea"/>
                          <a:cs typeface="+mn-cs"/>
                        </a:rPr>
                        <a:t> </a:t>
                      </a:r>
                      <a:r>
                        <a:rPr lang="cs-CZ" sz="2000" b="1" kern="1200" baseline="0" dirty="0" err="1" smtClean="0">
                          <a:solidFill>
                            <a:srgbClr val="2C3036"/>
                          </a:solidFill>
                          <a:latin typeface="Calibri" pitchFamily="34" charset="0"/>
                          <a:ea typeface="+mn-ea"/>
                          <a:cs typeface="+mn-cs"/>
                        </a:rPr>
                        <a:t>Vorasická</a:t>
                      </a:r>
                      <a:endParaRPr lang="cs-CZ" sz="2000" b="1" kern="1200" dirty="0">
                        <a:solidFill>
                          <a:srgbClr val="2C3036"/>
                        </a:solidFill>
                        <a:latin typeface="Calibri" pitchFamily="34" charset="0"/>
                        <a:ea typeface="+mn-ea"/>
                        <a:cs typeface="+mn-cs"/>
                      </a:endParaRPr>
                    </a:p>
                  </a:txBody>
                  <a:tcPr marL="91447" marR="91447" marT="45709" marB="45709" anchor="ctr"/>
                </a:tc>
              </a:tr>
              <a:tr h="773190">
                <a:tc>
                  <a:txBody>
                    <a:bodyPr/>
                    <a:lstStyle/>
                    <a:p>
                      <a:r>
                        <a:rPr lang="cs-CZ" sz="2000" b="1" kern="1200" dirty="0" smtClean="0">
                          <a:solidFill>
                            <a:srgbClr val="2C3036"/>
                          </a:solidFill>
                          <a:latin typeface="Calibri" pitchFamily="34" charset="0"/>
                          <a:ea typeface="+mn-ea"/>
                          <a:cs typeface="+mn-cs"/>
                        </a:rPr>
                        <a:t>NÁZEV:</a:t>
                      </a:r>
                      <a:endParaRPr lang="cs-CZ" sz="2000" b="1" kern="1200" dirty="0">
                        <a:solidFill>
                          <a:srgbClr val="2C3036"/>
                        </a:solidFill>
                        <a:latin typeface="Calibri" pitchFamily="34" charset="0"/>
                        <a:ea typeface="+mn-ea"/>
                        <a:cs typeface="+mn-cs"/>
                      </a:endParaRPr>
                    </a:p>
                  </a:txBody>
                  <a:tcPr marL="91447" marR="91447" marT="45709" marB="45709" anchor="ctr"/>
                </a:tc>
                <a:tc>
                  <a:txBody>
                    <a:bodyPr/>
                    <a:lstStyle/>
                    <a:p>
                      <a:r>
                        <a:rPr lang="cs-CZ" sz="2000" b="1" kern="1200" dirty="0" smtClean="0">
                          <a:solidFill>
                            <a:srgbClr val="2C3036"/>
                          </a:solidFill>
                          <a:latin typeface="Calibri" pitchFamily="34" charset="0"/>
                          <a:ea typeface="+mn-ea"/>
                          <a:cs typeface="+mn-cs"/>
                        </a:rPr>
                        <a:t>VY_32_INOVACE_</a:t>
                      </a:r>
                      <a:r>
                        <a:rPr lang="cs-CZ" sz="2000" b="1" kern="1200" dirty="0" err="1" smtClean="0">
                          <a:solidFill>
                            <a:srgbClr val="2C3036"/>
                          </a:solidFill>
                          <a:latin typeface="Calibri" pitchFamily="34" charset="0"/>
                          <a:ea typeface="+mn-ea"/>
                          <a:cs typeface="+mn-cs"/>
                        </a:rPr>
                        <a:t>5C</a:t>
                      </a:r>
                      <a:r>
                        <a:rPr lang="cs-CZ" sz="2000" b="1" kern="1200" dirty="0" smtClean="0">
                          <a:solidFill>
                            <a:srgbClr val="2C3036"/>
                          </a:solidFill>
                          <a:latin typeface="Calibri" pitchFamily="34" charset="0"/>
                          <a:ea typeface="+mn-ea"/>
                          <a:cs typeface="+mn-cs"/>
                        </a:rPr>
                        <a:t>_11_</a:t>
                      </a:r>
                      <a:r>
                        <a:rPr lang="cs-CZ" sz="2000" b="1" kern="1200" dirty="0" err="1" smtClean="0">
                          <a:solidFill>
                            <a:srgbClr val="2C3036"/>
                          </a:solidFill>
                          <a:latin typeface="Calibri" pitchFamily="34" charset="0"/>
                          <a:ea typeface="+mn-ea"/>
                          <a:cs typeface="+mn-cs"/>
                        </a:rPr>
                        <a:t>Lettrismus</a:t>
                      </a:r>
                      <a:endParaRPr lang="cs-CZ" sz="2000" b="1" kern="1200" dirty="0" smtClean="0">
                        <a:solidFill>
                          <a:srgbClr val="2C3036"/>
                        </a:solidFill>
                        <a:latin typeface="Calibri" pitchFamily="34" charset="0"/>
                        <a:ea typeface="+mn-ea"/>
                        <a:cs typeface="+mn-cs"/>
                      </a:endParaRPr>
                    </a:p>
                  </a:txBody>
                  <a:tcPr marL="91447" marR="91447" marT="45709" marB="45709" anchor="ctr"/>
                </a:tc>
              </a:tr>
              <a:tr h="478590">
                <a:tc>
                  <a:txBody>
                    <a:bodyPr/>
                    <a:lstStyle/>
                    <a:p>
                      <a:r>
                        <a:rPr lang="cs-CZ" sz="2000" b="1" kern="1200" dirty="0" smtClean="0">
                          <a:solidFill>
                            <a:srgbClr val="2C3036"/>
                          </a:solidFill>
                          <a:latin typeface="Calibri" pitchFamily="34" charset="0"/>
                          <a:ea typeface="+mn-ea"/>
                          <a:cs typeface="+mn-cs"/>
                        </a:rPr>
                        <a:t>TÉMA:</a:t>
                      </a:r>
                      <a:endParaRPr lang="cs-CZ" sz="2000" b="1" kern="1200" dirty="0">
                        <a:solidFill>
                          <a:srgbClr val="2C3036"/>
                        </a:solidFill>
                        <a:latin typeface="Calibri" pitchFamily="34" charset="0"/>
                        <a:ea typeface="+mn-ea"/>
                        <a:cs typeface="+mn-cs"/>
                      </a:endParaRPr>
                    </a:p>
                  </a:txBody>
                  <a:tcPr marL="91447" marR="91447" marT="45709" marB="45709" anchor="ctr"/>
                </a:tc>
                <a:tc>
                  <a:txBody>
                    <a:bodyPr/>
                    <a:lstStyle/>
                    <a:p>
                      <a:r>
                        <a:rPr lang="cs-CZ" sz="2000" b="1" kern="1200" dirty="0" smtClean="0">
                          <a:solidFill>
                            <a:srgbClr val="2C3036"/>
                          </a:solidFill>
                          <a:latin typeface="Calibri" pitchFamily="34" charset="0"/>
                          <a:ea typeface="+mn-ea"/>
                          <a:cs typeface="+mn-cs"/>
                        </a:rPr>
                        <a:t>Dějiny</a:t>
                      </a:r>
                      <a:r>
                        <a:rPr lang="cs-CZ" sz="2000" b="1" kern="1200" baseline="0" dirty="0" smtClean="0">
                          <a:solidFill>
                            <a:srgbClr val="2C3036"/>
                          </a:solidFill>
                          <a:latin typeface="Calibri" pitchFamily="34" charset="0"/>
                          <a:ea typeface="+mn-ea"/>
                          <a:cs typeface="+mn-cs"/>
                        </a:rPr>
                        <a:t> umění</a:t>
                      </a:r>
                      <a:endParaRPr lang="cs-CZ" sz="2000" b="1" kern="1200" dirty="0" smtClean="0">
                        <a:solidFill>
                          <a:srgbClr val="2C3036"/>
                        </a:solidFill>
                        <a:latin typeface="Calibri" pitchFamily="34" charset="0"/>
                        <a:ea typeface="+mn-ea"/>
                        <a:cs typeface="+mn-cs"/>
                      </a:endParaRPr>
                    </a:p>
                  </a:txBody>
                  <a:tcPr marL="91447" marR="91447" marT="45709" marB="45709" anchor="ctr"/>
                </a:tc>
              </a:tr>
              <a:tr h="846757">
                <a:tc>
                  <a:txBody>
                    <a:bodyPr/>
                    <a:lstStyle/>
                    <a:p>
                      <a:r>
                        <a:rPr lang="cs-CZ" sz="2000" b="1" kern="1200" dirty="0" smtClean="0">
                          <a:solidFill>
                            <a:srgbClr val="2C3036"/>
                          </a:solidFill>
                          <a:latin typeface="Calibri" pitchFamily="34" charset="0"/>
                          <a:ea typeface="+mn-ea"/>
                          <a:cs typeface="+mn-cs"/>
                        </a:rPr>
                        <a:t>ČÍSLO PROJEKTU:</a:t>
                      </a:r>
                      <a:endParaRPr lang="cs-CZ" sz="2000" b="1" kern="1200" dirty="0">
                        <a:solidFill>
                          <a:srgbClr val="2C3036"/>
                        </a:solidFill>
                        <a:latin typeface="Calibri" pitchFamily="34" charset="0"/>
                        <a:ea typeface="+mn-ea"/>
                        <a:cs typeface="+mn-cs"/>
                      </a:endParaRPr>
                    </a:p>
                  </a:txBody>
                  <a:tcPr marL="91447" marR="91447" marT="45709" marB="45709"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b="1" kern="1200" dirty="0" err="1" smtClean="0">
                          <a:solidFill>
                            <a:srgbClr val="2C3036"/>
                          </a:solidFill>
                          <a:latin typeface="Calibri" pitchFamily="34" charset="0"/>
                          <a:ea typeface="+mn-ea"/>
                          <a:cs typeface="+mn-cs"/>
                        </a:rPr>
                        <a:t>CZ.1.07</a:t>
                      </a:r>
                      <a:r>
                        <a:rPr lang="cs-CZ" sz="2000" b="1" kern="1200" dirty="0" smtClean="0">
                          <a:solidFill>
                            <a:srgbClr val="2C3036"/>
                          </a:solidFill>
                          <a:latin typeface="Calibri" pitchFamily="34" charset="0"/>
                          <a:ea typeface="+mn-ea"/>
                          <a:cs typeface="+mn-cs"/>
                        </a:rPr>
                        <a:t>/1.5.00/34.1073</a:t>
                      </a:r>
                      <a:endParaRPr lang="cs-CZ" sz="2000" b="1" kern="1200" dirty="0">
                        <a:solidFill>
                          <a:srgbClr val="2C3036"/>
                        </a:solidFill>
                        <a:latin typeface="Calibri" pitchFamily="34" charset="0"/>
                        <a:ea typeface="+mn-ea"/>
                        <a:cs typeface="+mn-cs"/>
                      </a:endParaRPr>
                    </a:p>
                  </a:txBody>
                  <a:tcPr marL="91447" marR="91447" marT="45709" marB="45709" anchor="ctr"/>
                </a:tc>
              </a:tr>
              <a:tr h="846757">
                <a:tc>
                  <a:txBody>
                    <a:bodyPr/>
                    <a:lstStyle/>
                    <a:p>
                      <a:r>
                        <a:rPr lang="cs-CZ" sz="2000" b="1" kern="1200" dirty="0" smtClean="0">
                          <a:solidFill>
                            <a:srgbClr val="2C3036"/>
                          </a:solidFill>
                          <a:latin typeface="Calibri" pitchFamily="34" charset="0"/>
                          <a:ea typeface="+mn-ea"/>
                          <a:cs typeface="+mn-cs"/>
                        </a:rPr>
                        <a:t>DATUM TVORBY:</a:t>
                      </a:r>
                      <a:endParaRPr lang="cs-CZ" sz="2000" b="1" kern="1200" dirty="0">
                        <a:solidFill>
                          <a:srgbClr val="2C3036"/>
                        </a:solidFill>
                        <a:latin typeface="Calibri" pitchFamily="34" charset="0"/>
                        <a:ea typeface="+mn-ea"/>
                        <a:cs typeface="+mn-cs"/>
                      </a:endParaRPr>
                    </a:p>
                  </a:txBody>
                  <a:tcPr marL="91447" marR="91447" marT="45709" marB="45709" anchor="ctr"/>
                </a:tc>
                <a:tc>
                  <a:txBody>
                    <a:bodyPr/>
                    <a:lstStyle/>
                    <a:p>
                      <a:r>
                        <a:rPr lang="cs-CZ" sz="2000" b="1" kern="1200" dirty="0" smtClean="0">
                          <a:solidFill>
                            <a:srgbClr val="2C3036"/>
                          </a:solidFill>
                          <a:latin typeface="Calibri" pitchFamily="34" charset="0"/>
                          <a:ea typeface="+mn-ea"/>
                          <a:cs typeface="+mn-cs"/>
                        </a:rPr>
                        <a:t>16.2.2014</a:t>
                      </a:r>
                      <a:endParaRPr lang="cs-CZ" sz="2000" b="1" kern="1200" dirty="0">
                        <a:solidFill>
                          <a:srgbClr val="2C3036"/>
                        </a:solidFill>
                        <a:latin typeface="Calibri" pitchFamily="34" charset="0"/>
                        <a:ea typeface="+mn-ea"/>
                        <a:cs typeface="+mn-cs"/>
                      </a:endParaRPr>
                    </a:p>
                  </a:txBody>
                  <a:tcPr marL="91447" marR="91447" marT="45709" marB="45709" anchor="ctr"/>
                </a:tc>
              </a:tr>
            </a:tbl>
          </a:graphicData>
        </a:graphic>
      </p:graphicFrame>
      <p:pic>
        <p:nvPicPr>
          <p:cNvPr id="5" name="Obrázek 2"/>
          <p:cNvPicPr>
            <a:picLocks noChangeAspect="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763688" y="908720"/>
            <a:ext cx="5407025" cy="1046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Albertus Medium" pitchFamily="34" charset="0"/>
                <a:ea typeface="Batang" pitchFamily="18" charset="-127"/>
              </a:rPr>
              <a:t>Anotace</a:t>
            </a:r>
            <a:endParaRPr lang="cs-CZ" dirty="0">
              <a:latin typeface="Albertus Medium" pitchFamily="34" charset="0"/>
              <a:ea typeface="Batang" pitchFamily="18" charset="-127"/>
            </a:endParaRPr>
          </a:p>
        </p:txBody>
      </p:sp>
      <p:sp>
        <p:nvSpPr>
          <p:cNvPr id="3" name="Zástupný symbol pro obsah 2"/>
          <p:cNvSpPr>
            <a:spLocks noGrp="1"/>
          </p:cNvSpPr>
          <p:nvPr>
            <p:ph idx="1"/>
          </p:nvPr>
        </p:nvSpPr>
        <p:spPr/>
        <p:txBody>
          <a:bodyPr>
            <a:normAutofit fontScale="85000" lnSpcReduction="20000"/>
          </a:bodyPr>
          <a:lstStyle/>
          <a:p>
            <a:r>
              <a:rPr lang="cs-CZ" dirty="0" smtClean="0">
                <a:latin typeface="Albertus Medium" pitchFamily="34" charset="0"/>
              </a:rPr>
              <a:t>Hlavním účelem materiálu je </a:t>
            </a:r>
            <a:r>
              <a:rPr lang="cs-CZ" b="1" dirty="0" smtClean="0">
                <a:latin typeface="Albertus Medium" pitchFamily="34" charset="0"/>
              </a:rPr>
              <a:t>motivace žáka k vlastní výtvarné činnosti na základě inspirace </a:t>
            </a:r>
            <a:r>
              <a:rPr lang="cs-CZ" b="1" dirty="0" err="1" smtClean="0">
                <a:latin typeface="Albertus Medium" pitchFamily="34" charset="0"/>
              </a:rPr>
              <a:t>lettrismem</a:t>
            </a:r>
            <a:r>
              <a:rPr lang="cs-CZ" dirty="0" smtClean="0">
                <a:latin typeface="Albertus Medium" pitchFamily="34" charset="0"/>
              </a:rPr>
              <a:t>.</a:t>
            </a:r>
          </a:p>
          <a:p>
            <a:r>
              <a:rPr lang="cs-CZ" dirty="0" smtClean="0">
                <a:latin typeface="Albertus Medium" pitchFamily="34" charset="0"/>
              </a:rPr>
              <a:t>Může sloužit jako osnova výkladu učitele, případně podklad k tvorbě zápisků žáka.</a:t>
            </a:r>
          </a:p>
          <a:p>
            <a:r>
              <a:rPr lang="cs-CZ" dirty="0" smtClean="0">
                <a:latin typeface="Albertus Medium" pitchFamily="34" charset="0"/>
              </a:rPr>
              <a:t>Některé obrázky jsou funkční bez on-line připojení, kliknutím na ně se vrátíte zpět do prezentace.</a:t>
            </a:r>
          </a:p>
          <a:p>
            <a:r>
              <a:rPr lang="cs-CZ" dirty="0" smtClean="0">
                <a:latin typeface="Albertus Medium" pitchFamily="34" charset="0"/>
              </a:rPr>
              <a:t>Podporuje mezipředmětové vztahy (výtvarná výchova, český jazyk a literatura).</a:t>
            </a:r>
          </a:p>
          <a:p>
            <a:r>
              <a:rPr lang="cs-CZ" dirty="0" smtClean="0">
                <a:latin typeface="Albertus Medium" pitchFamily="34" charset="0"/>
              </a:rPr>
              <a:t>Rozvíjí znalosti z dějin umění na základě prožitku a vlastní tvorby.</a:t>
            </a:r>
          </a:p>
          <a:p>
            <a:r>
              <a:rPr lang="cs-CZ" dirty="0" smtClean="0">
                <a:latin typeface="Albertus Medium" pitchFamily="34" charset="0"/>
              </a:rPr>
              <a:t>Je primárně určen pro předmět výtvarná výchova v druhém ročníku a sextě.</a:t>
            </a:r>
          </a:p>
          <a:p>
            <a:endParaRPr lang="cs-CZ" dirty="0" smtClean="0"/>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srcRec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1691680" y="2130425"/>
            <a:ext cx="6120680" cy="1226567"/>
          </a:xfrm>
        </p:spPr>
        <p:txBody>
          <a:bodyPr>
            <a:normAutofit/>
          </a:bodyPr>
          <a:lstStyle/>
          <a:p>
            <a:r>
              <a:rPr lang="cs-CZ" sz="6600" dirty="0" err="1" smtClean="0">
                <a:solidFill>
                  <a:schemeClr val="tx2">
                    <a:lumMod val="50000"/>
                  </a:schemeClr>
                </a:solidFill>
                <a:latin typeface="BatangChe" pitchFamily="49" charset="-127"/>
                <a:ea typeface="BatangChe" pitchFamily="49" charset="-127"/>
              </a:rPr>
              <a:t>Lettrismus</a:t>
            </a:r>
            <a:endParaRPr lang="cs-CZ" sz="6600" dirty="0">
              <a:solidFill>
                <a:schemeClr val="tx2">
                  <a:lumMod val="50000"/>
                </a:schemeClr>
              </a:solidFill>
              <a:latin typeface="BatangChe" pitchFamily="49" charset="-127"/>
              <a:ea typeface="BatangChe" pitchFamily="49" charset="-127"/>
            </a:endParaRPr>
          </a:p>
        </p:txBody>
      </p:sp>
      <p:sp>
        <p:nvSpPr>
          <p:cNvPr id="3" name="Podnadpis 2"/>
          <p:cNvSpPr>
            <a:spLocks noGrp="1"/>
          </p:cNvSpPr>
          <p:nvPr>
            <p:ph type="subTitle" idx="1"/>
          </p:nvPr>
        </p:nvSpPr>
        <p:spPr/>
        <p:txBody>
          <a:bodyPr/>
          <a:lstStyle/>
          <a:p>
            <a:endParaRPr lang="cs-CZ" dirty="0">
              <a:latin typeface="PMingLiU-ExtB" pitchFamily="18" charset="-120"/>
              <a:ea typeface="PMingLiU-ExtB" pitchFamily="18" charset="-120"/>
            </a:endParaRPr>
          </a:p>
        </p:txBody>
      </p:sp>
      <p:pic>
        <p:nvPicPr>
          <p:cNvPr id="4" name="Obrázek 3" descr="375px-Caslon-schriftmusterblatt.jpeg"/>
          <p:cNvPicPr>
            <a:picLocks noChangeAspect="1"/>
          </p:cNvPicPr>
          <p:nvPr/>
        </p:nvPicPr>
        <p:blipFill>
          <a:blip r:embed="rId3" cstate="print"/>
          <a:stretch>
            <a:fillRect/>
          </a:stretch>
        </p:blipFill>
        <p:spPr>
          <a:xfrm>
            <a:off x="0" y="476672"/>
            <a:ext cx="9144000" cy="936104"/>
          </a:xfrm>
          <a:prstGeom prst="rect">
            <a:avLst/>
          </a:prstGeom>
        </p:spPr>
      </p:pic>
      <p:pic>
        <p:nvPicPr>
          <p:cNvPr id="5" name="Obrázek 4" descr="800px-Camp_Nou_(Barcelona)_-_6.jpg"/>
          <p:cNvPicPr>
            <a:picLocks noChangeAspect="1"/>
          </p:cNvPicPr>
          <p:nvPr/>
        </p:nvPicPr>
        <p:blipFill>
          <a:blip r:embed="rId4" cstate="print"/>
          <a:srcRect l="14482" t="27749" r="25704" b="34013"/>
          <a:stretch>
            <a:fillRect/>
          </a:stretch>
        </p:blipFill>
        <p:spPr>
          <a:xfrm>
            <a:off x="395536" y="4221088"/>
            <a:ext cx="8064896" cy="2016224"/>
          </a:xfrm>
          <a:prstGeom prst="rect">
            <a:avLst/>
          </a:prstGeom>
        </p:spPr>
      </p:pic>
      <p:pic>
        <p:nvPicPr>
          <p:cNvPr id="6" name="Obrázek 5" descr="375px-Caslon-schriftmusterblatt.jpeg"/>
          <p:cNvPicPr>
            <a:picLocks noChangeAspect="1"/>
          </p:cNvPicPr>
          <p:nvPr/>
        </p:nvPicPr>
        <p:blipFill>
          <a:blip r:embed="rId3" cstate="print"/>
          <a:stretch>
            <a:fillRect/>
          </a:stretch>
        </p:blipFill>
        <p:spPr>
          <a:xfrm>
            <a:off x="3059832" y="4221088"/>
            <a:ext cx="2952328" cy="2016224"/>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96752"/>
          </a:xfrm>
        </p:spPr>
        <p:txBody>
          <a:bodyPr/>
          <a:lstStyle/>
          <a:p>
            <a:r>
              <a:rPr lang="cs-CZ" b="1" dirty="0" err="1" smtClean="0">
                <a:solidFill>
                  <a:srgbClr val="002060"/>
                </a:solidFill>
                <a:latin typeface="Batang" pitchFamily="18" charset="-127"/>
                <a:ea typeface="Batang" pitchFamily="18" charset="-127"/>
              </a:rPr>
              <a:t>Lettrismus</a:t>
            </a:r>
            <a:endParaRPr lang="cs-CZ" b="1" dirty="0">
              <a:solidFill>
                <a:srgbClr val="002060"/>
              </a:solidFill>
              <a:latin typeface="Batang" pitchFamily="18" charset="-127"/>
              <a:ea typeface="Batang" pitchFamily="18" charset="-127"/>
            </a:endParaRPr>
          </a:p>
        </p:txBody>
      </p:sp>
      <p:sp>
        <p:nvSpPr>
          <p:cNvPr id="3" name="Zástupný symbol pro obsah 2"/>
          <p:cNvSpPr>
            <a:spLocks noGrp="1"/>
          </p:cNvSpPr>
          <p:nvPr>
            <p:ph idx="1"/>
          </p:nvPr>
        </p:nvSpPr>
        <p:spPr>
          <a:xfrm>
            <a:off x="457200" y="1124744"/>
            <a:ext cx="8229600" cy="5472608"/>
          </a:xfrm>
        </p:spPr>
        <p:txBody>
          <a:bodyPr>
            <a:noAutofit/>
          </a:bodyPr>
          <a:lstStyle/>
          <a:p>
            <a:r>
              <a:rPr lang="cs-CZ" b="1" dirty="0" err="1">
                <a:solidFill>
                  <a:schemeClr val="tx2">
                    <a:lumMod val="50000"/>
                  </a:schemeClr>
                </a:solidFill>
                <a:latin typeface="Albertus" pitchFamily="34" charset="0"/>
                <a:ea typeface="PMingLiU-ExtB" pitchFamily="18" charset="-120"/>
              </a:rPr>
              <a:t>Lettrismus</a:t>
            </a:r>
            <a:r>
              <a:rPr lang="cs-CZ" b="1" dirty="0">
                <a:solidFill>
                  <a:schemeClr val="tx2">
                    <a:lumMod val="50000"/>
                  </a:schemeClr>
                </a:solidFill>
                <a:latin typeface="Albertus" pitchFamily="34" charset="0"/>
                <a:ea typeface="PMingLiU-ExtB" pitchFamily="18" charset="-120"/>
              </a:rPr>
              <a:t> je fascinace písmem</a:t>
            </a:r>
            <a:r>
              <a:rPr lang="cs-CZ" sz="2600" dirty="0" smtClean="0">
                <a:solidFill>
                  <a:schemeClr val="tx2">
                    <a:lumMod val="50000"/>
                  </a:schemeClr>
                </a:solidFill>
                <a:latin typeface="Albertus" pitchFamily="34" charset="0"/>
                <a:ea typeface="PMingLiU-ExtB" pitchFamily="18" charset="-120"/>
              </a:rPr>
              <a:t>.</a:t>
            </a:r>
          </a:p>
          <a:p>
            <a:pPr>
              <a:buNone/>
            </a:pPr>
            <a:r>
              <a:rPr lang="cs-CZ" sz="2600" dirty="0">
                <a:latin typeface="Albertus" pitchFamily="34" charset="0"/>
                <a:ea typeface="PMingLiU-ExtB" pitchFamily="18" charset="-120"/>
              </a:rPr>
              <a:t>	</a:t>
            </a:r>
            <a:r>
              <a:rPr lang="cs-CZ" sz="2600" dirty="0" smtClean="0">
                <a:latin typeface="Albertus" pitchFamily="34" charset="0"/>
                <a:ea typeface="PMingLiU-ExtB" pitchFamily="18" charset="-120"/>
                <a:cs typeface="BrowalliaUPC" pitchFamily="34" charset="-34"/>
              </a:rPr>
              <a:t>Jeho </a:t>
            </a:r>
            <a:r>
              <a:rPr lang="cs-CZ" sz="2600" dirty="0">
                <a:latin typeface="Albertus" pitchFamily="34" charset="0"/>
                <a:ea typeface="PMingLiU-ExtB" pitchFamily="18" charset="-120"/>
                <a:cs typeface="BrowalliaUPC" pitchFamily="34" charset="-34"/>
              </a:rPr>
              <a:t>plynutím, obnaženými tvary liter, dynamikou slova, okamžitým akcentem, kontrapunktem, pronikavým výkřikem nebo naopak lyrickou strukturou, již vytváří. Písmo, zvláště to užité ve volném výtvarném umění, má nesčetně podob, tak jako psát či tisknout lze na tisíc způsobů. Od exaktní kresby ostrým perem přes </a:t>
            </a:r>
            <a:r>
              <a:rPr lang="cs-CZ" sz="2600" dirty="0" err="1">
                <a:latin typeface="Albertus" pitchFamily="34" charset="0"/>
                <a:ea typeface="PMingLiU-ExtB" pitchFamily="18" charset="-120"/>
                <a:cs typeface="BrowalliaUPC" pitchFamily="34" charset="-34"/>
              </a:rPr>
              <a:t>kaligrafování</a:t>
            </a:r>
            <a:r>
              <a:rPr lang="cs-CZ" sz="2600" dirty="0">
                <a:latin typeface="Albertus" pitchFamily="34" charset="0"/>
                <a:ea typeface="PMingLiU-ExtB" pitchFamily="18" charset="-120"/>
                <a:cs typeface="BrowalliaUPC" pitchFamily="34" charset="-34"/>
              </a:rPr>
              <a:t> měkkou stopou sobolího štětce, otisk matrice odlité z písmoviny, stříkání skrze šablony, rytí a škrabání až po techniku koláže anebo </a:t>
            </a:r>
            <a:r>
              <a:rPr lang="cs-CZ" sz="2600" dirty="0" err="1">
                <a:latin typeface="Albertus" pitchFamily="34" charset="0"/>
                <a:ea typeface="PMingLiU-ExtB" pitchFamily="18" charset="-120"/>
                <a:cs typeface="BrowalliaUPC" pitchFamily="34" charset="-34"/>
              </a:rPr>
              <a:t>dekoláže</a:t>
            </a:r>
            <a:r>
              <a:rPr lang="cs-CZ" sz="2600" dirty="0" smtClean="0">
                <a:latin typeface="Albertus" pitchFamily="34" charset="0"/>
                <a:ea typeface="PMingLiU-ExtB" pitchFamily="18" charset="-120"/>
                <a:cs typeface="BrowalliaUPC" pitchFamily="34" charset="-34"/>
              </a:rPr>
              <a:t>.</a:t>
            </a:r>
            <a:endParaRPr lang="cs-CZ" sz="2600" b="1" dirty="0" smtClean="0">
              <a:latin typeface="Albertus" pitchFamily="34" charset="0"/>
              <a:ea typeface="PMingLiU-ExtB" pitchFamily="18" charset="-120"/>
              <a:cs typeface="BrowalliaUPC" pitchFamily="34" charset="-34"/>
            </a:endParaRPr>
          </a:p>
          <a:p>
            <a:pPr>
              <a:buNone/>
            </a:pPr>
            <a:r>
              <a:rPr lang="cs-CZ" sz="2600" dirty="0" err="1" smtClean="0">
                <a:solidFill>
                  <a:srgbClr val="002060"/>
                </a:solidFill>
                <a:latin typeface="Albertus Medium" pitchFamily="34" charset="0"/>
                <a:ea typeface="PMingLiU-ExtB" pitchFamily="18" charset="-120"/>
                <a:cs typeface="Andalus" pitchFamily="18" charset="-78"/>
              </a:rPr>
              <a:t>Lettrismus</a:t>
            </a:r>
            <a:r>
              <a:rPr lang="cs-CZ" sz="2600" dirty="0" smtClean="0">
                <a:solidFill>
                  <a:srgbClr val="002060"/>
                </a:solidFill>
                <a:latin typeface="Albertus Medium" pitchFamily="34" charset="0"/>
                <a:ea typeface="PMingLiU-ExtB" pitchFamily="18" charset="-120"/>
                <a:cs typeface="Andalus" pitchFamily="18" charset="-78"/>
              </a:rPr>
              <a:t> vychází z tvarů písma nebo ze způsobu jeho řazení</a:t>
            </a:r>
          </a:p>
          <a:p>
            <a:pPr>
              <a:buNone/>
            </a:pPr>
            <a:r>
              <a:rPr lang="cs-CZ" sz="2600" dirty="0" smtClean="0">
                <a:solidFill>
                  <a:schemeClr val="tx2">
                    <a:lumMod val="50000"/>
                  </a:schemeClr>
                </a:solidFill>
                <a:latin typeface="Albertus Medium" pitchFamily="34" charset="0"/>
                <a:ea typeface="PMingLiU-ExtB" pitchFamily="18" charset="-120"/>
                <a:cs typeface="BrowalliaUPC" pitchFamily="34" charset="-34"/>
              </a:rPr>
              <a:t>						</a:t>
            </a:r>
            <a:endParaRPr lang="cs-CZ" sz="2600" dirty="0">
              <a:solidFill>
                <a:schemeClr val="tx2">
                  <a:lumMod val="50000"/>
                </a:schemeClr>
              </a:solidFill>
              <a:latin typeface="Albertus Medium" pitchFamily="34" charset="0"/>
              <a:ea typeface="PMingLiU-ExtB" pitchFamily="18" charset="-120"/>
              <a:cs typeface="BrowalliaUPC" pitchFamily="34" charset="-34"/>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71400"/>
            <a:ext cx="8229600" cy="1152128"/>
          </a:xfrm>
        </p:spPr>
        <p:txBody>
          <a:bodyPr/>
          <a:lstStyle/>
          <a:p>
            <a:r>
              <a:rPr lang="cs-CZ" b="1" dirty="0" smtClean="0">
                <a:solidFill>
                  <a:schemeClr val="tx2">
                    <a:lumMod val="50000"/>
                  </a:schemeClr>
                </a:solidFill>
                <a:latin typeface="Batang" pitchFamily="18" charset="-127"/>
                <a:ea typeface="Batang" pitchFamily="18" charset="-127"/>
              </a:rPr>
              <a:t>Z historie</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a:xfrm>
            <a:off x="457200" y="692696"/>
            <a:ext cx="8229600" cy="5976664"/>
          </a:xfrm>
        </p:spPr>
        <p:txBody>
          <a:bodyPr>
            <a:noAutofit/>
          </a:bodyPr>
          <a:lstStyle/>
          <a:p>
            <a:r>
              <a:rPr lang="cs-CZ" b="1" dirty="0" smtClean="0">
                <a:latin typeface="Andalus" pitchFamily="18" charset="-78"/>
                <a:cs typeface="Andalus" pitchFamily="18" charset="-78"/>
              </a:rPr>
              <a:t>Pojem se objevuje </a:t>
            </a:r>
            <a:r>
              <a:rPr lang="cs-CZ" b="1" dirty="0">
                <a:latin typeface="Andalus" pitchFamily="18" charset="-78"/>
                <a:cs typeface="Andalus" pitchFamily="18" charset="-78"/>
              </a:rPr>
              <a:t>poprvé v polovině čtyřicátých let v pařížském hnutí kolem básníka Isidora </a:t>
            </a:r>
            <a:r>
              <a:rPr lang="cs-CZ" b="1" dirty="0" err="1" smtClean="0">
                <a:latin typeface="Andalus" pitchFamily="18" charset="-78"/>
                <a:cs typeface="Andalus" pitchFamily="18" charset="-78"/>
              </a:rPr>
              <a:t>Isou</a:t>
            </a:r>
            <a:endParaRPr lang="cs-CZ" b="1" dirty="0" smtClean="0">
              <a:latin typeface="Andalus" pitchFamily="18" charset="-78"/>
              <a:cs typeface="Andalus" pitchFamily="18" charset="-78"/>
            </a:endParaRPr>
          </a:p>
          <a:p>
            <a:r>
              <a:rPr lang="cs-CZ" sz="2400" dirty="0" smtClean="0">
                <a:latin typeface="Andalus" pitchFamily="18" charset="-78"/>
                <a:cs typeface="Andalus" pitchFamily="18" charset="-78"/>
              </a:rPr>
              <a:t>vědomí </a:t>
            </a:r>
            <a:r>
              <a:rPr lang="cs-CZ" sz="2400" dirty="0">
                <a:latin typeface="Andalus" pitchFamily="18" charset="-78"/>
                <a:cs typeface="Andalus" pitchFamily="18" charset="-78"/>
              </a:rPr>
              <a:t>šíře </a:t>
            </a:r>
            <a:r>
              <a:rPr lang="cs-CZ" sz="2400" b="1" dirty="0" smtClean="0">
                <a:latin typeface="Andalus" pitchFamily="18" charset="-78"/>
                <a:cs typeface="Andalus" pitchFamily="18" charset="-78"/>
              </a:rPr>
              <a:t>kulturně-společenského záběru </a:t>
            </a:r>
            <a:r>
              <a:rPr lang="cs-CZ" sz="2400" b="1" dirty="0">
                <a:latin typeface="Andalus" pitchFamily="18" charset="-78"/>
                <a:cs typeface="Andalus" pitchFamily="18" charset="-78"/>
              </a:rPr>
              <a:t>písma</a:t>
            </a:r>
            <a:r>
              <a:rPr lang="cs-CZ" sz="2400" dirty="0">
                <a:latin typeface="Andalus" pitchFamily="18" charset="-78"/>
                <a:cs typeface="Andalus" pitchFamily="18" charset="-78"/>
              </a:rPr>
              <a:t>, psaní, vazeb </a:t>
            </a:r>
            <a:r>
              <a:rPr lang="cs-CZ" sz="2400" dirty="0" smtClean="0">
                <a:latin typeface="Andalus" pitchFamily="18" charset="-78"/>
                <a:cs typeface="Andalus" pitchFamily="18" charset="-78"/>
              </a:rPr>
              <a:t>mezi </a:t>
            </a:r>
            <a:r>
              <a:rPr lang="cs-CZ" sz="2400" dirty="0">
                <a:latin typeface="Andalus" pitchFamily="18" charset="-78"/>
                <a:cs typeface="Andalus" pitchFamily="18" charset="-78"/>
              </a:rPr>
              <a:t>textem, myšlenkou a jejich autorskou </a:t>
            </a:r>
            <a:r>
              <a:rPr lang="cs-CZ" sz="2400" dirty="0" smtClean="0">
                <a:latin typeface="Andalus" pitchFamily="18" charset="-78"/>
                <a:cs typeface="Andalus" pitchFamily="18" charset="-78"/>
              </a:rPr>
              <a:t>interpretací</a:t>
            </a:r>
          </a:p>
          <a:p>
            <a:r>
              <a:rPr lang="cs-CZ" sz="2800" b="1" dirty="0" smtClean="0">
                <a:hlinkClick r:id="rId3"/>
              </a:rPr>
              <a:t>http://</a:t>
            </a:r>
            <a:r>
              <a:rPr lang="cs-CZ" sz="2800" b="1" dirty="0" err="1" smtClean="0">
                <a:hlinkClick r:id="rId3"/>
              </a:rPr>
              <a:t>tinyurl.com</a:t>
            </a:r>
            <a:r>
              <a:rPr lang="cs-CZ" sz="2800" b="1" dirty="0" smtClean="0">
                <a:hlinkClick r:id="rId3"/>
              </a:rPr>
              <a:t>/</a:t>
            </a:r>
            <a:r>
              <a:rPr lang="cs-CZ" sz="2800" b="1" dirty="0" err="1" smtClean="0">
                <a:hlinkClick r:id="rId3"/>
              </a:rPr>
              <a:t>pq5yp3n</a:t>
            </a:r>
            <a:endParaRPr lang="cs-CZ" sz="2800" dirty="0" smtClean="0"/>
          </a:p>
          <a:p>
            <a:r>
              <a:rPr lang="cs-CZ" sz="2800" dirty="0" smtClean="0">
                <a:latin typeface="Andalus" pitchFamily="18" charset="-78"/>
                <a:cs typeface="Andalus" pitchFamily="18" charset="-78"/>
              </a:rPr>
              <a:t>francouzský </a:t>
            </a:r>
            <a:r>
              <a:rPr lang="cs-CZ" sz="3600" b="1" dirty="0" err="1">
                <a:latin typeface="Andalus" pitchFamily="18" charset="-78"/>
                <a:cs typeface="Andalus" pitchFamily="18" charset="-78"/>
              </a:rPr>
              <a:t>lettrismus</a:t>
            </a:r>
            <a:r>
              <a:rPr lang="cs-CZ" sz="2800" dirty="0">
                <a:latin typeface="Andalus" pitchFamily="18" charset="-78"/>
                <a:cs typeface="Andalus" pitchFamily="18" charset="-78"/>
              </a:rPr>
              <a:t> spolu se svými předchůdci nebo současníky (</a:t>
            </a:r>
            <a:r>
              <a:rPr lang="cs-CZ" sz="2800" dirty="0" err="1">
                <a:latin typeface="Andalus" pitchFamily="18" charset="-78"/>
                <a:cs typeface="Andalus" pitchFamily="18" charset="-78"/>
                <a:hlinkClick r:id="rId4" action="ppaction://hlinksldjump"/>
              </a:rPr>
              <a:t>Apollinaire</a:t>
            </a:r>
            <a:r>
              <a:rPr lang="cs-CZ" sz="2800" dirty="0">
                <a:latin typeface="Andalus" pitchFamily="18" charset="-78"/>
                <a:cs typeface="Andalus" pitchFamily="18" charset="-78"/>
              </a:rPr>
              <a:t>, </a:t>
            </a:r>
            <a:r>
              <a:rPr lang="cs-CZ" sz="2800" dirty="0" err="1">
                <a:latin typeface="Andalus" pitchFamily="18" charset="-78"/>
                <a:cs typeface="Andalus" pitchFamily="18" charset="-78"/>
                <a:hlinkClick r:id="rId5" action="ppaction://hlinksldjump"/>
              </a:rPr>
              <a:t>Marinetti</a:t>
            </a:r>
            <a:r>
              <a:rPr lang="cs-CZ" sz="2800" dirty="0">
                <a:latin typeface="Andalus" pitchFamily="18" charset="-78"/>
                <a:cs typeface="Andalus" pitchFamily="18" charset="-78"/>
              </a:rPr>
              <a:t>, </a:t>
            </a:r>
            <a:r>
              <a:rPr lang="cs-CZ" sz="2800" dirty="0" err="1">
                <a:latin typeface="Andalus" pitchFamily="18" charset="-78"/>
                <a:cs typeface="Andalus" pitchFamily="18" charset="-78"/>
                <a:hlinkClick r:id="rId6" action="ppaction://hlinksldjump"/>
              </a:rPr>
              <a:t>Picabia</a:t>
            </a:r>
            <a:r>
              <a:rPr lang="cs-CZ" sz="2800" dirty="0">
                <a:latin typeface="Andalus" pitchFamily="18" charset="-78"/>
                <a:cs typeface="Andalus" pitchFamily="18" charset="-78"/>
              </a:rPr>
              <a:t>, </a:t>
            </a:r>
            <a:r>
              <a:rPr lang="cs-CZ" sz="2800" dirty="0" err="1" smtClean="0">
                <a:latin typeface="Andalus" pitchFamily="18" charset="-78"/>
                <a:cs typeface="Andalus" pitchFamily="18" charset="-78"/>
                <a:hlinkClick r:id="rId7" action="ppaction://hlinksldjump"/>
              </a:rPr>
              <a:t>Klee</a:t>
            </a:r>
            <a:r>
              <a:rPr lang="cs-CZ" sz="2800" dirty="0" smtClean="0">
                <a:latin typeface="Andalus" pitchFamily="18" charset="-78"/>
                <a:cs typeface="Andalus" pitchFamily="18" charset="-78"/>
              </a:rPr>
              <a:t>…) - </a:t>
            </a:r>
            <a:r>
              <a:rPr lang="cs-CZ" b="1" dirty="0">
                <a:latin typeface="Andalus" pitchFamily="18" charset="-78"/>
                <a:cs typeface="Andalus" pitchFamily="18" charset="-78"/>
              </a:rPr>
              <a:t>inspirační vliv na zformování nové </a:t>
            </a:r>
            <a:r>
              <a:rPr lang="cs-CZ" b="1" dirty="0" smtClean="0">
                <a:latin typeface="Andalus" pitchFamily="18" charset="-78"/>
                <a:cs typeface="Andalus" pitchFamily="18" charset="-78"/>
              </a:rPr>
              <a:t>poezie 50. a 60. let – </a:t>
            </a:r>
            <a:r>
              <a:rPr lang="cs-CZ" sz="2400" dirty="0" smtClean="0">
                <a:latin typeface="Andalus" pitchFamily="18" charset="-78"/>
                <a:cs typeface="Andalus" pitchFamily="18" charset="-78"/>
              </a:rPr>
              <a:t>experimentální poezie</a:t>
            </a:r>
            <a:endParaRPr lang="cs-CZ" sz="2400" b="1" dirty="0" smtClean="0">
              <a:latin typeface="Andalus" pitchFamily="18" charset="-78"/>
              <a:cs typeface="Andalus" pitchFamily="18" charset="-78"/>
            </a:endParaRPr>
          </a:p>
          <a:p>
            <a:r>
              <a:rPr lang="cs-CZ" sz="3600" b="1" dirty="0" smtClean="0">
                <a:latin typeface="Andalus" pitchFamily="18" charset="-78"/>
                <a:cs typeface="Andalus" pitchFamily="18" charset="-78"/>
              </a:rPr>
              <a:t>experimentální poezie </a:t>
            </a:r>
            <a:r>
              <a:rPr lang="cs-CZ" sz="2800" dirty="0" smtClean="0">
                <a:latin typeface="Andalus" pitchFamily="18" charset="-78"/>
                <a:cs typeface="Andalus" pitchFamily="18" charset="-78"/>
              </a:rPr>
              <a:t>-  </a:t>
            </a:r>
            <a:r>
              <a:rPr lang="cs-CZ" sz="2400" dirty="0" smtClean="0">
                <a:latin typeface="Andalus" pitchFamily="18" charset="-78"/>
                <a:cs typeface="Andalus" pitchFamily="18" charset="-78"/>
              </a:rPr>
              <a:t>intermediální </a:t>
            </a:r>
            <a:r>
              <a:rPr lang="cs-CZ" sz="2400" dirty="0">
                <a:latin typeface="Andalus" pitchFamily="18" charset="-78"/>
                <a:cs typeface="Andalus" pitchFamily="18" charset="-78"/>
              </a:rPr>
              <a:t>prolínání (písmo, obraz, zvuk, prostor</a:t>
            </a:r>
            <a:r>
              <a:rPr lang="cs-CZ" sz="2400" dirty="0" smtClean="0">
                <a:latin typeface="Andalus" pitchFamily="18" charset="-78"/>
                <a:cs typeface="Andalus" pitchFamily="18" charset="-78"/>
              </a:rPr>
              <a:t>).</a:t>
            </a:r>
            <a:br>
              <a:rPr lang="cs-CZ" sz="2400" dirty="0" smtClean="0">
                <a:latin typeface="Andalus" pitchFamily="18" charset="-78"/>
                <a:cs typeface="Andalus" pitchFamily="18" charset="-78"/>
              </a:rPr>
            </a:br>
            <a:endParaRPr lang="cs-CZ" sz="2400" dirty="0">
              <a:latin typeface="Andalus" pitchFamily="18" charset="-78"/>
              <a:cs typeface="Andalus" pitchFamily="18" charset="-7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268760"/>
          </a:xfrm>
        </p:spPr>
        <p:txBody>
          <a:bodyPr/>
          <a:lstStyle/>
          <a:p>
            <a:r>
              <a:rPr lang="cs-CZ" b="1" dirty="0" smtClean="0">
                <a:solidFill>
                  <a:schemeClr val="tx2">
                    <a:lumMod val="50000"/>
                  </a:schemeClr>
                </a:solidFill>
                <a:latin typeface="Batang" pitchFamily="18" charset="-127"/>
                <a:ea typeface="Batang" pitchFamily="18" charset="-127"/>
              </a:rPr>
              <a:t>Představitelé</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a:xfrm>
            <a:off x="395536" y="1268760"/>
            <a:ext cx="8229600" cy="5589240"/>
          </a:xfrm>
        </p:spPr>
        <p:txBody>
          <a:bodyPr>
            <a:normAutofit fontScale="92500" lnSpcReduction="20000"/>
          </a:bodyPr>
          <a:lstStyle/>
          <a:p>
            <a:r>
              <a:rPr lang="cs-CZ" b="1" dirty="0" smtClean="0">
                <a:solidFill>
                  <a:srgbClr val="002060"/>
                </a:solidFill>
                <a:latin typeface="Albertus Medium" pitchFamily="34" charset="0"/>
              </a:rPr>
              <a:t>Isidore </a:t>
            </a:r>
            <a:r>
              <a:rPr lang="cs-CZ" b="1" dirty="0" err="1" smtClean="0">
                <a:solidFill>
                  <a:srgbClr val="002060"/>
                </a:solidFill>
                <a:latin typeface="Albertus Medium" pitchFamily="34" charset="0"/>
              </a:rPr>
              <a:t>Isou</a:t>
            </a:r>
            <a:r>
              <a:rPr lang="cs-CZ" b="1" dirty="0" smtClean="0">
                <a:solidFill>
                  <a:srgbClr val="002060"/>
                </a:solidFill>
                <a:latin typeface="Albertus Medium" pitchFamily="34" charset="0"/>
              </a:rPr>
              <a:t> </a:t>
            </a:r>
            <a:r>
              <a:rPr lang="cs-CZ" b="1" dirty="0" smtClean="0">
                <a:latin typeface="Albertus Medium" pitchFamily="34" charset="0"/>
              </a:rPr>
              <a:t>– </a:t>
            </a:r>
            <a:r>
              <a:rPr lang="cs-CZ" dirty="0" smtClean="0">
                <a:latin typeface="Albertus Medium" pitchFamily="34" charset="0"/>
              </a:rPr>
              <a:t>francouzský básník</a:t>
            </a:r>
          </a:p>
          <a:p>
            <a:r>
              <a:rPr lang="cs-CZ" b="1" dirty="0" err="1" smtClean="0">
                <a:solidFill>
                  <a:srgbClr val="002060"/>
                </a:solidFill>
                <a:latin typeface="Albertus Medium" pitchFamily="34" charset="0"/>
              </a:rPr>
              <a:t>Raoul</a:t>
            </a:r>
            <a:r>
              <a:rPr lang="cs-CZ" b="1" dirty="0" smtClean="0">
                <a:solidFill>
                  <a:srgbClr val="002060"/>
                </a:solidFill>
                <a:latin typeface="Albertus Medium" pitchFamily="34" charset="0"/>
              </a:rPr>
              <a:t> </a:t>
            </a:r>
            <a:r>
              <a:rPr lang="cs-CZ" b="1" dirty="0" err="1" smtClean="0">
                <a:solidFill>
                  <a:srgbClr val="002060"/>
                </a:solidFill>
                <a:latin typeface="Albertus Medium" pitchFamily="34" charset="0"/>
              </a:rPr>
              <a:t>Hausmann</a:t>
            </a:r>
            <a:r>
              <a:rPr lang="cs-CZ" dirty="0" smtClean="0">
                <a:latin typeface="Albertus Medium" pitchFamily="34" charset="0"/>
              </a:rPr>
              <a:t>, berlínský dadaista, básník, fotograf a teoretik</a:t>
            </a:r>
          </a:p>
          <a:p>
            <a:r>
              <a:rPr lang="cs-CZ" b="1" dirty="0" err="1" smtClean="0">
                <a:solidFill>
                  <a:srgbClr val="002060"/>
                </a:solidFill>
                <a:latin typeface="Albertus Medium" pitchFamily="34" charset="0"/>
              </a:rPr>
              <a:t>Hanah</a:t>
            </a:r>
            <a:r>
              <a:rPr lang="cs-CZ" b="1" dirty="0" smtClean="0">
                <a:solidFill>
                  <a:srgbClr val="002060"/>
                </a:solidFill>
                <a:latin typeface="Albertus Medium" pitchFamily="34" charset="0"/>
              </a:rPr>
              <a:t> </a:t>
            </a:r>
            <a:r>
              <a:rPr lang="cs-CZ" b="1" dirty="0" err="1" smtClean="0">
                <a:solidFill>
                  <a:srgbClr val="002060"/>
                </a:solidFill>
                <a:latin typeface="Albertus Medium" pitchFamily="34" charset="0"/>
              </a:rPr>
              <a:t>Höchová</a:t>
            </a:r>
            <a:endParaRPr lang="cs-CZ" b="1" dirty="0" smtClean="0">
              <a:solidFill>
                <a:srgbClr val="002060"/>
              </a:solidFill>
              <a:latin typeface="Albertus Medium" pitchFamily="34" charset="0"/>
            </a:endParaRPr>
          </a:p>
          <a:p>
            <a:r>
              <a:rPr lang="cs-CZ" b="1" dirty="0" smtClean="0">
                <a:solidFill>
                  <a:srgbClr val="002060"/>
                </a:solidFill>
                <a:latin typeface="Albertus Medium" pitchFamily="34" charset="0"/>
              </a:rPr>
              <a:t>Kurt </a:t>
            </a:r>
            <a:r>
              <a:rPr lang="cs-CZ" b="1" dirty="0" err="1" smtClean="0">
                <a:solidFill>
                  <a:srgbClr val="002060"/>
                </a:solidFill>
                <a:latin typeface="Albertus Medium" pitchFamily="34" charset="0"/>
              </a:rPr>
              <a:t>Schwitters</a:t>
            </a:r>
            <a:r>
              <a:rPr lang="cs-CZ" dirty="0" smtClean="0">
                <a:latin typeface="Albertus Medium" pitchFamily="34" charset="0"/>
              </a:rPr>
              <a:t>, přední německý dadaista se zájmem o malbu, poezii, sochu, instalaci i zvuk</a:t>
            </a:r>
          </a:p>
          <a:p>
            <a:r>
              <a:rPr lang="cs-CZ" sz="2800" dirty="0" smtClean="0">
                <a:latin typeface="Albertus Medium" pitchFamily="34" charset="0"/>
              </a:rPr>
              <a:t>Mnohotvárnost písma v kolážích vycházela často z </a:t>
            </a:r>
            <a:r>
              <a:rPr lang="cs-CZ" b="1" dirty="0" smtClean="0">
                <a:latin typeface="Albertus Medium" pitchFamily="34" charset="0"/>
              </a:rPr>
              <a:t>předmětů denního užívání </a:t>
            </a:r>
            <a:r>
              <a:rPr lang="cs-CZ" dirty="0" smtClean="0">
                <a:latin typeface="Albertus Medium" pitchFamily="34" charset="0"/>
              </a:rPr>
              <a:t>– </a:t>
            </a:r>
            <a:r>
              <a:rPr lang="cs-CZ" sz="2800" dirty="0" smtClean="0">
                <a:latin typeface="Albertus Medium" pitchFamily="34" charset="0"/>
              </a:rPr>
              <a:t>znovunalezených dopisů, osobních poznámek, kalendářů, jízdenek, hracích karet apod., přičemž výsledný tvar tvoří překvapivě barvitý záznam zdánlivé všednosti</a:t>
            </a:r>
          </a:p>
          <a:p>
            <a:r>
              <a:rPr lang="cs-CZ" dirty="0" smtClean="0">
                <a:latin typeface="Albertus Medium" pitchFamily="34" charset="0"/>
              </a:rPr>
              <a:t>Experimentování s literami - i </a:t>
            </a:r>
            <a:r>
              <a:rPr lang="cs-CZ" b="1" dirty="0" smtClean="0">
                <a:latin typeface="Albertus Medium" pitchFamily="34" charset="0"/>
              </a:rPr>
              <a:t>surrealisté</a:t>
            </a:r>
            <a:r>
              <a:rPr lang="cs-CZ" dirty="0" smtClean="0">
                <a:latin typeface="Albertus Medium" pitchFamily="34" charset="0"/>
              </a:rPr>
              <a:t> </a:t>
            </a:r>
          </a:p>
          <a:p>
            <a:r>
              <a:rPr lang="cs-CZ" b="1" dirty="0" smtClean="0">
                <a:solidFill>
                  <a:srgbClr val="002060"/>
                </a:solidFill>
                <a:latin typeface="Albertus Medium" pitchFamily="34" charset="0"/>
              </a:rPr>
              <a:t>Man </a:t>
            </a:r>
            <a:r>
              <a:rPr lang="cs-CZ" b="1" dirty="0" err="1" smtClean="0">
                <a:solidFill>
                  <a:srgbClr val="002060"/>
                </a:solidFill>
                <a:latin typeface="Albertus Medium" pitchFamily="34" charset="0"/>
              </a:rPr>
              <a:t>Ray</a:t>
            </a:r>
            <a:r>
              <a:rPr lang="cs-CZ" b="1" dirty="0" smtClean="0">
                <a:latin typeface="Albertus Medium" pitchFamily="34" charset="0"/>
              </a:rPr>
              <a:t> </a:t>
            </a:r>
            <a:r>
              <a:rPr lang="cs-CZ" dirty="0" smtClean="0">
                <a:latin typeface="Albertus Medium" pitchFamily="34" charset="0"/>
              </a:rPr>
              <a:t>nebo </a:t>
            </a:r>
            <a:r>
              <a:rPr lang="cs-CZ" b="1" dirty="0" smtClean="0">
                <a:solidFill>
                  <a:srgbClr val="002060"/>
                </a:solidFill>
                <a:latin typeface="Albertus Medium" pitchFamily="34" charset="0"/>
              </a:rPr>
              <a:t>René </a:t>
            </a:r>
            <a:r>
              <a:rPr lang="cs-CZ" b="1" dirty="0" err="1" smtClean="0">
                <a:solidFill>
                  <a:srgbClr val="002060"/>
                </a:solidFill>
                <a:latin typeface="Albertus Medium" pitchFamily="34" charset="0"/>
              </a:rPr>
              <a:t>Magritt</a:t>
            </a:r>
            <a:endParaRPr lang="cs-CZ" b="1" dirty="0" smtClean="0">
              <a:solidFill>
                <a:srgbClr val="002060"/>
              </a:solidFill>
              <a:latin typeface="Albertus Medium" pitchFamily="34" charset="0"/>
            </a:endParaRPr>
          </a:p>
          <a:p>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b="1" dirty="0" smtClean="0">
                <a:solidFill>
                  <a:schemeClr val="tx2">
                    <a:lumMod val="50000"/>
                  </a:schemeClr>
                </a:solidFill>
                <a:latin typeface="BatangChe" pitchFamily="49" charset="-127"/>
                <a:ea typeface="BatangChe" pitchFamily="49" charset="-127"/>
              </a:rPr>
              <a:t>Představitelé:</a:t>
            </a:r>
            <a:endParaRPr lang="cs-CZ" b="1" dirty="0">
              <a:solidFill>
                <a:schemeClr val="tx2">
                  <a:lumMod val="50000"/>
                </a:schemeClr>
              </a:solidFill>
              <a:latin typeface="BatangChe" pitchFamily="49" charset="-127"/>
              <a:ea typeface="BatangChe" pitchFamily="49" charset="-127"/>
            </a:endParaRPr>
          </a:p>
        </p:txBody>
      </p:sp>
      <p:sp>
        <p:nvSpPr>
          <p:cNvPr id="3" name="Zástupný symbol pro obsah 2"/>
          <p:cNvSpPr>
            <a:spLocks noGrp="1"/>
          </p:cNvSpPr>
          <p:nvPr>
            <p:ph idx="1"/>
          </p:nvPr>
        </p:nvSpPr>
        <p:spPr>
          <a:xfrm>
            <a:off x="457200" y="1268760"/>
            <a:ext cx="8229600" cy="5589240"/>
          </a:xfrm>
        </p:spPr>
        <p:txBody>
          <a:bodyPr>
            <a:normAutofit fontScale="77500" lnSpcReduction="20000"/>
          </a:bodyPr>
          <a:lstStyle/>
          <a:p>
            <a:r>
              <a:rPr lang="cs-CZ" sz="8000" b="1" dirty="0" smtClean="0">
                <a:solidFill>
                  <a:schemeClr val="tx2">
                    <a:lumMod val="50000"/>
                  </a:schemeClr>
                </a:solidFill>
                <a:latin typeface="Albertus Medium" pitchFamily="34" charset="0"/>
              </a:rPr>
              <a:t>Isidor </a:t>
            </a:r>
            <a:r>
              <a:rPr lang="cs-CZ" sz="8000" b="1" dirty="0" err="1" smtClean="0">
                <a:solidFill>
                  <a:schemeClr val="tx2">
                    <a:lumMod val="50000"/>
                  </a:schemeClr>
                </a:solidFill>
                <a:latin typeface="Albertus Medium" pitchFamily="34" charset="0"/>
              </a:rPr>
              <a:t>Isou</a:t>
            </a:r>
            <a:endParaRPr lang="cs-CZ" sz="8000" b="1" dirty="0" smtClean="0">
              <a:solidFill>
                <a:schemeClr val="tx2">
                  <a:lumMod val="50000"/>
                </a:schemeClr>
              </a:solidFill>
              <a:latin typeface="Albertus Medium" pitchFamily="34" charset="0"/>
            </a:endParaRPr>
          </a:p>
          <a:p>
            <a:r>
              <a:rPr lang="cs-CZ" sz="4400" dirty="0" smtClean="0">
                <a:latin typeface="Albertus" pitchFamily="34" charset="0"/>
                <a:ea typeface="Batang" pitchFamily="18" charset="-127"/>
              </a:rPr>
              <a:t>(31 ledna 1925 - 28. července, 2007) rodné jméno </a:t>
            </a:r>
            <a:r>
              <a:rPr lang="cs-CZ" sz="4400" b="1" dirty="0" err="1" smtClean="0">
                <a:latin typeface="Albertus" pitchFamily="34" charset="0"/>
                <a:ea typeface="Batang" pitchFamily="18" charset="-127"/>
              </a:rPr>
              <a:t>Ioan</a:t>
            </a:r>
            <a:r>
              <a:rPr lang="cs-CZ" sz="4400" b="1" dirty="0" smtClean="0">
                <a:latin typeface="Albertus" pitchFamily="34" charset="0"/>
                <a:ea typeface="Batang" pitchFamily="18" charset="-127"/>
              </a:rPr>
              <a:t>-Isidor </a:t>
            </a:r>
            <a:r>
              <a:rPr lang="cs-CZ" sz="4400" b="1" dirty="0" err="1" smtClean="0">
                <a:latin typeface="Albertus" pitchFamily="34" charset="0"/>
                <a:ea typeface="Batang" pitchFamily="18" charset="-127"/>
              </a:rPr>
              <a:t>Goldstein</a:t>
            </a:r>
            <a:r>
              <a:rPr lang="cs-CZ" sz="4400" dirty="0" smtClean="0">
                <a:latin typeface="Albertus" pitchFamily="34" charset="0"/>
                <a:ea typeface="Batang" pitchFamily="18" charset="-127"/>
              </a:rPr>
              <a:t>,</a:t>
            </a:r>
          </a:p>
          <a:p>
            <a:r>
              <a:rPr lang="cs-CZ" sz="4400" dirty="0" smtClean="0">
                <a:latin typeface="Albertus" pitchFamily="34" charset="0"/>
                <a:ea typeface="Batang" pitchFamily="18" charset="-127"/>
              </a:rPr>
              <a:t>rumunsko-francouzský básník, novinář, filmový kritik a výtvarník</a:t>
            </a:r>
          </a:p>
          <a:p>
            <a:r>
              <a:rPr lang="cs-CZ" sz="4400" dirty="0" smtClean="0">
                <a:latin typeface="Albertus" pitchFamily="34" charset="0"/>
                <a:ea typeface="Batang" pitchFamily="18" charset="-127"/>
              </a:rPr>
              <a:t>Zakladatel </a:t>
            </a:r>
            <a:r>
              <a:rPr lang="cs-CZ" sz="4400" dirty="0" err="1" smtClean="0">
                <a:latin typeface="Albertus" pitchFamily="34" charset="0"/>
                <a:ea typeface="Batang" pitchFamily="18" charset="-127"/>
              </a:rPr>
              <a:t>lettrismu</a:t>
            </a:r>
            <a:r>
              <a:rPr lang="cs-CZ" sz="4400" dirty="0" smtClean="0">
                <a:latin typeface="Albertus" pitchFamily="34" charset="0"/>
                <a:ea typeface="Batang" pitchFamily="18" charset="-127"/>
              </a:rPr>
              <a:t> , </a:t>
            </a:r>
            <a:r>
              <a:rPr lang="cs-CZ" sz="4100" dirty="0" smtClean="0">
                <a:latin typeface="Albertus" pitchFamily="34" charset="0"/>
                <a:ea typeface="Batang" pitchFamily="18" charset="-127"/>
              </a:rPr>
              <a:t>uměleckého a literárního hnutí, které se inspirovalo dadaismem a surrealismem </a:t>
            </a:r>
            <a:r>
              <a:rPr lang="cs-CZ" sz="4400" dirty="0" smtClean="0">
                <a:latin typeface="Albertus" pitchFamily="34" charset="0"/>
                <a:ea typeface="Batang" pitchFamily="18" charset="-127"/>
              </a:rPr>
              <a:t> </a:t>
            </a:r>
            <a:r>
              <a:rPr lang="cs-CZ" sz="6000" dirty="0" smtClean="0">
                <a:latin typeface="Albertus" pitchFamily="34" charset="0"/>
              </a:rPr>
              <a:t/>
            </a:r>
            <a:br>
              <a:rPr lang="cs-CZ" sz="6000" dirty="0" smtClean="0">
                <a:latin typeface="Albertus" pitchFamily="34" charset="0"/>
              </a:rPr>
            </a:br>
            <a:r>
              <a:rPr lang="cs-CZ" sz="4100" b="1" dirty="0" smtClean="0">
                <a:hlinkClick r:id="rId2"/>
              </a:rPr>
              <a:t>http://</a:t>
            </a:r>
            <a:r>
              <a:rPr lang="cs-CZ" sz="4100" b="1" dirty="0" err="1" smtClean="0">
                <a:hlinkClick r:id="rId2"/>
              </a:rPr>
              <a:t>tinyurl.com</a:t>
            </a:r>
            <a:r>
              <a:rPr lang="cs-CZ" sz="4100" b="1" dirty="0" smtClean="0">
                <a:hlinkClick r:id="rId2"/>
              </a:rPr>
              <a:t>/</a:t>
            </a:r>
            <a:r>
              <a:rPr lang="cs-CZ" sz="4100" b="1" dirty="0" err="1" smtClean="0">
                <a:hlinkClick r:id="rId2"/>
              </a:rPr>
              <a:t>mlsgtrt</a:t>
            </a:r>
            <a:endParaRPr lang="cs-CZ" sz="4100" b="1" dirty="0" smtClean="0"/>
          </a:p>
          <a:p>
            <a:pPr>
              <a:buNone/>
            </a:pPr>
            <a:r>
              <a:rPr lang="cs-CZ" dirty="0" smtClean="0"/>
              <a:t/>
            </a:r>
            <a:br>
              <a:rPr lang="cs-CZ" dirty="0" smtClean="0"/>
            </a:br>
            <a:endParaRPr lang="cs-CZ" dirty="0" smtClean="0"/>
          </a:p>
          <a:p>
            <a:endParaRPr lang="cs-CZ" sz="72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24744"/>
          </a:xfrm>
        </p:spPr>
        <p:txBody>
          <a:bodyPr/>
          <a:lstStyle/>
          <a:p>
            <a:r>
              <a:rPr lang="cs-CZ" b="1" dirty="0" smtClean="0">
                <a:solidFill>
                  <a:schemeClr val="tx2">
                    <a:lumMod val="50000"/>
                  </a:schemeClr>
                </a:solidFill>
                <a:latin typeface="Batang" pitchFamily="18" charset="-127"/>
                <a:ea typeface="Batang" pitchFamily="18" charset="-127"/>
              </a:rPr>
              <a:t>Představitelé</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a:xfrm>
            <a:off x="457200" y="1052736"/>
            <a:ext cx="8229600" cy="5805264"/>
          </a:xfrm>
        </p:spPr>
        <p:txBody>
          <a:bodyPr>
            <a:normAutofit fontScale="47500" lnSpcReduction="20000"/>
          </a:bodyPr>
          <a:lstStyle/>
          <a:p>
            <a:r>
              <a:rPr lang="cs-CZ" sz="6700" b="1" dirty="0" smtClean="0">
                <a:solidFill>
                  <a:schemeClr val="tx2">
                    <a:lumMod val="50000"/>
                  </a:schemeClr>
                </a:solidFill>
                <a:latin typeface="Albertus" pitchFamily="34" charset="0"/>
                <a:cs typeface="BrowalliaUPC" pitchFamily="34" charset="-34"/>
              </a:rPr>
              <a:t>Jiří Kolář</a:t>
            </a:r>
          </a:p>
          <a:p>
            <a:r>
              <a:rPr lang="cs-CZ" sz="4400" dirty="0" smtClean="0">
                <a:latin typeface="Albertus Medium" pitchFamily="34" charset="0"/>
                <a:ea typeface="Batang" pitchFamily="18" charset="-127"/>
                <a:cs typeface="BrowalliaUPC" pitchFamily="34" charset="-34"/>
              </a:rPr>
              <a:t>(24. září 1914 Protivín – 11. srpna 2002 Praha) - český básník a výtvarník známý po celém světě, a to především díky svým kolážím a</a:t>
            </a:r>
            <a:r>
              <a:rPr lang="cs-CZ" sz="4400" b="1" dirty="0" smtClean="0">
                <a:solidFill>
                  <a:schemeClr val="tx2">
                    <a:lumMod val="50000"/>
                  </a:schemeClr>
                </a:solidFill>
                <a:latin typeface="Albertus Medium" pitchFamily="34" charset="0"/>
                <a:ea typeface="Batang" pitchFamily="18" charset="-127"/>
                <a:cs typeface="BrowalliaUPC" pitchFamily="34" charset="-34"/>
              </a:rPr>
              <a:t> </a:t>
            </a:r>
            <a:r>
              <a:rPr lang="cs-CZ" sz="5100" b="1" dirty="0" smtClean="0">
                <a:solidFill>
                  <a:schemeClr val="tx2">
                    <a:lumMod val="50000"/>
                  </a:schemeClr>
                </a:solidFill>
                <a:latin typeface="Albertus Medium" pitchFamily="34" charset="0"/>
                <a:ea typeface="Batang" pitchFamily="18" charset="-127"/>
                <a:cs typeface="BrowalliaUPC" pitchFamily="34" charset="-34"/>
              </a:rPr>
              <a:t>experimentálnímu umění</a:t>
            </a:r>
            <a:r>
              <a:rPr lang="cs-CZ" sz="5100" b="1" dirty="0" smtClean="0">
                <a:latin typeface="Albertus Medium" pitchFamily="34" charset="0"/>
                <a:ea typeface="Batang" pitchFamily="18" charset="-127"/>
                <a:cs typeface="BrowalliaUPC" pitchFamily="34" charset="-34"/>
              </a:rPr>
              <a:t>.</a:t>
            </a:r>
          </a:p>
          <a:p>
            <a:r>
              <a:rPr lang="cs-CZ" sz="4400" dirty="0" smtClean="0">
                <a:latin typeface="Albertus Medium" pitchFamily="34" charset="0"/>
                <a:ea typeface="BatangChe" pitchFamily="49" charset="-127"/>
                <a:cs typeface="BrowalliaUPC" pitchFamily="34" charset="-34"/>
              </a:rPr>
              <a:t>„</a:t>
            </a:r>
            <a:r>
              <a:rPr lang="cs-CZ" sz="4400" b="1" dirty="0" smtClean="0">
                <a:latin typeface="Albertus Medium" pitchFamily="34" charset="0"/>
                <a:ea typeface="BatangChe" pitchFamily="49" charset="-127"/>
                <a:cs typeface="BrowalliaUPC" pitchFamily="34" charset="-34"/>
              </a:rPr>
              <a:t>obrazové básně</a:t>
            </a:r>
            <a:r>
              <a:rPr lang="cs-CZ" sz="4400" dirty="0" smtClean="0">
                <a:latin typeface="Albertus Medium" pitchFamily="34" charset="0"/>
                <a:ea typeface="BatangChe" pitchFamily="49" charset="-127"/>
                <a:cs typeface="BrowalliaUPC" pitchFamily="34" charset="-34"/>
              </a:rPr>
              <a:t>“- spočívají v nalepování (zpravidla dvou až tří) nalezených (převážně novinových a časopiseckých) fotografií na bílý karton. Jde v podstatě o ranou formu koláže. Jiří Kolář tyto práce nazýval </a:t>
            </a:r>
            <a:r>
              <a:rPr lang="cs-CZ" sz="4400" b="1" dirty="0" smtClean="0">
                <a:latin typeface="Albertus Medium" pitchFamily="34" charset="0"/>
                <a:ea typeface="BatangChe" pitchFamily="49" charset="-127"/>
                <a:cs typeface="BrowalliaUPC" pitchFamily="34" charset="-34"/>
              </a:rPr>
              <a:t>„</a:t>
            </a:r>
            <a:r>
              <a:rPr lang="cs-CZ" sz="4400" b="1" dirty="0" err="1" smtClean="0">
                <a:latin typeface="Albertus Medium" pitchFamily="34" charset="0"/>
                <a:ea typeface="BatangChe" pitchFamily="49" charset="-127"/>
                <a:cs typeface="BrowalliaUPC" pitchFamily="34" charset="-34"/>
              </a:rPr>
              <a:t>konfrontáže</a:t>
            </a:r>
            <a:r>
              <a:rPr lang="cs-CZ" sz="4400" b="1" dirty="0" smtClean="0">
                <a:latin typeface="Albertus Medium" pitchFamily="34" charset="0"/>
                <a:ea typeface="BatangChe" pitchFamily="49" charset="-127"/>
                <a:cs typeface="BrowalliaUPC" pitchFamily="34" charset="-34"/>
              </a:rPr>
              <a:t>“</a:t>
            </a:r>
          </a:p>
          <a:p>
            <a:r>
              <a:rPr lang="cs-CZ" sz="4400" dirty="0" smtClean="0">
                <a:latin typeface="Albertus Medium" pitchFamily="34" charset="0"/>
                <a:ea typeface="BatangChe" pitchFamily="49" charset="-127"/>
                <a:cs typeface="BrowalliaUPC" pitchFamily="34" charset="-34"/>
              </a:rPr>
              <a:t>Experimentoval i s dalšími formami koláže</a:t>
            </a:r>
          </a:p>
          <a:p>
            <a:r>
              <a:rPr lang="cs-CZ" sz="4400" dirty="0" smtClean="0">
                <a:latin typeface="Albertus Medium" pitchFamily="34" charset="0"/>
                <a:ea typeface="BatangChe" pitchFamily="49" charset="-127"/>
                <a:cs typeface="BrowalliaUPC" pitchFamily="34" charset="-34"/>
              </a:rPr>
              <a:t>Vytváří zcela nové techniky koláže – např. </a:t>
            </a:r>
            <a:r>
              <a:rPr lang="cs-CZ" sz="4400" b="1" dirty="0" err="1" smtClean="0">
                <a:latin typeface="Albertus Medium" pitchFamily="34" charset="0"/>
                <a:ea typeface="BatangChe" pitchFamily="49" charset="-127"/>
                <a:cs typeface="BrowalliaUPC" pitchFamily="34" charset="-34"/>
              </a:rPr>
              <a:t>roláž</a:t>
            </a:r>
            <a:endParaRPr lang="cs-CZ" sz="4400" b="1" dirty="0" smtClean="0">
              <a:latin typeface="Albertus Medium" pitchFamily="34" charset="0"/>
              <a:ea typeface="BatangChe" pitchFamily="49" charset="-127"/>
              <a:cs typeface="BrowalliaUPC" pitchFamily="34" charset="-34"/>
            </a:endParaRPr>
          </a:p>
          <a:p>
            <a:r>
              <a:rPr lang="cs-CZ" sz="4400" dirty="0" smtClean="0">
                <a:latin typeface="Albertus Medium" pitchFamily="34" charset="0"/>
                <a:ea typeface="BatangChe" pitchFamily="49" charset="-127"/>
                <a:cs typeface="BrowalliaUPC" pitchFamily="34" charset="-34"/>
              </a:rPr>
              <a:t>„</a:t>
            </a:r>
            <a:r>
              <a:rPr lang="cs-CZ" sz="4400" b="1" dirty="0" smtClean="0">
                <a:latin typeface="Albertus Medium" pitchFamily="34" charset="0"/>
                <a:ea typeface="BatangChe" pitchFamily="49" charset="-127"/>
                <a:cs typeface="BrowalliaUPC" pitchFamily="34" charset="-34"/>
              </a:rPr>
              <a:t>uzlové básně</a:t>
            </a:r>
            <a:r>
              <a:rPr lang="cs-CZ" sz="4400" dirty="0" smtClean="0">
                <a:latin typeface="Albertus Medium" pitchFamily="34" charset="0"/>
                <a:ea typeface="BatangChe" pitchFamily="49" charset="-127"/>
                <a:cs typeface="BrowalliaUPC" pitchFamily="34" charset="-34"/>
              </a:rPr>
              <a:t>“ – experimenty s „uzlovým písmem“</a:t>
            </a:r>
            <a:endParaRPr lang="cs-CZ" sz="4400" b="1" dirty="0" smtClean="0">
              <a:latin typeface="Albertus Medium" pitchFamily="34" charset="0"/>
              <a:ea typeface="BatangChe" pitchFamily="49" charset="-127"/>
              <a:cs typeface="BrowalliaUPC" pitchFamily="34" charset="-34"/>
            </a:endParaRPr>
          </a:p>
          <a:p>
            <a:r>
              <a:rPr lang="cs-CZ" sz="4400" dirty="0" smtClean="0">
                <a:latin typeface="Albertus Medium" pitchFamily="34" charset="0"/>
                <a:ea typeface="BatangChe" pitchFamily="49" charset="-127"/>
                <a:cs typeface="BrowalliaUPC" pitchFamily="34" charset="-34"/>
              </a:rPr>
              <a:t>Přechod mezi výtvarnou technikou a koláží jako básnickým prostředek - experimenty s psacím strojem a mnohonásobně opakovanými znaky uspořádanými nikoli na základě literárních, ale </a:t>
            </a:r>
            <a:r>
              <a:rPr lang="cs-CZ" sz="6700" b="1" dirty="0" smtClean="0">
                <a:solidFill>
                  <a:srgbClr val="002060"/>
                </a:solidFill>
                <a:latin typeface="Albertus Medium" pitchFamily="34" charset="0"/>
                <a:ea typeface="BatangChe" pitchFamily="49" charset="-127"/>
                <a:cs typeface="BrowalliaUPC" pitchFamily="34" charset="-34"/>
              </a:rPr>
              <a:t>výtvarných principů</a:t>
            </a:r>
            <a:r>
              <a:rPr lang="cs-CZ" sz="4400" dirty="0" smtClean="0">
                <a:solidFill>
                  <a:srgbClr val="002060"/>
                </a:solidFill>
                <a:latin typeface="Albertus Medium" pitchFamily="34" charset="0"/>
                <a:ea typeface="BatangChe" pitchFamily="49" charset="-127"/>
                <a:cs typeface="BrowalliaUPC" pitchFamily="34" charset="-34"/>
              </a:rPr>
              <a:t>. </a:t>
            </a:r>
          </a:p>
          <a:p>
            <a:r>
              <a:rPr lang="cs-CZ" sz="6000" b="1" dirty="0" smtClean="0">
                <a:hlinkClick r:id="rId3"/>
              </a:rPr>
              <a:t>http://</a:t>
            </a:r>
            <a:r>
              <a:rPr lang="cs-CZ" sz="6000" b="1" dirty="0" err="1" smtClean="0">
                <a:hlinkClick r:id="rId3"/>
              </a:rPr>
              <a:t>tinyurl.com</a:t>
            </a:r>
            <a:r>
              <a:rPr lang="cs-CZ" sz="6000" b="1" dirty="0" smtClean="0">
                <a:hlinkClick r:id="rId3"/>
              </a:rPr>
              <a:t>/</a:t>
            </a:r>
            <a:r>
              <a:rPr lang="cs-CZ" sz="6000" b="1" dirty="0" err="1" smtClean="0">
                <a:hlinkClick r:id="rId3"/>
              </a:rPr>
              <a:t>otagszf</a:t>
            </a:r>
            <a:endParaRPr lang="cs-CZ" sz="6000" b="1" dirty="0" smtClean="0"/>
          </a:p>
          <a:p>
            <a:r>
              <a:rPr lang="cs-CZ" sz="5100" dirty="0" smtClean="0">
                <a:hlinkClick r:id="rId4"/>
              </a:rPr>
              <a:t>http://www.</a:t>
            </a:r>
            <a:r>
              <a:rPr lang="cs-CZ" sz="5100" dirty="0" err="1" smtClean="0">
                <a:hlinkClick r:id="rId4"/>
              </a:rPr>
              <a:t>galerieart.cz</a:t>
            </a:r>
            <a:r>
              <a:rPr lang="cs-CZ" sz="5100" dirty="0" smtClean="0">
                <a:hlinkClick r:id="rId4"/>
              </a:rPr>
              <a:t>/prodej_</a:t>
            </a:r>
            <a:r>
              <a:rPr lang="cs-CZ" sz="5100" dirty="0" err="1" smtClean="0">
                <a:hlinkClick r:id="rId4"/>
              </a:rPr>
              <a:t>kolar.htm</a:t>
            </a:r>
            <a:endParaRPr lang="cs-CZ" sz="5100" dirty="0" smtClean="0"/>
          </a:p>
          <a:p>
            <a:endParaRPr lang="cs-CZ" sz="2800" dirty="0" smtClean="0"/>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2">
                    <a:lumMod val="50000"/>
                  </a:schemeClr>
                </a:solidFill>
                <a:latin typeface="Batang" pitchFamily="18" charset="-127"/>
                <a:ea typeface="Batang" pitchFamily="18" charset="-127"/>
              </a:rPr>
              <a:t>Představitelé</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p:txBody>
          <a:bodyPr>
            <a:normAutofit/>
          </a:bodyPr>
          <a:lstStyle/>
          <a:p>
            <a:r>
              <a:rPr lang="cs-CZ" b="1" dirty="0" smtClean="0">
                <a:solidFill>
                  <a:schemeClr val="tx2">
                    <a:lumMod val="50000"/>
                  </a:schemeClr>
                </a:solidFill>
                <a:latin typeface="Albertus Medium" pitchFamily="34" charset="0"/>
                <a:cs typeface="Aharoni" pitchFamily="2" charset="-79"/>
              </a:rPr>
              <a:t>Antoni </a:t>
            </a:r>
            <a:r>
              <a:rPr lang="cs-CZ" b="1" dirty="0" err="1" smtClean="0">
                <a:solidFill>
                  <a:schemeClr val="tx2">
                    <a:lumMod val="50000"/>
                  </a:schemeClr>
                </a:solidFill>
                <a:latin typeface="Albertus Medium" pitchFamily="34" charset="0"/>
                <a:cs typeface="Aharoni" pitchFamily="2" charset="-79"/>
              </a:rPr>
              <a:t>Tapiés</a:t>
            </a:r>
            <a:endParaRPr lang="cs-CZ" b="1" dirty="0" smtClean="0">
              <a:solidFill>
                <a:schemeClr val="tx2">
                  <a:lumMod val="50000"/>
                </a:schemeClr>
              </a:solidFill>
              <a:latin typeface="Albertus Medium" pitchFamily="34" charset="0"/>
              <a:cs typeface="Aharoni" pitchFamily="2" charset="-79"/>
            </a:endParaRPr>
          </a:p>
          <a:p>
            <a:pPr>
              <a:buNone/>
            </a:pPr>
            <a:r>
              <a:rPr lang="cs-CZ" dirty="0" smtClean="0">
                <a:latin typeface="Albertus Medium" pitchFamily="34" charset="0"/>
                <a:ea typeface="Batang" pitchFamily="18" charset="-127"/>
              </a:rPr>
              <a:t>13. prosince 1923 - 6. února 2012) -španělský katalánský  malíř, sochař a teoretik umění, který se stal jedním z nejznámějších evropských umělců své generace</a:t>
            </a:r>
          </a:p>
          <a:p>
            <a:pPr>
              <a:buNone/>
            </a:pPr>
            <a:r>
              <a:rPr lang="cs-CZ" dirty="0" smtClean="0">
                <a:latin typeface="Albertus Medium" pitchFamily="34" charset="0"/>
                <a:ea typeface="Batang" pitchFamily="18" charset="-127"/>
              </a:rPr>
              <a:t>Jeho práce je také spojena s </a:t>
            </a:r>
            <a:r>
              <a:rPr lang="cs-CZ" b="1" dirty="0" err="1" smtClean="0">
                <a:solidFill>
                  <a:srgbClr val="002060"/>
                </a:solidFill>
                <a:latin typeface="Albertus Medium" pitchFamily="34" charset="0"/>
                <a:ea typeface="Batang" pitchFamily="18" charset="-127"/>
              </a:rPr>
              <a:t>tašismem</a:t>
            </a:r>
            <a:r>
              <a:rPr lang="cs-CZ" b="1" dirty="0" smtClean="0">
                <a:solidFill>
                  <a:srgbClr val="002060"/>
                </a:solidFill>
                <a:latin typeface="Albertus Medium" pitchFamily="34" charset="0"/>
                <a:ea typeface="Batang" pitchFamily="18" charset="-127"/>
              </a:rPr>
              <a:t>, abstraktním expresionismem a </a:t>
            </a:r>
            <a:r>
              <a:rPr lang="cs-CZ" b="1" dirty="0" err="1" smtClean="0">
                <a:solidFill>
                  <a:srgbClr val="002060"/>
                </a:solidFill>
                <a:latin typeface="Albertus Medium" pitchFamily="34" charset="0"/>
                <a:ea typeface="Batang" pitchFamily="18" charset="-127"/>
              </a:rPr>
              <a:t>informelem</a:t>
            </a:r>
            <a:endParaRPr lang="cs-CZ" b="1" dirty="0" smtClean="0">
              <a:solidFill>
                <a:srgbClr val="002060"/>
              </a:solidFill>
              <a:latin typeface="Albertus Medium" pitchFamily="34" charset="0"/>
              <a:ea typeface="Batang" pitchFamily="18" charset="-127"/>
            </a:endParaRPr>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2">
                    <a:lumMod val="50000"/>
                  </a:schemeClr>
                </a:solidFill>
                <a:latin typeface="Batang" pitchFamily="18" charset="-127"/>
                <a:ea typeface="Batang" pitchFamily="18" charset="-127"/>
              </a:rPr>
              <a:t>Představitelé</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p:txBody>
          <a:bodyPr>
            <a:normAutofit fontScale="62500" lnSpcReduction="20000"/>
          </a:bodyPr>
          <a:lstStyle/>
          <a:p>
            <a:r>
              <a:rPr lang="cs-CZ" sz="6400" b="1" dirty="0" smtClean="0">
                <a:solidFill>
                  <a:schemeClr val="tx2">
                    <a:lumMod val="50000"/>
                  </a:schemeClr>
                </a:solidFill>
                <a:latin typeface="Albertus Medium" pitchFamily="34" charset="0"/>
                <a:cs typeface="BrowalliaUPC" pitchFamily="34" charset="-34"/>
              </a:rPr>
              <a:t>Eduard Ovčáček</a:t>
            </a:r>
          </a:p>
          <a:p>
            <a:r>
              <a:rPr lang="cs-CZ" sz="5800" dirty="0" smtClean="0">
                <a:latin typeface="Albertus Medium" pitchFamily="34" charset="0"/>
                <a:cs typeface="BrowalliaUPC" pitchFamily="34" charset="-34"/>
              </a:rPr>
              <a:t>nejvýraznější český představitel </a:t>
            </a:r>
            <a:r>
              <a:rPr lang="cs-CZ" sz="5800" dirty="0" err="1" smtClean="0">
                <a:latin typeface="Albertus Medium" pitchFamily="34" charset="0"/>
                <a:cs typeface="BrowalliaUPC" pitchFamily="34" charset="-34"/>
              </a:rPr>
              <a:t>lettrismu</a:t>
            </a:r>
            <a:endParaRPr lang="cs-CZ" sz="5800" dirty="0" smtClean="0">
              <a:latin typeface="Albertus Medium" pitchFamily="34" charset="0"/>
              <a:cs typeface="BrowalliaUPC" pitchFamily="34" charset="-34"/>
            </a:endParaRPr>
          </a:p>
          <a:p>
            <a:r>
              <a:rPr lang="cs-CZ" sz="6000" dirty="0" smtClean="0">
                <a:latin typeface="Albertus Medium" pitchFamily="34" charset="0"/>
                <a:ea typeface="Batang" pitchFamily="18" charset="-127"/>
              </a:rPr>
              <a:t>5. března 1933 v Třinci - český vizuální básník, grafik, sochař, malíř, fotograf, typograf, kurátor a vysokoškolský pedagog</a:t>
            </a:r>
            <a:r>
              <a:rPr lang="cs-CZ" sz="5800" b="1" dirty="0" smtClean="0">
                <a:latin typeface="Albertus Medium" pitchFamily="34" charset="0"/>
                <a:ea typeface="Batang" pitchFamily="18" charset="-127"/>
                <a:cs typeface="BrowalliaUPC" pitchFamily="34" charset="-34"/>
              </a:rPr>
              <a:t> </a:t>
            </a:r>
          </a:p>
          <a:p>
            <a:r>
              <a:rPr lang="cs-CZ" sz="5100" dirty="0" smtClean="0">
                <a:hlinkClick r:id="rId2"/>
              </a:rPr>
              <a:t>http://</a:t>
            </a:r>
            <a:r>
              <a:rPr lang="cs-CZ" sz="5100" dirty="0" err="1" smtClean="0">
                <a:hlinkClick r:id="rId2"/>
              </a:rPr>
              <a:t>eduardovcacek.cz</a:t>
            </a:r>
            <a:r>
              <a:rPr lang="cs-CZ" sz="5100" dirty="0" smtClean="0">
                <a:hlinkClick r:id="rId2"/>
              </a:rPr>
              <a:t>/</a:t>
            </a:r>
            <a:r>
              <a:rPr lang="cs-CZ" sz="5100" dirty="0" err="1" smtClean="0">
                <a:hlinkClick r:id="rId2"/>
              </a:rPr>
              <a:t>cz</a:t>
            </a:r>
            <a:r>
              <a:rPr lang="cs-CZ" sz="5100" dirty="0" smtClean="0">
                <a:hlinkClick r:id="rId2"/>
              </a:rPr>
              <a:t>/</a:t>
            </a:r>
            <a:r>
              <a:rPr lang="cs-CZ" sz="5100" dirty="0" err="1" smtClean="0">
                <a:hlinkClick r:id="rId2"/>
              </a:rPr>
              <a:t>dilo</a:t>
            </a:r>
            <a:r>
              <a:rPr lang="cs-CZ" sz="5100" dirty="0" smtClean="0">
                <a:hlinkClick r:id="rId2"/>
              </a:rPr>
              <a:t>/malba.</a:t>
            </a:r>
            <a:r>
              <a:rPr lang="cs-CZ" sz="5100" dirty="0" err="1" smtClean="0">
                <a:hlinkClick r:id="rId2"/>
              </a:rPr>
              <a:t>html</a:t>
            </a:r>
            <a:endParaRPr lang="cs-CZ" sz="5100" dirty="0" smtClean="0"/>
          </a:p>
          <a:p>
            <a:r>
              <a:rPr lang="cs-CZ" sz="5100" b="1" dirty="0" smtClean="0">
                <a:hlinkClick r:id="rId3"/>
              </a:rPr>
              <a:t>http://</a:t>
            </a:r>
            <a:r>
              <a:rPr lang="cs-CZ" sz="5100" b="1" dirty="0" err="1" smtClean="0">
                <a:hlinkClick r:id="rId3"/>
              </a:rPr>
              <a:t>tinyurl.com</a:t>
            </a:r>
            <a:r>
              <a:rPr lang="cs-CZ" sz="5100" b="1" dirty="0" smtClean="0">
                <a:hlinkClick r:id="rId3"/>
              </a:rPr>
              <a:t>/</a:t>
            </a:r>
            <a:r>
              <a:rPr lang="cs-CZ" sz="5100" b="1" dirty="0" err="1" smtClean="0">
                <a:hlinkClick r:id="rId3"/>
              </a:rPr>
              <a:t>nuutun7</a:t>
            </a:r>
            <a:endParaRPr lang="cs-CZ" sz="5100" b="1" dirty="0" smtClean="0"/>
          </a:p>
          <a:p>
            <a:endParaRPr lang="cs-CZ"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err="1" smtClean="0">
                <a:latin typeface="BatangChe" pitchFamily="49" charset="-127"/>
                <a:ea typeface="BatangChe" pitchFamily="49" charset="-127"/>
              </a:rPr>
              <a:t>Joan</a:t>
            </a:r>
            <a:r>
              <a:rPr lang="cs-CZ" b="1" dirty="0" smtClean="0">
                <a:latin typeface="BatangChe" pitchFamily="49" charset="-127"/>
                <a:ea typeface="BatangChe" pitchFamily="49" charset="-127"/>
              </a:rPr>
              <a:t> </a:t>
            </a:r>
            <a:r>
              <a:rPr lang="cs-CZ" b="1" dirty="0" err="1" smtClean="0">
                <a:latin typeface="BatangChe" pitchFamily="49" charset="-127"/>
                <a:ea typeface="BatangChe" pitchFamily="49" charset="-127"/>
              </a:rPr>
              <a:t>Miró</a:t>
            </a:r>
            <a:r>
              <a:rPr lang="cs-CZ" b="1" dirty="0" smtClean="0">
                <a:latin typeface="BatangChe" pitchFamily="49" charset="-127"/>
                <a:ea typeface="BatangChe" pitchFamily="49" charset="-127"/>
              </a:rPr>
              <a:t> a Antoni </a:t>
            </a:r>
            <a:r>
              <a:rPr lang="cs-CZ" b="1" dirty="0" err="1" smtClean="0">
                <a:latin typeface="BatangChe" pitchFamily="49" charset="-127"/>
                <a:ea typeface="BatangChe" pitchFamily="49" charset="-127"/>
              </a:rPr>
              <a:t>Tapiéz</a:t>
            </a:r>
            <a:r>
              <a:rPr lang="cs-CZ" b="1" dirty="0" smtClean="0">
                <a:latin typeface="BatangChe" pitchFamily="49" charset="-127"/>
                <a:ea typeface="BatangChe" pitchFamily="49" charset="-127"/>
              </a:rPr>
              <a:t> pro </a:t>
            </a:r>
            <a:r>
              <a:rPr lang="cs-CZ" b="1" dirty="0" err="1" smtClean="0">
                <a:latin typeface="BatangChe" pitchFamily="49" charset="-127"/>
                <a:ea typeface="BatangChe" pitchFamily="49" charset="-127"/>
              </a:rPr>
              <a:t>FK</a:t>
            </a:r>
            <a:r>
              <a:rPr lang="cs-CZ" b="1" dirty="0" smtClean="0">
                <a:latin typeface="BatangChe" pitchFamily="49" charset="-127"/>
                <a:ea typeface="BatangChe" pitchFamily="49" charset="-127"/>
              </a:rPr>
              <a:t> Barcelona </a:t>
            </a:r>
            <a:endParaRPr lang="cs-CZ" b="1" dirty="0">
              <a:latin typeface="BatangChe" pitchFamily="49" charset="-127"/>
              <a:ea typeface="BatangChe" pitchFamily="49" charset="-127"/>
            </a:endParaRPr>
          </a:p>
        </p:txBody>
      </p:sp>
      <p:pic>
        <p:nvPicPr>
          <p:cNvPr id="4" name="Zástupný symbol pro obsah 3" descr="800px-Camp_Nou_(Barcelona)_-_6.jpg"/>
          <p:cNvPicPr>
            <a:picLocks noGrp="1" noChangeAspect="1"/>
          </p:cNvPicPr>
          <p:nvPr>
            <p:ph idx="1"/>
          </p:nvPr>
        </p:nvPicPr>
        <p:blipFill>
          <a:blip r:embed="rId2" cstate="print"/>
          <a:srcRect l="10714" t="21622" r="23215" b="13513"/>
          <a:stretch>
            <a:fillRect/>
          </a:stretch>
        </p:blipFill>
        <p:spPr>
          <a:xfrm>
            <a:off x="1763688" y="1844824"/>
            <a:ext cx="5328592" cy="3456384"/>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76672"/>
            <a:ext cx="8229600" cy="1440160"/>
          </a:xfrm>
        </p:spPr>
        <p:txBody>
          <a:bodyPr>
            <a:normAutofit fontScale="90000"/>
          </a:bodyPr>
          <a:lstStyle/>
          <a:p>
            <a:r>
              <a:rPr lang="cs-CZ" b="1" dirty="0" smtClean="0">
                <a:solidFill>
                  <a:schemeClr val="tx2">
                    <a:lumMod val="50000"/>
                  </a:schemeClr>
                </a:solidFill>
                <a:latin typeface="Albertus Medium" pitchFamily="34" charset="0"/>
                <a:ea typeface="Batang" pitchFamily="18" charset="-127"/>
              </a:rPr>
              <a:t>Úkol pro tebe:</a:t>
            </a:r>
            <a:r>
              <a:rPr lang="cs-CZ" dirty="0" smtClean="0">
                <a:solidFill>
                  <a:schemeClr val="tx2">
                    <a:lumMod val="50000"/>
                  </a:schemeClr>
                </a:solidFill>
                <a:latin typeface="Albertus Medium" pitchFamily="34" charset="0"/>
                <a:ea typeface="Batang" pitchFamily="18" charset="-127"/>
              </a:rPr>
              <a:t/>
            </a:r>
            <a:br>
              <a:rPr lang="cs-CZ" dirty="0" smtClean="0">
                <a:solidFill>
                  <a:schemeClr val="tx2">
                    <a:lumMod val="50000"/>
                  </a:schemeClr>
                </a:solidFill>
                <a:latin typeface="Albertus Medium" pitchFamily="34" charset="0"/>
                <a:ea typeface="Batang" pitchFamily="18" charset="-127"/>
              </a:rPr>
            </a:br>
            <a:r>
              <a:rPr lang="cs-CZ" dirty="0" smtClean="0">
                <a:solidFill>
                  <a:schemeClr val="tx2">
                    <a:lumMod val="50000"/>
                  </a:schemeClr>
                </a:solidFill>
                <a:latin typeface="Albertus Medium" pitchFamily="34" charset="0"/>
              </a:rPr>
              <a:t>Vytvoř </a:t>
            </a:r>
            <a:r>
              <a:rPr lang="cs-CZ" dirty="0" err="1" smtClean="0">
                <a:solidFill>
                  <a:schemeClr val="tx2">
                    <a:lumMod val="50000"/>
                  </a:schemeClr>
                </a:solidFill>
                <a:latin typeface="Albertus Medium" pitchFamily="34" charset="0"/>
              </a:rPr>
              <a:t>lettristickou</a:t>
            </a:r>
            <a:r>
              <a:rPr lang="cs-CZ" dirty="0" smtClean="0">
                <a:solidFill>
                  <a:schemeClr val="tx2">
                    <a:lumMod val="50000"/>
                  </a:schemeClr>
                </a:solidFill>
                <a:latin typeface="Albertus Medium" pitchFamily="34" charset="0"/>
              </a:rPr>
              <a:t> kompozici</a:t>
            </a:r>
            <a:r>
              <a:rPr lang="cs-CZ" dirty="0" smtClean="0">
                <a:solidFill>
                  <a:schemeClr val="tx2">
                    <a:lumMod val="50000"/>
                  </a:schemeClr>
                </a:solidFill>
              </a:rPr>
              <a:t/>
            </a:r>
            <a:br>
              <a:rPr lang="cs-CZ" dirty="0" smtClean="0">
                <a:solidFill>
                  <a:schemeClr val="tx2">
                    <a:lumMod val="50000"/>
                  </a:schemeClr>
                </a:solidFill>
              </a:rPr>
            </a:br>
            <a:endParaRPr lang="cs-CZ"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a:xfrm>
            <a:off x="457200" y="1916832"/>
            <a:ext cx="8229600" cy="4209331"/>
          </a:xfrm>
        </p:spPr>
        <p:txBody>
          <a:bodyPr>
            <a:normAutofit fontScale="92500" lnSpcReduction="10000"/>
          </a:bodyPr>
          <a:lstStyle/>
          <a:p>
            <a:pPr>
              <a:buNone/>
            </a:pPr>
            <a:r>
              <a:rPr lang="cs-CZ" dirty="0" smtClean="0">
                <a:latin typeface="Albertus" pitchFamily="34" charset="0"/>
                <a:ea typeface="Batang" pitchFamily="18" charset="-127"/>
              </a:rPr>
              <a:t>Budeš potřebovat: </a:t>
            </a:r>
          </a:p>
          <a:p>
            <a:r>
              <a:rPr lang="cs-CZ" dirty="0" smtClean="0">
                <a:latin typeface="Albertus" pitchFamily="34" charset="0"/>
                <a:ea typeface="Batang" pitchFamily="18" charset="-127"/>
              </a:rPr>
              <a:t>Karton nebo čtvrtku</a:t>
            </a:r>
          </a:p>
          <a:p>
            <a:r>
              <a:rPr lang="cs-CZ" dirty="0" smtClean="0">
                <a:latin typeface="Albertus" pitchFamily="34" charset="0"/>
                <a:ea typeface="Batang" pitchFamily="18" charset="-127"/>
              </a:rPr>
              <a:t>Temperové  nebo akrylové barvy</a:t>
            </a:r>
          </a:p>
          <a:p>
            <a:r>
              <a:rPr lang="cs-CZ" dirty="0" smtClean="0">
                <a:latin typeface="Albertus" pitchFamily="34" charset="0"/>
                <a:ea typeface="Batang" pitchFamily="18" charset="-127"/>
              </a:rPr>
              <a:t>Barevné časopisy</a:t>
            </a:r>
          </a:p>
          <a:p>
            <a:r>
              <a:rPr lang="cs-CZ" dirty="0" smtClean="0">
                <a:latin typeface="Albertus" pitchFamily="34" charset="0"/>
                <a:ea typeface="Batang" pitchFamily="18" charset="-127"/>
              </a:rPr>
              <a:t>Lepidlo</a:t>
            </a:r>
          </a:p>
          <a:p>
            <a:r>
              <a:rPr lang="cs-CZ" dirty="0" smtClean="0">
                <a:latin typeface="Albertus" pitchFamily="34" charset="0"/>
                <a:ea typeface="Batang" pitchFamily="18" charset="-127"/>
              </a:rPr>
              <a:t>Nůžky</a:t>
            </a:r>
          </a:p>
          <a:p>
            <a:r>
              <a:rPr lang="cs-CZ" dirty="0" smtClean="0">
                <a:latin typeface="Albertus" pitchFamily="34" charset="0"/>
                <a:ea typeface="Batang" pitchFamily="18" charset="-127"/>
              </a:rPr>
              <a:t>(polystyrenová písmena na nástěnky)</a:t>
            </a:r>
          </a:p>
          <a:p>
            <a:r>
              <a:rPr lang="cs-CZ" dirty="0" smtClean="0">
                <a:latin typeface="Albertus" pitchFamily="34" charset="0"/>
                <a:ea typeface="Batang" pitchFamily="18" charset="-127"/>
              </a:rPr>
              <a:t>Tvůrčí náladu a hravost</a:t>
            </a:r>
          </a:p>
          <a:p>
            <a:pPr>
              <a:buNone/>
            </a:pPr>
            <a:endParaRPr lang="cs-CZ" dirty="0" smtClean="0"/>
          </a:p>
          <a:p>
            <a:pPr>
              <a:buNone/>
            </a:pP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96752"/>
          </a:xfrm>
        </p:spPr>
        <p:txBody>
          <a:bodyPr/>
          <a:lstStyle/>
          <a:p>
            <a:r>
              <a:rPr lang="cs-CZ" b="1" dirty="0" smtClean="0">
                <a:solidFill>
                  <a:schemeClr val="tx2">
                    <a:lumMod val="50000"/>
                  </a:schemeClr>
                </a:solidFill>
                <a:latin typeface="Batang" pitchFamily="18" charset="-127"/>
                <a:ea typeface="Batang" pitchFamily="18" charset="-127"/>
              </a:rPr>
              <a:t>Postup</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a:xfrm>
            <a:off x="457200" y="1268760"/>
            <a:ext cx="8229600" cy="5400600"/>
          </a:xfrm>
        </p:spPr>
        <p:txBody>
          <a:bodyPr>
            <a:normAutofit/>
          </a:bodyPr>
          <a:lstStyle/>
          <a:p>
            <a:r>
              <a:rPr lang="cs-CZ" dirty="0" smtClean="0">
                <a:latin typeface="Albertus Medium" pitchFamily="34" charset="0"/>
                <a:ea typeface="Batang" pitchFamily="18" charset="-127"/>
              </a:rPr>
              <a:t>Podmaluj si karton nebo čtvrtku vhodnou barvou podle své nálady nebo tvůrčího záměru anebo podlep koláží z časopisů nebo kalendáře</a:t>
            </a:r>
          </a:p>
          <a:p>
            <a:r>
              <a:rPr lang="cs-CZ" dirty="0" smtClean="0">
                <a:latin typeface="Albertus Medium" pitchFamily="34" charset="0"/>
                <a:ea typeface="Batang" pitchFamily="18" charset="-127"/>
              </a:rPr>
              <a:t>Vytvoř jednotlivé tvary písmen – jako šablonu můžeš použít polystyrenová písmena na nástěnky nebo písmena zkonstruovat a poté vystřihnout z lepenky nebo z textu či obrázků v časopise</a:t>
            </a:r>
          </a:p>
          <a:p>
            <a:endParaRPr lang="cs-CZ" dirty="0" smtClean="0"/>
          </a:p>
          <a:p>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2">
                    <a:lumMod val="50000"/>
                  </a:schemeClr>
                </a:solidFill>
                <a:latin typeface="Batang" pitchFamily="18" charset="-127"/>
                <a:ea typeface="Batang" pitchFamily="18" charset="-127"/>
              </a:rPr>
              <a:t>Postup</a:t>
            </a:r>
            <a:endParaRPr lang="cs-CZ" b="1" dirty="0">
              <a:solidFill>
                <a:schemeClr val="tx2">
                  <a:lumMod val="50000"/>
                </a:schemeClr>
              </a:solidFill>
              <a:latin typeface="Batang" pitchFamily="18" charset="-127"/>
              <a:ea typeface="Batang" pitchFamily="18" charset="-127"/>
            </a:endParaRPr>
          </a:p>
        </p:txBody>
      </p:sp>
      <p:sp>
        <p:nvSpPr>
          <p:cNvPr id="3" name="Zástupný symbol pro obsah 2"/>
          <p:cNvSpPr>
            <a:spLocks noGrp="1"/>
          </p:cNvSpPr>
          <p:nvPr>
            <p:ph idx="1"/>
          </p:nvPr>
        </p:nvSpPr>
        <p:spPr/>
        <p:txBody>
          <a:bodyPr>
            <a:normAutofit/>
          </a:bodyPr>
          <a:lstStyle/>
          <a:p>
            <a:r>
              <a:rPr lang="cs-CZ" dirty="0" smtClean="0">
                <a:latin typeface="Albertus Medium" pitchFamily="34" charset="0"/>
                <a:ea typeface="Batang" pitchFamily="18" charset="-127"/>
              </a:rPr>
              <a:t>Vytvořená písmena namáčej do temperové barvy a jejich tvary otiskuj nebo nalepuj</a:t>
            </a:r>
          </a:p>
          <a:p>
            <a:r>
              <a:rPr lang="cs-CZ" dirty="0" smtClean="0">
                <a:latin typeface="Albertus Medium" pitchFamily="34" charset="0"/>
                <a:ea typeface="Batang" pitchFamily="18" charset="-127"/>
              </a:rPr>
              <a:t>Vytvářej kreativní kompozice z otisků liter, jejich koláží i vlastního rukopisu</a:t>
            </a:r>
          </a:p>
          <a:p>
            <a:r>
              <a:rPr lang="cs-CZ" dirty="0" smtClean="0">
                <a:latin typeface="Albertus Medium" pitchFamily="34" charset="0"/>
                <a:ea typeface="Batang" pitchFamily="18" charset="-127"/>
              </a:rPr>
              <a:t>Kompozice můžeš doplňovat koláží, kresbou i malbou</a:t>
            </a:r>
          </a:p>
          <a:p>
            <a:r>
              <a:rPr lang="cs-CZ" dirty="0" smtClean="0">
                <a:latin typeface="Albertus Medium" pitchFamily="34" charset="0"/>
                <a:ea typeface="Batang" pitchFamily="18" charset="-127"/>
              </a:rPr>
              <a:t>Hotové práce vystavte společně v prostorách školy</a:t>
            </a:r>
          </a:p>
          <a:p>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2014-02-21 15.28.17.jpg"/>
          <p:cNvPicPr>
            <a:picLocks noGrp="1" noChangeAspect="1"/>
          </p:cNvPicPr>
          <p:nvPr>
            <p:ph idx="1"/>
          </p:nvPr>
        </p:nvPicPr>
        <p:blipFill>
          <a:blip r:embed="rId2" cstate="print"/>
          <a:srcRect l="3571" t="8638" r="8036" b="9306"/>
          <a:stretch>
            <a:fillRect/>
          </a:stretch>
        </p:blipFill>
        <p:spPr>
          <a:xfrm>
            <a:off x="395536" y="404664"/>
            <a:ext cx="8424936" cy="6192688"/>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8229600" cy="1143000"/>
          </a:xfrm>
        </p:spPr>
        <p:txBody>
          <a:bodyPr/>
          <a:lstStyle/>
          <a:p>
            <a:endParaRPr lang="cs-CZ"/>
          </a:p>
        </p:txBody>
      </p:sp>
      <p:pic>
        <p:nvPicPr>
          <p:cNvPr id="4" name="Zástupný symbol pro obsah 3" descr="2014-02-21 15.28.32.jpg"/>
          <p:cNvPicPr>
            <a:picLocks noGrp="1" noChangeAspect="1"/>
          </p:cNvPicPr>
          <p:nvPr>
            <p:ph idx="1"/>
          </p:nvPr>
        </p:nvPicPr>
        <p:blipFill>
          <a:blip r:embed="rId2" cstate="print"/>
          <a:srcRect l="9232" t="7725" b="3994"/>
          <a:stretch>
            <a:fillRect/>
          </a:stretch>
        </p:blipFill>
        <p:spPr>
          <a:xfrm>
            <a:off x="251520" y="0"/>
            <a:ext cx="8712967" cy="6858000"/>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2014-02-21 15.27.58.jpg"/>
          <p:cNvPicPr>
            <a:picLocks noGrp="1" noChangeAspect="1"/>
          </p:cNvPicPr>
          <p:nvPr>
            <p:ph idx="1"/>
          </p:nvPr>
        </p:nvPicPr>
        <p:blipFill>
          <a:blip r:embed="rId2" cstate="print"/>
          <a:stretch>
            <a:fillRect/>
          </a:stretch>
        </p:blipFill>
        <p:spPr>
          <a:xfrm>
            <a:off x="467544" y="476672"/>
            <a:ext cx="8424935" cy="5904656"/>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2014-02-21 15.27.45.jpg"/>
          <p:cNvPicPr>
            <a:picLocks noGrp="1" noChangeAspect="1"/>
          </p:cNvPicPr>
          <p:nvPr>
            <p:ph idx="1"/>
          </p:nvPr>
        </p:nvPicPr>
        <p:blipFill>
          <a:blip r:embed="rId2" cstate="print"/>
          <a:srcRect t="9130" r="3704" b="5272"/>
          <a:stretch>
            <a:fillRect/>
          </a:stretch>
        </p:blipFill>
        <p:spPr>
          <a:xfrm>
            <a:off x="0" y="476672"/>
            <a:ext cx="9144000" cy="6048672"/>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4" name="Zástupný symbol pro obsah 3" descr="2014-02-21 15.27.10.jpg"/>
          <p:cNvPicPr>
            <a:picLocks noGrp="1" noChangeAspect="1"/>
          </p:cNvPicPr>
          <p:nvPr>
            <p:ph idx="1"/>
          </p:nvPr>
        </p:nvPicPr>
        <p:blipFill>
          <a:blip r:embed="rId2" cstate="print"/>
          <a:srcRect l="5113" t="8434" b="7229"/>
          <a:stretch>
            <a:fillRect/>
          </a:stretch>
        </p:blipFill>
        <p:spPr>
          <a:xfrm>
            <a:off x="251520" y="0"/>
            <a:ext cx="8676456" cy="6858000"/>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6" name="Zástupný symbol pro obsah 5" descr="2014-02-21 15.26.34.jpg"/>
          <p:cNvPicPr>
            <a:picLocks noGrp="1" noChangeAspect="1"/>
          </p:cNvPicPr>
          <p:nvPr>
            <p:ph idx="1"/>
          </p:nvPr>
        </p:nvPicPr>
        <p:blipFill>
          <a:blip r:embed="rId2" cstate="print"/>
          <a:srcRect l="16138" t="4706" r="10626" b="7059"/>
          <a:stretch>
            <a:fillRect/>
          </a:stretch>
        </p:blipFill>
        <p:spPr>
          <a:xfrm>
            <a:off x="0" y="0"/>
            <a:ext cx="9144000" cy="6858000"/>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Batang" pitchFamily="18" charset="-127"/>
                <a:ea typeface="Batang" pitchFamily="18" charset="-127"/>
              </a:rPr>
              <a:t>Zdroje</a:t>
            </a:r>
            <a:endParaRPr lang="cs-CZ" dirty="0">
              <a:latin typeface="Batang" pitchFamily="18" charset="-127"/>
              <a:ea typeface="Batang" pitchFamily="18" charset="-127"/>
            </a:endParaRPr>
          </a:p>
        </p:txBody>
      </p:sp>
      <p:sp>
        <p:nvSpPr>
          <p:cNvPr id="3" name="Zástupný symbol pro obsah 2"/>
          <p:cNvSpPr>
            <a:spLocks noGrp="1"/>
          </p:cNvSpPr>
          <p:nvPr>
            <p:ph idx="1"/>
          </p:nvPr>
        </p:nvSpPr>
        <p:spPr/>
        <p:txBody>
          <a:bodyPr>
            <a:normAutofit fontScale="25000" lnSpcReduction="20000"/>
          </a:bodyPr>
          <a:lstStyle/>
          <a:p>
            <a:r>
              <a:rPr lang="cs-CZ" sz="6400" dirty="0"/>
              <a:t>NEZJIŠTĚNO. </a:t>
            </a:r>
            <a:r>
              <a:rPr lang="cs-CZ" sz="6400" i="1" dirty="0" err="1"/>
              <a:t>Wikipedia</a:t>
            </a:r>
            <a:r>
              <a:rPr lang="cs-CZ" sz="6400" i="1" dirty="0"/>
              <a:t>, </a:t>
            </a:r>
            <a:r>
              <a:rPr lang="cs-CZ" sz="6400" i="1" dirty="0" err="1"/>
              <a:t>the</a:t>
            </a:r>
            <a:r>
              <a:rPr lang="cs-CZ" sz="6400" i="1" dirty="0"/>
              <a:t> free </a:t>
            </a:r>
            <a:r>
              <a:rPr lang="cs-CZ" sz="6400" i="1" dirty="0" err="1"/>
              <a:t>encyclopedia</a:t>
            </a:r>
            <a:r>
              <a:rPr lang="cs-CZ" sz="6400" dirty="0"/>
              <a:t> [online]. [cit. 16.2.2014]. Dostupný na WWW: http://</a:t>
            </a:r>
            <a:r>
              <a:rPr lang="cs-CZ" sz="6400" dirty="0" err="1"/>
              <a:t>cs.wikipedia.org</a:t>
            </a:r>
            <a:r>
              <a:rPr lang="cs-CZ" sz="6400" dirty="0"/>
              <a:t>/</a:t>
            </a:r>
            <a:r>
              <a:rPr lang="cs-CZ" sz="6400" dirty="0" err="1"/>
              <a:t>wiki</a:t>
            </a:r>
            <a:r>
              <a:rPr lang="cs-CZ" sz="6400" dirty="0"/>
              <a:t>/V%</a:t>
            </a:r>
            <a:r>
              <a:rPr lang="cs-CZ" sz="6400" dirty="0" err="1"/>
              <a:t>C3</a:t>
            </a:r>
            <a:r>
              <a:rPr lang="cs-CZ" sz="6400" dirty="0"/>
              <a:t>%</a:t>
            </a:r>
            <a:r>
              <a:rPr lang="cs-CZ" sz="6400" dirty="0" err="1"/>
              <a:t>BDtvarn</a:t>
            </a:r>
            <a:r>
              <a:rPr lang="cs-CZ" sz="6400" dirty="0"/>
              <a:t>%</a:t>
            </a:r>
            <a:r>
              <a:rPr lang="cs-CZ" sz="6400" dirty="0" err="1"/>
              <a:t>C3</a:t>
            </a:r>
            <a:r>
              <a:rPr lang="cs-CZ" sz="6400" dirty="0"/>
              <a:t>%</a:t>
            </a:r>
            <a:r>
              <a:rPr lang="cs-CZ" sz="6400" dirty="0" err="1"/>
              <a:t>A9</a:t>
            </a:r>
            <a:r>
              <a:rPr lang="cs-CZ" sz="6400" dirty="0"/>
              <a:t>_um%</a:t>
            </a:r>
            <a:r>
              <a:rPr lang="cs-CZ" sz="6400" dirty="0" err="1"/>
              <a:t>C4</a:t>
            </a:r>
            <a:r>
              <a:rPr lang="cs-CZ" sz="6400" dirty="0"/>
              <a:t>%</a:t>
            </a:r>
            <a:r>
              <a:rPr lang="cs-CZ" sz="6400" dirty="0" err="1"/>
              <a:t>9Bn</a:t>
            </a:r>
            <a:r>
              <a:rPr lang="cs-CZ" sz="6400" dirty="0"/>
              <a:t>%</a:t>
            </a:r>
            <a:r>
              <a:rPr lang="cs-CZ" sz="6400" dirty="0" err="1"/>
              <a:t>C3</a:t>
            </a:r>
            <a:r>
              <a:rPr lang="cs-CZ" sz="6400" dirty="0"/>
              <a:t>%AD_2._poloviny_20._</a:t>
            </a:r>
            <a:r>
              <a:rPr lang="cs-CZ" sz="6400" dirty="0" err="1"/>
              <a:t>stolet</a:t>
            </a:r>
            <a:r>
              <a:rPr lang="cs-CZ" sz="6400" dirty="0"/>
              <a:t>%</a:t>
            </a:r>
            <a:r>
              <a:rPr lang="cs-CZ" sz="6400" dirty="0" err="1"/>
              <a:t>C3</a:t>
            </a:r>
            <a:r>
              <a:rPr lang="cs-CZ" sz="6400" dirty="0"/>
              <a:t>%AD</a:t>
            </a:r>
          </a:p>
          <a:p>
            <a:r>
              <a:rPr lang="cs-CZ" sz="6400" dirty="0" smtClean="0"/>
              <a:t>KOLEKTIV</a:t>
            </a:r>
            <a:r>
              <a:rPr lang="cs-CZ" sz="6400" dirty="0"/>
              <a:t>. </a:t>
            </a:r>
            <a:r>
              <a:rPr lang="cs-CZ" sz="6400" i="1" dirty="0"/>
              <a:t>Slovník světového malířství</a:t>
            </a:r>
            <a:r>
              <a:rPr lang="cs-CZ" sz="6400" dirty="0"/>
              <a:t>. Praha: Odeon a </a:t>
            </a:r>
            <a:r>
              <a:rPr lang="cs-CZ" sz="6400" dirty="0" err="1"/>
              <a:t>Artia</a:t>
            </a:r>
            <a:r>
              <a:rPr lang="cs-CZ" sz="6400" dirty="0"/>
              <a:t>, 1991, </a:t>
            </a:r>
            <a:r>
              <a:rPr lang="cs-CZ" sz="6400" dirty="0" err="1"/>
              <a:t>ISBN</a:t>
            </a:r>
            <a:r>
              <a:rPr lang="cs-CZ" sz="6400" dirty="0"/>
              <a:t> 80-207-0023-4.</a:t>
            </a:r>
          </a:p>
          <a:p>
            <a:r>
              <a:rPr lang="it-IT" sz="6400" dirty="0" smtClean="0"/>
              <a:t>T. PECINA, Martin. </a:t>
            </a:r>
            <a:r>
              <a:rPr lang="it-IT" sz="6400" i="1" dirty="0" smtClean="0"/>
              <a:t>lettrismus</a:t>
            </a:r>
            <a:r>
              <a:rPr lang="it-IT" sz="6400" dirty="0" smtClean="0"/>
              <a:t> [online]. [cit. 16.2.2014]. Dostupný na WWW: </a:t>
            </a:r>
            <a:r>
              <a:rPr lang="it-IT" sz="6400" dirty="0" smtClean="0">
                <a:hlinkClick r:id="rId2"/>
              </a:rPr>
              <a:t>http://typomil.com/typofilos/2008/04/letrismus-pismo-gesto-znak-umeni/</a:t>
            </a:r>
            <a:endParaRPr lang="it-IT" sz="6400" dirty="0" smtClean="0"/>
          </a:p>
          <a:p>
            <a:r>
              <a:rPr lang="pt-BR" sz="6400" dirty="0" smtClean="0"/>
              <a:t>FERRE</a:t>
            </a:r>
            <a:r>
              <a:rPr lang="pt-BR" sz="6400" dirty="0"/>
              <a:t>, Maria Rosa. </a:t>
            </a:r>
            <a:r>
              <a:rPr lang="pt-BR" sz="6400" i="1" dirty="0"/>
              <a:t>Wikimedia Commons</a:t>
            </a:r>
            <a:r>
              <a:rPr lang="pt-BR" sz="6400" dirty="0"/>
              <a:t> [online]. [cit. 16.2.2014]. Dostupný na WWW: http://commons.wikimedia.org/wiki/File:Camp_Nou_(Barcelona)_-_6.jpg?uselang=cs</a:t>
            </a:r>
          </a:p>
          <a:p>
            <a:r>
              <a:rPr lang="cs-CZ" sz="6400" dirty="0" err="1"/>
              <a:t>TUBANTIA</a:t>
            </a:r>
            <a:r>
              <a:rPr lang="cs-CZ" sz="6400" dirty="0"/>
              <a:t>. </a:t>
            </a:r>
            <a:r>
              <a:rPr lang="cs-CZ" sz="6400" i="1" dirty="0" err="1"/>
              <a:t>Wikimedia</a:t>
            </a:r>
            <a:r>
              <a:rPr lang="cs-CZ" sz="6400" i="1" dirty="0"/>
              <a:t> </a:t>
            </a:r>
            <a:r>
              <a:rPr lang="cs-CZ" sz="6400" i="1" dirty="0" err="1"/>
              <a:t>Commons</a:t>
            </a:r>
            <a:r>
              <a:rPr lang="cs-CZ" sz="6400" dirty="0"/>
              <a:t> [online]. [cit. 16.2.2014]. Dostupný na WWW: http://</a:t>
            </a:r>
            <a:r>
              <a:rPr lang="cs-CZ" sz="6400" dirty="0" err="1"/>
              <a:t>en.wikipedia.org</a:t>
            </a:r>
            <a:r>
              <a:rPr lang="cs-CZ" sz="6400" dirty="0"/>
              <a:t>/</a:t>
            </a:r>
            <a:r>
              <a:rPr lang="cs-CZ" sz="6400" dirty="0" err="1"/>
              <a:t>wiki</a:t>
            </a:r>
            <a:r>
              <a:rPr lang="cs-CZ" sz="6400" dirty="0"/>
              <a:t>/</a:t>
            </a:r>
            <a:r>
              <a:rPr lang="cs-CZ" sz="6400" dirty="0" err="1"/>
              <a:t>File</a:t>
            </a:r>
            <a:r>
              <a:rPr lang="cs-CZ" sz="6400" dirty="0"/>
              <a:t>:</a:t>
            </a:r>
            <a:r>
              <a:rPr lang="cs-CZ" sz="6400" dirty="0" err="1"/>
              <a:t>Filippo</a:t>
            </a:r>
            <a:r>
              <a:rPr lang="cs-CZ" sz="6400" dirty="0"/>
              <a:t>_</a:t>
            </a:r>
            <a:r>
              <a:rPr lang="cs-CZ" sz="6400" dirty="0" err="1"/>
              <a:t>Tommaso</a:t>
            </a:r>
            <a:r>
              <a:rPr lang="cs-CZ" sz="6400" dirty="0"/>
              <a:t>_</a:t>
            </a:r>
            <a:r>
              <a:rPr lang="cs-CZ" sz="6400" dirty="0" err="1"/>
              <a:t>Marinetti</a:t>
            </a:r>
            <a:r>
              <a:rPr lang="cs-CZ" sz="6400" dirty="0"/>
              <a:t>_-_</a:t>
            </a:r>
            <a:r>
              <a:rPr lang="cs-CZ" sz="6400" dirty="0" err="1"/>
              <a:t>Zang</a:t>
            </a:r>
            <a:r>
              <a:rPr lang="cs-CZ" sz="6400" dirty="0"/>
              <a:t>_tumb_tumb_-_</a:t>
            </a:r>
            <a:r>
              <a:rPr lang="cs-CZ" sz="6400" dirty="0" err="1"/>
              <a:t>Hoge</a:t>
            </a:r>
            <a:r>
              <a:rPr lang="cs-CZ" sz="6400" dirty="0"/>
              <a:t>_</a:t>
            </a:r>
            <a:r>
              <a:rPr lang="cs-CZ" sz="6400" dirty="0" err="1"/>
              <a:t>Rijndijk</a:t>
            </a:r>
            <a:r>
              <a:rPr lang="cs-CZ" sz="6400" dirty="0"/>
              <a:t>_8,_</a:t>
            </a:r>
            <a:r>
              <a:rPr lang="cs-CZ" sz="6400" dirty="0" err="1"/>
              <a:t>Leiden.JPG</a:t>
            </a:r>
            <a:endParaRPr lang="cs-CZ" sz="6400" dirty="0"/>
          </a:p>
          <a:p>
            <a:r>
              <a:rPr lang="en-US" sz="6400" dirty="0" err="1"/>
              <a:t>COLDCREATION</a:t>
            </a:r>
            <a:r>
              <a:rPr lang="en-US" sz="6400" dirty="0"/>
              <a:t>. </a:t>
            </a:r>
            <a:r>
              <a:rPr lang="en-US" sz="6400" i="1" dirty="0"/>
              <a:t>Wikipedia, the free encyclopedia</a:t>
            </a:r>
            <a:r>
              <a:rPr lang="en-US" sz="6400" dirty="0"/>
              <a:t> [online]. [cit. 16.2.2014]. </a:t>
            </a:r>
            <a:r>
              <a:rPr lang="en-US" sz="6400" dirty="0" err="1"/>
              <a:t>Dostupný</a:t>
            </a:r>
            <a:r>
              <a:rPr lang="en-US" sz="6400" dirty="0"/>
              <a:t> </a:t>
            </a:r>
            <a:r>
              <a:rPr lang="en-US" sz="6400" dirty="0" err="1"/>
              <a:t>na</a:t>
            </a:r>
            <a:r>
              <a:rPr lang="en-US" sz="6400" dirty="0"/>
              <a:t> WWW: http://en.wikipedia.org/wiki/File:Guillaume_Apollinaire,_Po%C3%A8me_Calligramme.jpg</a:t>
            </a:r>
          </a:p>
          <a:p>
            <a:r>
              <a:rPr lang="cs-CZ" sz="6400" dirty="0" err="1"/>
              <a:t>ANONYMOUS</a:t>
            </a:r>
            <a:r>
              <a:rPr lang="cs-CZ" sz="6400" dirty="0"/>
              <a:t>. </a:t>
            </a:r>
            <a:r>
              <a:rPr lang="cs-CZ" sz="6400" i="1" dirty="0" err="1"/>
              <a:t>Wikimedia</a:t>
            </a:r>
            <a:r>
              <a:rPr lang="cs-CZ" sz="6400" i="1" dirty="0"/>
              <a:t> </a:t>
            </a:r>
            <a:r>
              <a:rPr lang="cs-CZ" sz="6400" i="1" dirty="0" err="1"/>
              <a:t>Commons</a:t>
            </a:r>
            <a:r>
              <a:rPr lang="cs-CZ" sz="6400" dirty="0"/>
              <a:t> [online]. [cit. 16.2.2014]. Dostupný na WWW: http://</a:t>
            </a:r>
            <a:r>
              <a:rPr lang="cs-CZ" sz="6400" dirty="0" err="1"/>
              <a:t>en.wikipedia.org</a:t>
            </a:r>
            <a:r>
              <a:rPr lang="cs-CZ" sz="6400" dirty="0"/>
              <a:t>/</a:t>
            </a:r>
            <a:r>
              <a:rPr lang="cs-CZ" sz="6400" dirty="0" err="1"/>
              <a:t>wiki</a:t>
            </a:r>
            <a:r>
              <a:rPr lang="cs-CZ" sz="6400" dirty="0"/>
              <a:t>/</a:t>
            </a:r>
            <a:r>
              <a:rPr lang="cs-CZ" sz="6400" dirty="0" err="1"/>
              <a:t>File</a:t>
            </a:r>
            <a:r>
              <a:rPr lang="cs-CZ" sz="6400" dirty="0"/>
              <a:t>:</a:t>
            </a:r>
            <a:r>
              <a:rPr lang="cs-CZ" sz="6400" dirty="0" err="1"/>
              <a:t>Guillaume</a:t>
            </a:r>
            <a:r>
              <a:rPr lang="cs-CZ" sz="6400" dirty="0"/>
              <a:t>_</a:t>
            </a:r>
            <a:r>
              <a:rPr lang="cs-CZ" sz="6400" dirty="0" err="1"/>
              <a:t>Apollinaire</a:t>
            </a:r>
            <a:r>
              <a:rPr lang="cs-CZ" sz="6400" dirty="0"/>
              <a:t>,_1902,_</a:t>
            </a:r>
            <a:r>
              <a:rPr lang="cs-CZ" sz="6400" dirty="0" err="1"/>
              <a:t>Cologne.jpg</a:t>
            </a:r>
            <a:endParaRPr lang="cs-CZ" sz="6400" dirty="0"/>
          </a:p>
          <a:p>
            <a:r>
              <a:rPr lang="cs-CZ" sz="6400" dirty="0"/>
              <a:t>291. NO 1 1915. </a:t>
            </a:r>
            <a:r>
              <a:rPr lang="cs-CZ" sz="6400" i="1" dirty="0" err="1"/>
              <a:t>Wikimedia</a:t>
            </a:r>
            <a:r>
              <a:rPr lang="cs-CZ" sz="6400" i="1" dirty="0"/>
              <a:t> </a:t>
            </a:r>
            <a:r>
              <a:rPr lang="cs-CZ" sz="6400" i="1" dirty="0" err="1"/>
              <a:t>Commons</a:t>
            </a:r>
            <a:r>
              <a:rPr lang="cs-CZ" sz="6400" dirty="0"/>
              <a:t> [online]. [cit. 16.2.2014]. Dostupný na WWW: http://</a:t>
            </a:r>
            <a:r>
              <a:rPr lang="cs-CZ" sz="6400" dirty="0" err="1"/>
              <a:t>commons.wikimedia.org</a:t>
            </a:r>
            <a:r>
              <a:rPr lang="cs-CZ" sz="6400" dirty="0"/>
              <a:t>/</a:t>
            </a:r>
            <a:r>
              <a:rPr lang="cs-CZ" sz="6400" dirty="0" err="1"/>
              <a:t>wiki</a:t>
            </a:r>
            <a:r>
              <a:rPr lang="cs-CZ" sz="6400" dirty="0"/>
              <a:t>/</a:t>
            </a:r>
            <a:r>
              <a:rPr lang="cs-CZ" sz="6400" dirty="0" err="1"/>
              <a:t>File</a:t>
            </a:r>
            <a:r>
              <a:rPr lang="cs-CZ" sz="6400" dirty="0"/>
              <a:t>:291-</a:t>
            </a:r>
            <a:r>
              <a:rPr lang="cs-CZ" sz="6400" dirty="0" err="1"/>
              <a:t>No1Cover.jpg</a:t>
            </a:r>
            <a:r>
              <a:rPr lang="cs-CZ" sz="6400" dirty="0"/>
              <a:t>?</a:t>
            </a:r>
            <a:r>
              <a:rPr lang="cs-CZ" sz="6400" dirty="0" err="1"/>
              <a:t>uselang</a:t>
            </a:r>
            <a:r>
              <a:rPr lang="cs-CZ" sz="6400" dirty="0"/>
              <a:t>=</a:t>
            </a:r>
            <a:r>
              <a:rPr lang="cs-CZ" sz="6400" dirty="0" err="1"/>
              <a:t>cs</a:t>
            </a:r>
            <a:endParaRPr lang="cs-CZ" sz="6400" dirty="0"/>
          </a:p>
          <a:p>
            <a:r>
              <a:rPr lang="en-US" sz="6400" dirty="0" err="1"/>
              <a:t>HUBERTL</a:t>
            </a:r>
            <a:r>
              <a:rPr lang="en-US" sz="6400" dirty="0"/>
              <a:t>. </a:t>
            </a:r>
            <a:r>
              <a:rPr lang="en-US" sz="6400" i="1" dirty="0"/>
              <a:t>Wikimedia Commons</a:t>
            </a:r>
            <a:r>
              <a:rPr lang="en-US" sz="6400" dirty="0"/>
              <a:t> [online]. [cit. 16.2.2014]. </a:t>
            </a:r>
            <a:r>
              <a:rPr lang="en-US" sz="6400" dirty="0" err="1"/>
              <a:t>Dostupný</a:t>
            </a:r>
            <a:r>
              <a:rPr lang="en-US" sz="6400" dirty="0"/>
              <a:t> </a:t>
            </a:r>
            <a:r>
              <a:rPr lang="en-US" sz="6400" dirty="0" err="1"/>
              <a:t>na</a:t>
            </a:r>
            <a:r>
              <a:rPr lang="en-US" sz="6400" dirty="0"/>
              <a:t> WWW: http://commons.wikimedia.org/wiki/File:Francis_Picabia.jpg?uselang=cs</a:t>
            </a:r>
          </a:p>
          <a:p>
            <a:r>
              <a:rPr lang="en-US" sz="1600" dirty="0" smtClean="0"/>
              <a:t/>
            </a:r>
            <a:br>
              <a:rPr lang="en-US" sz="1600" dirty="0" smtClean="0"/>
            </a:br>
            <a:r>
              <a:rPr lang="cs-CZ" sz="6400" dirty="0" smtClean="0"/>
              <a:t/>
            </a:r>
            <a:br>
              <a:rPr lang="cs-CZ" sz="6400" dirty="0" smtClean="0"/>
            </a:br>
            <a:r>
              <a:rPr lang="cs-CZ" sz="6400" dirty="0" smtClean="0"/>
              <a:t/>
            </a:r>
            <a:br>
              <a:rPr lang="cs-CZ" sz="6400" dirty="0" smtClean="0"/>
            </a:br>
            <a:r>
              <a:rPr lang="en-US" sz="6400" dirty="0" smtClean="0"/>
              <a:t/>
            </a:r>
            <a:br>
              <a:rPr lang="en-US" sz="6400" dirty="0" smtClean="0"/>
            </a:br>
            <a:r>
              <a:rPr lang="cs-CZ" sz="6400" dirty="0" smtClean="0"/>
              <a:t/>
            </a:r>
            <a:br>
              <a:rPr lang="cs-CZ" sz="6400" dirty="0" smtClean="0"/>
            </a:br>
            <a:r>
              <a:rPr lang="pt-BR" dirty="0" smtClean="0"/>
              <a:t/>
            </a:r>
            <a:br>
              <a:rPr lang="pt-BR" dirty="0" smtClean="0"/>
            </a:br>
            <a:r>
              <a:rPr lang="cs-CZ" dirty="0" smtClean="0"/>
              <a:t/>
            </a:r>
            <a:br>
              <a:rPr lang="cs-CZ" dirty="0" smtClean="0"/>
            </a:br>
            <a:r>
              <a:rPr lang="it-IT" dirty="0" smtClean="0"/>
              <a:t/>
            </a:r>
            <a:br>
              <a:rPr lang="it-IT" dirty="0" smtClean="0"/>
            </a:br>
            <a:r>
              <a:rPr lang="cs-CZ" dirty="0" smtClean="0"/>
              <a:t/>
            </a:r>
            <a:br>
              <a:rPr lang="cs-CZ" dirty="0" smtClean="0"/>
            </a:br>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Batang" pitchFamily="18" charset="-127"/>
                <a:ea typeface="Batang" pitchFamily="18" charset="-127"/>
              </a:rPr>
              <a:t>Zdroje</a:t>
            </a:r>
            <a:endParaRPr lang="cs-CZ" dirty="0">
              <a:latin typeface="Batang" pitchFamily="18" charset="-127"/>
              <a:ea typeface="Batang" pitchFamily="18" charset="-127"/>
            </a:endParaRPr>
          </a:p>
        </p:txBody>
      </p:sp>
      <p:sp>
        <p:nvSpPr>
          <p:cNvPr id="3" name="Zástupný symbol pro obsah 2"/>
          <p:cNvSpPr>
            <a:spLocks noGrp="1"/>
          </p:cNvSpPr>
          <p:nvPr>
            <p:ph idx="1"/>
          </p:nvPr>
        </p:nvSpPr>
        <p:spPr/>
        <p:txBody>
          <a:bodyPr>
            <a:normAutofit fontScale="55000" lnSpcReduction="20000"/>
          </a:bodyPr>
          <a:lstStyle/>
          <a:p>
            <a:r>
              <a:rPr lang="cs-CZ" dirty="0" err="1" smtClean="0"/>
              <a:t>CASLON</a:t>
            </a:r>
            <a:r>
              <a:rPr lang="cs-CZ" dirty="0" smtClean="0"/>
              <a:t>, William.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[cit. 21.2.2014]. Dostupný na WWW: http://</a:t>
            </a:r>
            <a:r>
              <a:rPr lang="cs-CZ" dirty="0" err="1" smtClean="0"/>
              <a:t>commons.wikimedia.org</a:t>
            </a:r>
            <a:r>
              <a:rPr lang="cs-CZ" dirty="0" smtClean="0"/>
              <a:t>/</a:t>
            </a:r>
            <a:r>
              <a:rPr lang="cs-CZ" dirty="0" err="1" smtClean="0"/>
              <a:t>wiki</a:t>
            </a:r>
            <a:r>
              <a:rPr lang="cs-CZ" dirty="0" smtClean="0"/>
              <a:t>/</a:t>
            </a:r>
            <a:r>
              <a:rPr lang="cs-CZ" dirty="0" err="1" smtClean="0"/>
              <a:t>File</a:t>
            </a:r>
            <a:r>
              <a:rPr lang="cs-CZ" dirty="0" smtClean="0"/>
              <a:t>:</a:t>
            </a:r>
            <a:r>
              <a:rPr lang="cs-CZ" dirty="0" err="1" smtClean="0"/>
              <a:t>Caslon</a:t>
            </a:r>
            <a:r>
              <a:rPr lang="cs-CZ" dirty="0" smtClean="0"/>
              <a:t>-</a:t>
            </a:r>
            <a:r>
              <a:rPr lang="cs-CZ" dirty="0" err="1" smtClean="0"/>
              <a:t>schriftmusterblatt.jpeg</a:t>
            </a:r>
            <a:endParaRPr lang="cs-CZ" dirty="0" smtClean="0"/>
          </a:p>
          <a:p>
            <a:r>
              <a:rPr lang="cs-CZ" dirty="0" smtClean="0"/>
              <a:t>NEZJIŠTĚNO. </a:t>
            </a:r>
            <a:r>
              <a:rPr lang="cs-CZ" i="1" dirty="0" smtClean="0"/>
              <a:t>Jiří Kolář</a:t>
            </a:r>
            <a:r>
              <a:rPr lang="cs-CZ" dirty="0" smtClean="0"/>
              <a:t> [online]. [cit. 21.2.2014]. Dostupný na WWW: http://</a:t>
            </a:r>
            <a:r>
              <a:rPr lang="cs-CZ" dirty="0" err="1" smtClean="0"/>
              <a:t>cs.wikipedia.org</a:t>
            </a:r>
            <a:r>
              <a:rPr lang="cs-CZ" dirty="0" smtClean="0"/>
              <a:t>/</a:t>
            </a:r>
            <a:r>
              <a:rPr lang="cs-CZ" dirty="0" err="1" smtClean="0"/>
              <a:t>wiki</a:t>
            </a:r>
            <a:r>
              <a:rPr lang="cs-CZ" dirty="0" smtClean="0"/>
              <a:t>/Ji%</a:t>
            </a:r>
            <a:r>
              <a:rPr lang="cs-CZ" dirty="0" err="1" smtClean="0"/>
              <a:t>C5</a:t>
            </a:r>
            <a:r>
              <a:rPr lang="cs-CZ" dirty="0" smtClean="0"/>
              <a:t>%99%</a:t>
            </a:r>
            <a:r>
              <a:rPr lang="cs-CZ" dirty="0" err="1" smtClean="0"/>
              <a:t>C3</a:t>
            </a:r>
            <a:r>
              <a:rPr lang="cs-CZ" dirty="0" smtClean="0"/>
              <a:t>%AD_Kol%</a:t>
            </a:r>
            <a:r>
              <a:rPr lang="cs-CZ" dirty="0" err="1" smtClean="0"/>
              <a:t>C3</a:t>
            </a:r>
            <a:r>
              <a:rPr lang="cs-CZ" dirty="0" smtClean="0"/>
              <a:t>%</a:t>
            </a:r>
            <a:r>
              <a:rPr lang="cs-CZ" dirty="0" err="1" smtClean="0"/>
              <a:t>A1</a:t>
            </a:r>
            <a:r>
              <a:rPr lang="cs-CZ" dirty="0" smtClean="0"/>
              <a:t>%</a:t>
            </a:r>
            <a:r>
              <a:rPr lang="cs-CZ" dirty="0" err="1" smtClean="0"/>
              <a:t>C5</a:t>
            </a:r>
            <a:r>
              <a:rPr lang="cs-CZ" dirty="0" smtClean="0"/>
              <a:t>%99</a:t>
            </a:r>
          </a:p>
          <a:p>
            <a:r>
              <a:rPr lang="cs-CZ" dirty="0" smtClean="0"/>
              <a:t>NEZJIŠTĚNO. </a:t>
            </a:r>
            <a:r>
              <a:rPr lang="cs-CZ" i="1" dirty="0" smtClean="0"/>
              <a:t>Isidore </a:t>
            </a:r>
            <a:r>
              <a:rPr lang="cs-CZ" i="1" dirty="0" err="1" smtClean="0"/>
              <a:t>Isou</a:t>
            </a:r>
            <a:r>
              <a:rPr lang="cs-CZ" dirty="0" smtClean="0"/>
              <a:t> [online]. [cit. 21.2.2014]. Dostupný na WWW: http://</a:t>
            </a:r>
            <a:r>
              <a:rPr lang="cs-CZ" dirty="0" err="1" smtClean="0"/>
              <a:t>en.wikipedia.org</a:t>
            </a:r>
            <a:r>
              <a:rPr lang="cs-CZ" dirty="0" smtClean="0"/>
              <a:t>/</a:t>
            </a:r>
            <a:r>
              <a:rPr lang="cs-CZ" dirty="0" err="1" smtClean="0"/>
              <a:t>wiki</a:t>
            </a:r>
            <a:r>
              <a:rPr lang="cs-CZ" dirty="0" smtClean="0"/>
              <a:t>/Isidore_</a:t>
            </a:r>
            <a:r>
              <a:rPr lang="cs-CZ" dirty="0" err="1" smtClean="0"/>
              <a:t>Isou</a:t>
            </a:r>
            <a:endParaRPr lang="cs-CZ" dirty="0" smtClean="0"/>
          </a:p>
          <a:p>
            <a:r>
              <a:rPr lang="cs-CZ" dirty="0" smtClean="0"/>
              <a:t>NEZJIŠTĚNO.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[cit. 21.2.2014]. Dostupný na WWW: http://</a:t>
            </a:r>
            <a:r>
              <a:rPr lang="cs-CZ" dirty="0" err="1" smtClean="0"/>
              <a:t>en.wikipedia.org</a:t>
            </a:r>
            <a:r>
              <a:rPr lang="cs-CZ" dirty="0" smtClean="0"/>
              <a:t>/</a:t>
            </a:r>
            <a:r>
              <a:rPr lang="cs-CZ" dirty="0" err="1" smtClean="0"/>
              <a:t>wiki</a:t>
            </a:r>
            <a:r>
              <a:rPr lang="cs-CZ" dirty="0" smtClean="0"/>
              <a:t>/Antoni_</a:t>
            </a:r>
            <a:r>
              <a:rPr lang="cs-CZ" dirty="0" err="1" smtClean="0"/>
              <a:t>Tapies</a:t>
            </a:r>
            <a:endParaRPr lang="cs-CZ" dirty="0" smtClean="0"/>
          </a:p>
          <a:p>
            <a:r>
              <a:rPr lang="cs-CZ" dirty="0" smtClean="0"/>
              <a:t>NEZJIŠTĚNO.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[cit. 21.2.2014]. Dostupný na WWW: </a:t>
            </a:r>
            <a:r>
              <a:rPr lang="cs-CZ" dirty="0" smtClean="0">
                <a:hlinkClick r:id="rId2"/>
              </a:rPr>
              <a:t>http://</a:t>
            </a:r>
            <a:r>
              <a:rPr lang="cs-CZ" dirty="0" err="1" smtClean="0">
                <a:hlinkClick r:id="rId2"/>
              </a:rPr>
              <a:t>cs.wikipedia.org</a:t>
            </a:r>
            <a:r>
              <a:rPr lang="cs-CZ" dirty="0" smtClean="0">
                <a:hlinkClick r:id="rId2"/>
              </a:rPr>
              <a:t>/</a:t>
            </a:r>
            <a:r>
              <a:rPr lang="cs-CZ" dirty="0" err="1" smtClean="0">
                <a:hlinkClick r:id="rId2"/>
              </a:rPr>
              <a:t>wiki</a:t>
            </a:r>
            <a:r>
              <a:rPr lang="cs-CZ" dirty="0" smtClean="0">
                <a:hlinkClick r:id="rId2"/>
              </a:rPr>
              <a:t>/Eduard_</a:t>
            </a:r>
            <a:r>
              <a:rPr lang="cs-CZ" dirty="0" err="1" smtClean="0">
                <a:hlinkClick r:id="rId2"/>
              </a:rPr>
              <a:t>Ov</a:t>
            </a:r>
            <a:r>
              <a:rPr lang="cs-CZ" dirty="0" smtClean="0">
                <a:hlinkClick r:id="rId2"/>
              </a:rPr>
              <a:t>%</a:t>
            </a:r>
            <a:r>
              <a:rPr lang="cs-CZ" dirty="0" err="1" smtClean="0">
                <a:hlinkClick r:id="rId2"/>
              </a:rPr>
              <a:t>C4</a:t>
            </a:r>
            <a:r>
              <a:rPr lang="cs-CZ" dirty="0" smtClean="0">
                <a:hlinkClick r:id="rId2"/>
              </a:rPr>
              <a:t>%</a:t>
            </a:r>
            <a:r>
              <a:rPr lang="cs-CZ" dirty="0" err="1" smtClean="0">
                <a:hlinkClick r:id="rId2"/>
              </a:rPr>
              <a:t>8D</a:t>
            </a:r>
            <a:r>
              <a:rPr lang="cs-CZ" dirty="0" smtClean="0">
                <a:hlinkClick r:id="rId2"/>
              </a:rPr>
              <a:t>%</a:t>
            </a:r>
            <a:r>
              <a:rPr lang="cs-CZ" dirty="0" err="1" smtClean="0">
                <a:hlinkClick r:id="rId2"/>
              </a:rPr>
              <a:t>C3</a:t>
            </a:r>
            <a:r>
              <a:rPr lang="cs-CZ" dirty="0" smtClean="0">
                <a:hlinkClick r:id="rId2"/>
              </a:rPr>
              <a:t>%</a:t>
            </a:r>
            <a:r>
              <a:rPr lang="cs-CZ" dirty="0" err="1" smtClean="0">
                <a:hlinkClick r:id="rId2"/>
              </a:rPr>
              <a:t>A1</a:t>
            </a:r>
            <a:r>
              <a:rPr lang="cs-CZ" dirty="0" smtClean="0">
                <a:hlinkClick r:id="rId2"/>
              </a:rPr>
              <a:t>%</a:t>
            </a:r>
            <a:r>
              <a:rPr lang="cs-CZ" dirty="0" err="1" smtClean="0">
                <a:hlinkClick r:id="rId2"/>
              </a:rPr>
              <a:t>C4</a:t>
            </a:r>
            <a:r>
              <a:rPr lang="cs-CZ" dirty="0" smtClean="0">
                <a:hlinkClick r:id="rId2"/>
              </a:rPr>
              <a:t>%</a:t>
            </a:r>
            <a:r>
              <a:rPr lang="cs-CZ" dirty="0" err="1" smtClean="0">
                <a:hlinkClick r:id="rId2"/>
              </a:rPr>
              <a:t>8Dek</a:t>
            </a:r>
            <a:endParaRPr lang="cs-CZ" dirty="0" smtClean="0"/>
          </a:p>
          <a:p>
            <a:r>
              <a:rPr lang="cs-CZ" smtClean="0"/>
              <a:t>Fotografie výtvarných prací </a:t>
            </a:r>
            <a:r>
              <a:rPr lang="cs-CZ" dirty="0" smtClean="0"/>
              <a:t>– archiv autorky</a:t>
            </a:r>
            <a:br>
              <a:rPr lang="cs-CZ" dirty="0" smtClean="0"/>
            </a:br>
            <a:r>
              <a:rPr lang="cs-CZ" dirty="0" smtClean="0"/>
              <a:t> </a:t>
            </a:r>
            <a:br>
              <a:rPr lang="cs-CZ" dirty="0" smtClean="0"/>
            </a:br>
            <a:r>
              <a:rPr lang="cs-CZ" dirty="0" smtClean="0"/>
              <a:t> </a:t>
            </a:r>
            <a:br>
              <a:rPr lang="cs-CZ" dirty="0" smtClean="0"/>
            </a:br>
            <a:r>
              <a:rPr lang="cs-CZ" dirty="0" smtClean="0"/>
              <a:t> </a:t>
            </a:r>
            <a:br>
              <a:rPr lang="cs-CZ" dirty="0" smtClean="0"/>
            </a:br>
            <a:r>
              <a:rPr lang="cs-CZ" dirty="0" smtClean="0"/>
              <a:t> </a:t>
            </a:r>
            <a:br>
              <a:rPr lang="cs-CZ" dirty="0" smtClean="0"/>
            </a:b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latin typeface="Batang" pitchFamily="18" charset="-127"/>
                <a:ea typeface="Batang" pitchFamily="18" charset="-127"/>
              </a:rPr>
              <a:t>Báseň -  </a:t>
            </a:r>
            <a:r>
              <a:rPr lang="cs-CZ" dirty="0" err="1" smtClean="0">
                <a:latin typeface="Batang" pitchFamily="18" charset="-127"/>
                <a:ea typeface="Batang" pitchFamily="18" charset="-127"/>
              </a:rPr>
              <a:t>Filippo</a:t>
            </a:r>
            <a:r>
              <a:rPr lang="cs-CZ" dirty="0" smtClean="0">
                <a:latin typeface="Batang" pitchFamily="18" charset="-127"/>
                <a:ea typeface="Batang" pitchFamily="18" charset="-127"/>
              </a:rPr>
              <a:t> </a:t>
            </a:r>
            <a:r>
              <a:rPr lang="cs-CZ" dirty="0" err="1" smtClean="0">
                <a:latin typeface="Batang" pitchFamily="18" charset="-127"/>
                <a:ea typeface="Batang" pitchFamily="18" charset="-127"/>
              </a:rPr>
              <a:t>Tommaso</a:t>
            </a:r>
            <a:r>
              <a:rPr lang="cs-CZ" dirty="0" smtClean="0">
                <a:latin typeface="Batang" pitchFamily="18" charset="-127"/>
                <a:ea typeface="Batang" pitchFamily="18" charset="-127"/>
              </a:rPr>
              <a:t> </a:t>
            </a:r>
            <a:r>
              <a:rPr lang="cs-CZ" dirty="0" err="1" smtClean="0">
                <a:latin typeface="Batang" pitchFamily="18" charset="-127"/>
                <a:ea typeface="Batang" pitchFamily="18" charset="-127"/>
              </a:rPr>
              <a:t>Marinetti</a:t>
            </a:r>
            <a:r>
              <a:rPr lang="cs-CZ" dirty="0" smtClean="0">
                <a:latin typeface="Batang" pitchFamily="18" charset="-127"/>
                <a:ea typeface="Batang" pitchFamily="18" charset="-127"/>
              </a:rPr>
              <a:t> </a:t>
            </a:r>
            <a:endParaRPr lang="cs-CZ" dirty="0">
              <a:latin typeface="Batang" pitchFamily="18" charset="-127"/>
              <a:ea typeface="Batang" pitchFamily="18" charset="-127"/>
            </a:endParaRPr>
          </a:p>
        </p:txBody>
      </p:sp>
      <p:pic>
        <p:nvPicPr>
          <p:cNvPr id="4" name="Zástupný symbol pro obsah 3" descr="791px-Filippo_Tommaso_Marinetti_-_Zang_tumb_tumb_-_Hoge_Rijndijk_8,_Leiden.JPG">
            <a:hlinkClick r:id="rId2" action="ppaction://hlinksldjump"/>
          </p:cNvPr>
          <p:cNvPicPr>
            <a:picLocks noGrp="1" noChangeAspect="1"/>
          </p:cNvPicPr>
          <p:nvPr>
            <p:ph idx="1"/>
          </p:nvPr>
        </p:nvPicPr>
        <p:blipFill>
          <a:blip r:embed="rId3" cstate="print"/>
          <a:stretch>
            <a:fillRect/>
          </a:stretch>
        </p:blipFill>
        <p:spPr>
          <a:xfrm>
            <a:off x="179512" y="1600200"/>
            <a:ext cx="8712968" cy="5257800"/>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64088" y="274638"/>
            <a:ext cx="3322712" cy="1143000"/>
          </a:xfrm>
        </p:spPr>
        <p:txBody>
          <a:bodyPr>
            <a:normAutofit/>
          </a:bodyPr>
          <a:lstStyle/>
          <a:p>
            <a:r>
              <a:rPr lang="cs-CZ" sz="3200" dirty="0" err="1" smtClean="0">
                <a:latin typeface="Batang" pitchFamily="18" charset="-127"/>
                <a:ea typeface="Batang" pitchFamily="18" charset="-127"/>
              </a:rPr>
              <a:t>Guillaume</a:t>
            </a:r>
            <a:r>
              <a:rPr lang="cs-CZ" sz="3200" dirty="0" smtClean="0">
                <a:latin typeface="Batang" pitchFamily="18" charset="-127"/>
                <a:ea typeface="Batang" pitchFamily="18" charset="-127"/>
              </a:rPr>
              <a:t> </a:t>
            </a:r>
            <a:r>
              <a:rPr lang="cs-CZ" sz="3200" dirty="0" err="1" smtClean="0">
                <a:latin typeface="Batang" pitchFamily="18" charset="-127"/>
                <a:ea typeface="Batang" pitchFamily="18" charset="-127"/>
              </a:rPr>
              <a:t>Apollinaire</a:t>
            </a:r>
            <a:endParaRPr lang="cs-CZ" sz="3200" dirty="0">
              <a:latin typeface="Batang" pitchFamily="18" charset="-127"/>
              <a:ea typeface="Batang" pitchFamily="18" charset="-127"/>
            </a:endParaRPr>
          </a:p>
        </p:txBody>
      </p:sp>
      <p:pic>
        <p:nvPicPr>
          <p:cNvPr id="4" name="Zástupný symbol pro obsah 3" descr="Guillaume_Apollinaire,_Poème_Calligramme.jpg">
            <a:hlinkClick r:id="rId2" action="ppaction://hlinksldjump"/>
          </p:cNvPr>
          <p:cNvPicPr>
            <a:picLocks noGrp="1" noChangeAspect="1"/>
          </p:cNvPicPr>
          <p:nvPr>
            <p:ph idx="1"/>
          </p:nvPr>
        </p:nvPicPr>
        <p:blipFill>
          <a:blip r:embed="rId3" cstate="print"/>
          <a:stretch>
            <a:fillRect/>
          </a:stretch>
        </p:blipFill>
        <p:spPr>
          <a:xfrm>
            <a:off x="0" y="0"/>
            <a:ext cx="5429448" cy="6858000"/>
          </a:xfrm>
        </p:spPr>
      </p:pic>
      <p:pic>
        <p:nvPicPr>
          <p:cNvPr id="5" name="Obrázek 4" descr="Guillaume_Apollinaire,_1902,_Cologne.jpg">
            <a:hlinkClick r:id="rId2" action="ppaction://hlinksldjump"/>
          </p:cNvPr>
          <p:cNvPicPr>
            <a:picLocks noChangeAspect="1"/>
          </p:cNvPicPr>
          <p:nvPr/>
        </p:nvPicPr>
        <p:blipFill>
          <a:blip r:embed="rId4" cstate="print"/>
          <a:stretch>
            <a:fillRect/>
          </a:stretch>
        </p:blipFill>
        <p:spPr>
          <a:xfrm>
            <a:off x="5436096" y="1484784"/>
            <a:ext cx="3707904" cy="5373216"/>
          </a:xfrm>
          <a:prstGeom prst="rect">
            <a:avLst/>
          </a:prstGeo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r>
              <a:rPr lang="cs-CZ" dirty="0" smtClean="0">
                <a:latin typeface="Batang" pitchFamily="18" charset="-127"/>
                <a:ea typeface="Batang" pitchFamily="18" charset="-127"/>
              </a:rPr>
              <a:t>Paul </a:t>
            </a:r>
            <a:r>
              <a:rPr lang="cs-CZ" dirty="0" err="1" smtClean="0">
                <a:latin typeface="Batang" pitchFamily="18" charset="-127"/>
                <a:ea typeface="Batang" pitchFamily="18" charset="-127"/>
              </a:rPr>
              <a:t>Klee</a:t>
            </a:r>
            <a:endParaRPr lang="cs-CZ" dirty="0">
              <a:latin typeface="Batang" pitchFamily="18" charset="-127"/>
              <a:ea typeface="Batang" pitchFamily="18" charset="-127"/>
            </a:endParaRPr>
          </a:p>
        </p:txBody>
      </p:sp>
      <p:pic>
        <p:nvPicPr>
          <p:cNvPr id="4" name="Zástupný symbol pro obsah 3" descr="762px-Polyphony2.jpg">
            <a:hlinkClick r:id="rId2" action="ppaction://hlinksldjump"/>
          </p:cNvPr>
          <p:cNvPicPr>
            <a:picLocks noGrp="1" noChangeAspect="1"/>
          </p:cNvPicPr>
          <p:nvPr>
            <p:ph idx="1"/>
          </p:nvPr>
        </p:nvPicPr>
        <p:blipFill>
          <a:blip r:embed="rId3" cstate="print"/>
          <a:stretch>
            <a:fillRect/>
          </a:stretch>
        </p:blipFill>
        <p:spPr>
          <a:xfrm>
            <a:off x="1547664" y="1268760"/>
            <a:ext cx="6120680" cy="5400600"/>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lstStyle/>
          <a:p>
            <a:r>
              <a:rPr lang="cs-CZ" dirty="0" err="1" smtClean="0">
                <a:latin typeface="Batang" pitchFamily="18" charset="-127"/>
                <a:ea typeface="Batang" pitchFamily="18" charset="-127"/>
              </a:rPr>
              <a:t>Francis</a:t>
            </a:r>
            <a:r>
              <a:rPr lang="cs-CZ" dirty="0" smtClean="0">
                <a:latin typeface="Batang" pitchFamily="18" charset="-127"/>
                <a:ea typeface="Batang" pitchFamily="18" charset="-127"/>
              </a:rPr>
              <a:t> </a:t>
            </a:r>
            <a:r>
              <a:rPr lang="cs-CZ" dirty="0" err="1" smtClean="0">
                <a:latin typeface="Batang" pitchFamily="18" charset="-127"/>
                <a:ea typeface="Batang" pitchFamily="18" charset="-127"/>
              </a:rPr>
              <a:t>Picabia</a:t>
            </a:r>
            <a:endParaRPr lang="cs-CZ" dirty="0">
              <a:latin typeface="Batang" pitchFamily="18" charset="-127"/>
              <a:ea typeface="Batang" pitchFamily="18" charset="-127"/>
            </a:endParaRPr>
          </a:p>
        </p:txBody>
      </p:sp>
      <p:pic>
        <p:nvPicPr>
          <p:cNvPr id="4" name="Zástupný symbol pro obsah 3" descr="425px-291-No1Cover.jpg">
            <a:hlinkClick r:id="rId2" action="ppaction://hlinksldjump"/>
          </p:cNvPr>
          <p:cNvPicPr>
            <a:picLocks noGrp="1" noChangeAspect="1"/>
          </p:cNvPicPr>
          <p:nvPr>
            <p:ph idx="1"/>
          </p:nvPr>
        </p:nvPicPr>
        <p:blipFill>
          <a:blip r:embed="rId3" cstate="print"/>
          <a:stretch>
            <a:fillRect/>
          </a:stretch>
        </p:blipFill>
        <p:spPr>
          <a:xfrm>
            <a:off x="467544" y="980728"/>
            <a:ext cx="4608512" cy="5877272"/>
          </a:xfrm>
        </p:spPr>
      </p:pic>
      <p:pic>
        <p:nvPicPr>
          <p:cNvPr id="5" name="Obrázek 4" descr="438px-Francis_Picabia.jpg">
            <a:hlinkClick r:id="rId2" action="ppaction://hlinksldjump"/>
          </p:cNvPr>
          <p:cNvPicPr>
            <a:picLocks noChangeAspect="1"/>
          </p:cNvPicPr>
          <p:nvPr/>
        </p:nvPicPr>
        <p:blipFill>
          <a:blip r:embed="rId4" cstate="print"/>
          <a:stretch>
            <a:fillRect/>
          </a:stretch>
        </p:blipFill>
        <p:spPr>
          <a:xfrm>
            <a:off x="4932040" y="980728"/>
            <a:ext cx="4211960" cy="5877272"/>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744</TotalTime>
  <Words>408</Words>
  <Application>Microsoft Office PowerPoint</Application>
  <PresentationFormat>Předvádění na obrazovce (4:3)</PresentationFormat>
  <Paragraphs>108</Paragraphs>
  <Slides>26</Slides>
  <Notes>3</Notes>
  <HiddenSlides>0</HiddenSlides>
  <MMClips>0</MMClips>
  <ScaleCrop>false</ScaleCrop>
  <HeadingPairs>
    <vt:vector size="4" baseType="variant">
      <vt:variant>
        <vt:lpstr>Motiv</vt:lpstr>
      </vt:variant>
      <vt:variant>
        <vt:i4>1</vt:i4>
      </vt:variant>
      <vt:variant>
        <vt:lpstr>Nadpisy snímků</vt:lpstr>
      </vt:variant>
      <vt:variant>
        <vt:i4>26</vt:i4>
      </vt:variant>
    </vt:vector>
  </HeadingPairs>
  <TitlesOfParts>
    <vt:vector size="27" baseType="lpstr">
      <vt:lpstr>Motiv sady Office</vt:lpstr>
      <vt:lpstr>Snímek 1</vt:lpstr>
      <vt:lpstr>Anotace</vt:lpstr>
      <vt:lpstr>Lettrismus</vt:lpstr>
      <vt:lpstr>Lettrismus</vt:lpstr>
      <vt:lpstr>Z historie</vt:lpstr>
      <vt:lpstr>Představitelé</vt:lpstr>
      <vt:lpstr>Představitelé:</vt:lpstr>
      <vt:lpstr>Představitelé</vt:lpstr>
      <vt:lpstr>Představitelé</vt:lpstr>
      <vt:lpstr>Představitelé</vt:lpstr>
      <vt:lpstr>Joan Miró a Antoni Tapiéz pro FK Barcelona </vt:lpstr>
      <vt:lpstr>Úkol pro tebe: Vytvoř lettristickou kompozici </vt:lpstr>
      <vt:lpstr>Postup</vt:lpstr>
      <vt:lpstr>Postup</vt:lpstr>
      <vt:lpstr>Snímek 15</vt:lpstr>
      <vt:lpstr>Snímek 16</vt:lpstr>
      <vt:lpstr>Snímek 17</vt:lpstr>
      <vt:lpstr>Snímek 18</vt:lpstr>
      <vt:lpstr>Snímek 19</vt:lpstr>
      <vt:lpstr>Snímek 20</vt:lpstr>
      <vt:lpstr>Zdroje</vt:lpstr>
      <vt:lpstr>Zdroje</vt:lpstr>
      <vt:lpstr>Báseň -  Filippo Tommaso Marinetti </vt:lpstr>
      <vt:lpstr>Guillaume Apollinaire</vt:lpstr>
      <vt:lpstr>Paul Klee</vt:lpstr>
      <vt:lpstr>Francis Picabia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Radka</dc:creator>
  <cp:lastModifiedBy>Radka</cp:lastModifiedBy>
  <cp:revision>16</cp:revision>
  <dcterms:created xsi:type="dcterms:W3CDTF">2014-02-16T12:33:23Z</dcterms:created>
  <dcterms:modified xsi:type="dcterms:W3CDTF">2014-05-05T19:34:03Z</dcterms:modified>
</cp:coreProperties>
</file>